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92" r:id="rId1"/>
    <p:sldMasterId id="2147483741" r:id="rId2"/>
  </p:sldMasterIdLst>
  <p:notesMasterIdLst>
    <p:notesMasterId r:id="rId28"/>
  </p:notesMasterIdLst>
  <p:handoutMasterIdLst>
    <p:handoutMasterId r:id="rId29"/>
  </p:handoutMasterIdLst>
  <p:sldIdLst>
    <p:sldId id="570" r:id="rId3"/>
    <p:sldId id="537" r:id="rId4"/>
    <p:sldId id="586" r:id="rId5"/>
    <p:sldId id="592" r:id="rId6"/>
    <p:sldId id="261" r:id="rId7"/>
    <p:sldId id="596" r:id="rId8"/>
    <p:sldId id="597" r:id="rId9"/>
    <p:sldId id="258" r:id="rId10"/>
    <p:sldId id="595" r:id="rId11"/>
    <p:sldId id="605" r:id="rId12"/>
    <p:sldId id="598" r:id="rId13"/>
    <p:sldId id="603" r:id="rId14"/>
    <p:sldId id="607" r:id="rId15"/>
    <p:sldId id="536" r:id="rId16"/>
    <p:sldId id="265" r:id="rId17"/>
    <p:sldId id="403" r:id="rId18"/>
    <p:sldId id="609" r:id="rId19"/>
    <p:sldId id="608" r:id="rId20"/>
    <p:sldId id="256" r:id="rId21"/>
    <p:sldId id="321" r:id="rId22"/>
    <p:sldId id="510" r:id="rId23"/>
    <p:sldId id="297" r:id="rId24"/>
    <p:sldId id="278" r:id="rId25"/>
    <p:sldId id="416" r:id="rId26"/>
    <p:sldId id="610" r:id="rId27"/>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rene Chuma" initials="IC" lastIdx="2" clrIdx="0"/>
  <p:cmAuthor id="1" name="Sheila Aggarwal-Khan" initials="IA" lastIdx="44" clrIdx="1"/>
  <p:cmAuthor id="2" name="Rosebella Hashimoto" initials="RH"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AC95"/>
    <a:srgbClr val="00CC66"/>
    <a:srgbClr val="F20079"/>
    <a:srgbClr val="3113E7"/>
    <a:srgbClr val="E569DF"/>
    <a:srgbClr val="034EA9"/>
    <a:srgbClr val="860000"/>
    <a:srgbClr val="679E2A"/>
    <a:srgbClr val="CC66FF"/>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90" autoAdjust="0"/>
    <p:restoredTop sz="93610" autoAdjust="0"/>
  </p:normalViewPr>
  <p:slideViewPr>
    <p:cSldViewPr snapToGrid="0" snapToObjects="1">
      <p:cViewPr>
        <p:scale>
          <a:sx n="70" d="100"/>
          <a:sy n="70" d="100"/>
        </p:scale>
        <p:origin x="1152" y="-398"/>
      </p:cViewPr>
      <p:guideLst>
        <p:guide orient="horz" pos="2160"/>
        <p:guide pos="2880"/>
      </p:guideLst>
    </p:cSldViewPr>
  </p:slideViewPr>
  <p:outlineViewPr>
    <p:cViewPr>
      <p:scale>
        <a:sx n="33" d="100"/>
        <a:sy n="33" d="100"/>
      </p:scale>
      <p:origin x="0" y="-2746"/>
    </p:cViewPr>
  </p:outlineViewPr>
  <p:notesTextViewPr>
    <p:cViewPr>
      <p:scale>
        <a:sx n="100" d="100"/>
        <a:sy n="100" d="100"/>
      </p:scale>
      <p:origin x="0" y="0"/>
    </p:cViewPr>
  </p:notesTextViewPr>
  <p:sorterViewPr>
    <p:cViewPr>
      <p:scale>
        <a:sx n="60" d="100"/>
        <a:sy n="60" d="100"/>
      </p:scale>
      <p:origin x="0" y="-1891"/>
    </p:cViewPr>
  </p:sorterViewPr>
  <p:notesViewPr>
    <p:cSldViewPr snapToGrid="0" snapToObjects="1">
      <p:cViewPr varScale="1">
        <p:scale>
          <a:sx n="50" d="100"/>
          <a:sy n="50" d="100"/>
        </p:scale>
        <p:origin x="2688" y="53"/>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file:///\\keondc1ha011\unep\CSS\DEPT\Budgets\NEW\2018-2019%20Budgets\To%20Caspah\2.%20Reports\10.%20Presentations\2020-21%20Budgets\Tables%20for%20Presentatio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barChart>
        <c:barDir val="col"/>
        <c:grouping val="clustered"/>
        <c:varyColors val="0"/>
        <c:ser>
          <c:idx val="0"/>
          <c:order val="0"/>
          <c:tx>
            <c:strRef>
              <c:f>'EM fig26-27'!$C$2</c:f>
              <c:strCache>
                <c:ptCount val="1"/>
                <c:pt idx="0">
                  <c:v> 2018 Budget  </c:v>
                </c:pt>
              </c:strCache>
            </c:strRef>
          </c:tx>
          <c:invertIfNegative val="0"/>
          <c:dLbls>
            <c:spPr>
              <a:noFill/>
              <a:ln w="25400">
                <a:noFill/>
              </a:ln>
            </c:spPr>
            <c:txPr>
              <a:bodyPr/>
              <a:lstStyle/>
              <a:p>
                <a:pPr>
                  <a:defRPr sz="1000" b="0" i="0" u="none" strike="noStrike"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'EM fig26-27'!$B$3:$B$6</c:f>
              <c:strCache>
                <c:ptCount val="4"/>
                <c:pt idx="0">
                  <c:v>Environment Fund</c:v>
                </c:pt>
                <c:pt idx="1">
                  <c:v>Trust Funds &amp; Earmarked contributions</c:v>
                </c:pt>
                <c:pt idx="2">
                  <c:v>GEF</c:v>
                </c:pt>
                <c:pt idx="3">
                  <c:v>Regular Budget</c:v>
                </c:pt>
              </c:strCache>
            </c:strRef>
          </c:cat>
          <c:val>
            <c:numRef>
              <c:f>'EM fig26-27'!$C$3:$C$6</c:f>
              <c:numCache>
                <c:formatCode>_(* #,##0.0_);_(* \(#,##0.0\);_(* "-"??_);_(@_)</c:formatCode>
                <c:ptCount val="4"/>
                <c:pt idx="0">
                  <c:v>20</c:v>
                </c:pt>
                <c:pt idx="1">
                  <c:v>19.8</c:v>
                </c:pt>
                <c:pt idx="2">
                  <c:v>40.15</c:v>
                </c:pt>
                <c:pt idx="3">
                  <c:v>2.1707000000000001</c:v>
                </c:pt>
              </c:numCache>
            </c:numRef>
          </c:val>
          <c:extLst>
            <c:ext xmlns:c16="http://schemas.microsoft.com/office/drawing/2014/chart" uri="{C3380CC4-5D6E-409C-BE32-E72D297353CC}">
              <c16:uniqueId val="{00000000-F463-4106-904A-15A8FD203D04}"/>
            </c:ext>
          </c:extLst>
        </c:ser>
        <c:ser>
          <c:idx val="1"/>
          <c:order val="1"/>
          <c:tx>
            <c:strRef>
              <c:f>'EM fig26-27'!$D$2</c:f>
              <c:strCache>
                <c:ptCount val="1"/>
                <c:pt idx="0">
                  <c:v> Available Resources as at 30 June 2018 </c:v>
                </c:pt>
              </c:strCache>
            </c:strRef>
          </c:tx>
          <c:invertIfNegative val="0"/>
          <c:dLbls>
            <c:spPr>
              <a:noFill/>
              <a:ln w="25400">
                <a:noFill/>
              </a:ln>
            </c:spPr>
            <c:txPr>
              <a:bodyPr/>
              <a:lstStyle/>
              <a:p>
                <a:pPr>
                  <a:defRPr sz="1000" b="0" i="0" u="none" strike="noStrike"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'EM fig26-27'!$B$3:$B$6</c:f>
              <c:strCache>
                <c:ptCount val="4"/>
                <c:pt idx="0">
                  <c:v>Environment Fund</c:v>
                </c:pt>
                <c:pt idx="1">
                  <c:v>Trust Funds &amp; Earmarked contributions</c:v>
                </c:pt>
                <c:pt idx="2">
                  <c:v>GEF</c:v>
                </c:pt>
                <c:pt idx="3">
                  <c:v>Regular Budget</c:v>
                </c:pt>
              </c:strCache>
            </c:strRef>
          </c:cat>
          <c:val>
            <c:numRef>
              <c:f>'EM fig26-27'!$D$3:$D$6</c:f>
              <c:numCache>
                <c:formatCode>_(* #,##0.0_);_(* \(#,##0.0\);_(* "-"??_);_(@_)</c:formatCode>
                <c:ptCount val="4"/>
                <c:pt idx="0">
                  <c:v>10.15154757</c:v>
                </c:pt>
                <c:pt idx="1">
                  <c:v>39.376147020000104</c:v>
                </c:pt>
                <c:pt idx="2">
                  <c:v>125.19955951000003</c:v>
                </c:pt>
                <c:pt idx="3">
                  <c:v>2.1707000000000001</c:v>
                </c:pt>
              </c:numCache>
            </c:numRef>
          </c:val>
          <c:extLst>
            <c:ext xmlns:c16="http://schemas.microsoft.com/office/drawing/2014/chart" uri="{C3380CC4-5D6E-409C-BE32-E72D297353CC}">
              <c16:uniqueId val="{00000001-F463-4106-904A-15A8FD203D04}"/>
            </c:ext>
          </c:extLst>
        </c:ser>
        <c:ser>
          <c:idx val="2"/>
          <c:order val="2"/>
          <c:tx>
            <c:strRef>
              <c:f>'EM fig26-27'!$E$2</c:f>
              <c:strCache>
                <c:ptCount val="1"/>
                <c:pt idx="0">
                  <c:v> Expenditure as at 30 June 2018 </c:v>
                </c:pt>
              </c:strCache>
            </c:strRef>
          </c:tx>
          <c:invertIfNegative val="0"/>
          <c:dLbls>
            <c:spPr>
              <a:noFill/>
              <a:ln w="25400">
                <a:noFill/>
              </a:ln>
            </c:spPr>
            <c:txPr>
              <a:bodyPr/>
              <a:lstStyle/>
              <a:p>
                <a:pPr>
                  <a:defRPr sz="1000" b="0" i="0" u="none" strike="noStrike" baseline="0">
                    <a:solidFill>
                      <a:srgbClr val="000000"/>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'EM fig26-27'!$B$3:$B$6</c:f>
              <c:strCache>
                <c:ptCount val="4"/>
                <c:pt idx="0">
                  <c:v>Environment Fund</c:v>
                </c:pt>
                <c:pt idx="1">
                  <c:v>Trust Funds &amp; Earmarked contributions</c:v>
                </c:pt>
                <c:pt idx="2">
                  <c:v>GEF</c:v>
                </c:pt>
                <c:pt idx="3">
                  <c:v>Regular Budget</c:v>
                </c:pt>
              </c:strCache>
            </c:strRef>
          </c:cat>
          <c:val>
            <c:numRef>
              <c:f>'EM fig26-27'!$E$3:$E$6</c:f>
              <c:numCache>
                <c:formatCode>_(* #,##0.0_);_(* \(#,##0.0\);_(* "-"??_);_(@_)</c:formatCode>
                <c:ptCount val="4"/>
                <c:pt idx="0">
                  <c:v>4.2458767700000006</c:v>
                </c:pt>
                <c:pt idx="1">
                  <c:v>9.0061011000000075</c:v>
                </c:pt>
                <c:pt idx="2">
                  <c:v>46.84731627</c:v>
                </c:pt>
                <c:pt idx="3">
                  <c:v>1.00675607</c:v>
                </c:pt>
              </c:numCache>
            </c:numRef>
          </c:val>
          <c:extLst>
            <c:ext xmlns:c16="http://schemas.microsoft.com/office/drawing/2014/chart" uri="{C3380CC4-5D6E-409C-BE32-E72D297353CC}">
              <c16:uniqueId val="{00000002-F463-4106-904A-15A8FD203D04}"/>
            </c:ext>
          </c:extLst>
        </c:ser>
        <c:dLbls>
          <c:showLegendKey val="0"/>
          <c:showVal val="0"/>
          <c:showCatName val="0"/>
          <c:showSerName val="0"/>
          <c:showPercent val="0"/>
          <c:showBubbleSize val="0"/>
        </c:dLbls>
        <c:gapWidth val="75"/>
        <c:axId val="92272128"/>
        <c:axId val="92274048"/>
      </c:barChart>
      <c:catAx>
        <c:axId val="92272128"/>
        <c:scaling>
          <c:orientation val="minMax"/>
        </c:scaling>
        <c:delete val="0"/>
        <c:axPos val="b"/>
        <c:title>
          <c:tx>
            <c:rich>
              <a:bodyPr/>
              <a:lstStyle/>
              <a:p>
                <a:pPr>
                  <a:defRPr sz="1000" b="1" i="0" u="none" strike="noStrike" baseline="0">
                    <a:solidFill>
                      <a:srgbClr val="000000"/>
                    </a:solidFill>
                    <a:latin typeface="Calibri"/>
                    <a:ea typeface="Calibri"/>
                    <a:cs typeface="Calibri"/>
                  </a:defRPr>
                </a:pPr>
                <a:r>
                  <a:rPr lang="en-US"/>
                  <a:t>Source of Funding</a:t>
                </a:r>
              </a:p>
            </c:rich>
          </c:tx>
          <c:overlay val="0"/>
          <c:spPr>
            <a:noFill/>
            <a:ln w="25400">
              <a:noFill/>
            </a:ln>
          </c:spPr>
        </c:title>
        <c:numFmt formatCode="General" sourceLinked="1"/>
        <c:majorTickMark val="none"/>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92274048"/>
        <c:crosses val="autoZero"/>
        <c:auto val="1"/>
        <c:lblAlgn val="ctr"/>
        <c:lblOffset val="100"/>
        <c:noMultiLvlLbl val="0"/>
      </c:catAx>
      <c:valAx>
        <c:axId val="92274048"/>
        <c:scaling>
          <c:orientation val="minMax"/>
        </c:scaling>
        <c:delete val="0"/>
        <c:axPos val="l"/>
        <c:majorGridlines/>
        <c:title>
          <c:tx>
            <c:rich>
              <a:bodyPr/>
              <a:lstStyle/>
              <a:p>
                <a:pPr>
                  <a:defRPr sz="1000" b="1" i="0" u="none" strike="noStrike" baseline="0">
                    <a:solidFill>
                      <a:srgbClr val="000000"/>
                    </a:solidFill>
                    <a:latin typeface="Calibri"/>
                    <a:ea typeface="Calibri"/>
                    <a:cs typeface="Calibri"/>
                  </a:defRPr>
                </a:pPr>
                <a:r>
                  <a:rPr lang="en-US"/>
                  <a:t>US$ million</a:t>
                </a:r>
              </a:p>
            </c:rich>
          </c:tx>
          <c:overlay val="0"/>
          <c:spPr>
            <a:noFill/>
            <a:ln w="25400">
              <a:noFill/>
            </a:ln>
          </c:spPr>
        </c:title>
        <c:numFmt formatCode="_(* #,##0.0_);_(* \(#,##0.0\);_(* &quot;-&quot;??_);_(@_)" sourceLinked="1"/>
        <c:majorTickMark val="none"/>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92272128"/>
        <c:crosses val="autoZero"/>
        <c:crossBetween val="between"/>
      </c:valAx>
    </c:plotArea>
    <c:legend>
      <c:legendPos val="b"/>
      <c:overlay val="0"/>
      <c:txPr>
        <a:bodyPr/>
        <a:lstStyle/>
        <a:p>
          <a:pPr>
            <a:defRPr sz="800" b="0" i="0" u="none" strike="noStrike" baseline="0">
              <a:solidFill>
                <a:srgbClr val="000000"/>
              </a:solidFill>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Staffing resources:  Ecosystem Management</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EM!$C$33</c:f>
              <c:strCache>
                <c:ptCount val="1"/>
                <c:pt idx="0">
                  <c:v>A. Environment Fund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(EM!$D$32,EM!$F$32)</c:f>
              <c:strCache>
                <c:ptCount val="2"/>
                <c:pt idx="0">
                  <c:v>2018-2019</c:v>
                </c:pt>
                <c:pt idx="1">
                  <c:v>2020-2021</c:v>
                </c:pt>
              </c:strCache>
            </c:strRef>
          </c:cat>
          <c:val>
            <c:numRef>
              <c:f>(EM!$D$33,EM!$F$33)</c:f>
              <c:numCache>
                <c:formatCode>_(* #,##0_);_(* \(#,##0\);_(* "-"?_);_(@_)</c:formatCode>
                <c:ptCount val="2"/>
                <c:pt idx="0">
                  <c:v>69</c:v>
                </c:pt>
                <c:pt idx="1">
                  <c:v>65</c:v>
                </c:pt>
              </c:numCache>
            </c:numRef>
          </c:val>
          <c:extLst>
            <c:ext xmlns:c16="http://schemas.microsoft.com/office/drawing/2014/chart" uri="{C3380CC4-5D6E-409C-BE32-E72D297353CC}">
              <c16:uniqueId val="{00000000-3D40-4CD1-BC0B-0F2620D463B4}"/>
            </c:ext>
          </c:extLst>
        </c:ser>
        <c:ser>
          <c:idx val="1"/>
          <c:order val="1"/>
          <c:tx>
            <c:strRef>
              <c:f>EM!$C$34</c:f>
              <c:strCache>
                <c:ptCount val="1"/>
                <c:pt idx="0">
                  <c:v>B. Trust and earmarked funds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(EM!$D$32,EM!$F$32)</c:f>
              <c:strCache>
                <c:ptCount val="2"/>
                <c:pt idx="0">
                  <c:v>2018-2019</c:v>
                </c:pt>
                <c:pt idx="1">
                  <c:v>2020-2021</c:v>
                </c:pt>
              </c:strCache>
            </c:strRef>
          </c:cat>
          <c:val>
            <c:numRef>
              <c:f>(EM!$D$34,EM!$F$34)</c:f>
              <c:numCache>
                <c:formatCode>_(* #,##0_);_(* \(#,##0\);_(* "-"?_);_(@_)</c:formatCode>
                <c:ptCount val="2"/>
                <c:pt idx="0">
                  <c:v>13</c:v>
                </c:pt>
                <c:pt idx="1">
                  <c:v>48</c:v>
                </c:pt>
              </c:numCache>
            </c:numRef>
          </c:val>
          <c:extLst>
            <c:ext xmlns:c16="http://schemas.microsoft.com/office/drawing/2014/chart" uri="{C3380CC4-5D6E-409C-BE32-E72D297353CC}">
              <c16:uniqueId val="{00000001-3D40-4CD1-BC0B-0F2620D463B4}"/>
            </c:ext>
          </c:extLst>
        </c:ser>
        <c:ser>
          <c:idx val="2"/>
          <c:order val="2"/>
          <c:tx>
            <c:strRef>
              <c:f>EM!$C$35</c:f>
              <c:strCache>
                <c:ptCount val="1"/>
                <c:pt idx="0">
                  <c:v>C. Global trust funds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(EM!$D$32,EM!$F$32)</c:f>
              <c:strCache>
                <c:ptCount val="2"/>
                <c:pt idx="0">
                  <c:v>2018-2019</c:v>
                </c:pt>
                <c:pt idx="1">
                  <c:v>2020-2021</c:v>
                </c:pt>
              </c:strCache>
            </c:strRef>
          </c:cat>
          <c:val>
            <c:numRef>
              <c:f>(EM!$D$35,EM!$F$35)</c:f>
              <c:numCache>
                <c:formatCode>_(* #,##0_);_(* \(#,##0\);_(* "-"?_);_(@_)</c:formatCode>
                <c:ptCount val="2"/>
                <c:pt idx="0">
                  <c:v>34</c:v>
                </c:pt>
                <c:pt idx="1">
                  <c:v>59</c:v>
                </c:pt>
              </c:numCache>
            </c:numRef>
          </c:val>
          <c:extLst>
            <c:ext xmlns:c16="http://schemas.microsoft.com/office/drawing/2014/chart" uri="{C3380CC4-5D6E-409C-BE32-E72D297353CC}">
              <c16:uniqueId val="{00000002-3D40-4CD1-BC0B-0F2620D463B4}"/>
            </c:ext>
          </c:extLst>
        </c:ser>
        <c:ser>
          <c:idx val="3"/>
          <c:order val="3"/>
          <c:tx>
            <c:strRef>
              <c:f>EM!$C$36</c:f>
              <c:strCache>
                <c:ptCount val="1"/>
                <c:pt idx="0">
                  <c:v>D. Programme support costs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(EM!$D$32,EM!$F$32)</c:f>
              <c:strCache>
                <c:ptCount val="2"/>
                <c:pt idx="0">
                  <c:v>2018-2019</c:v>
                </c:pt>
                <c:pt idx="1">
                  <c:v>2020-2021</c:v>
                </c:pt>
              </c:strCache>
            </c:strRef>
          </c:cat>
          <c:val>
            <c:numRef>
              <c:f>(EM!$D$36,EM!$F$36)</c:f>
              <c:numCache>
                <c:formatCode>_(* #,##0_);_(* \(#,##0\);_(* "-"?_);_(@_)</c:formatCode>
                <c:ptCount val="2"/>
                <c:pt idx="0">
                  <c:v>6</c:v>
                </c:pt>
                <c:pt idx="1">
                  <c:v>9</c:v>
                </c:pt>
              </c:numCache>
            </c:numRef>
          </c:val>
          <c:extLst>
            <c:ext xmlns:c16="http://schemas.microsoft.com/office/drawing/2014/chart" uri="{C3380CC4-5D6E-409C-BE32-E72D297353CC}">
              <c16:uniqueId val="{00000003-3D40-4CD1-BC0B-0F2620D463B4}"/>
            </c:ext>
          </c:extLst>
        </c:ser>
        <c:ser>
          <c:idx val="4"/>
          <c:order val="4"/>
          <c:tx>
            <c:strRef>
              <c:f>EM!$C$37</c:f>
              <c:strCache>
                <c:ptCount val="1"/>
                <c:pt idx="0">
                  <c:v>E. Regular budget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(EM!$D$32,EM!$F$32)</c:f>
              <c:strCache>
                <c:ptCount val="2"/>
                <c:pt idx="0">
                  <c:v>2018-2019</c:v>
                </c:pt>
                <c:pt idx="1">
                  <c:v>2020-2021</c:v>
                </c:pt>
              </c:strCache>
            </c:strRef>
          </c:cat>
          <c:val>
            <c:numRef>
              <c:f>(EM!$D$37,EM!$F$37)</c:f>
              <c:numCache>
                <c:formatCode>_(* #,##0_);_(* \(#,##0\);_(* "-"?_);_(@_)</c:formatCode>
                <c:ptCount val="2"/>
                <c:pt idx="0">
                  <c:v>14</c:v>
                </c:pt>
                <c:pt idx="1">
                  <c:v>13</c:v>
                </c:pt>
              </c:numCache>
            </c:numRef>
          </c:val>
          <c:extLst>
            <c:ext xmlns:c16="http://schemas.microsoft.com/office/drawing/2014/chart" uri="{C3380CC4-5D6E-409C-BE32-E72D297353CC}">
              <c16:uniqueId val="{00000004-3D40-4CD1-BC0B-0F2620D463B4}"/>
            </c:ext>
          </c:extLst>
        </c:ser>
        <c:dLbls>
          <c:showLegendKey val="0"/>
          <c:showVal val="0"/>
          <c:showCatName val="0"/>
          <c:showSerName val="0"/>
          <c:showPercent val="0"/>
          <c:showBubbleSize val="0"/>
        </c:dLbls>
        <c:gapWidth val="219"/>
        <c:overlap val="-27"/>
        <c:axId val="862149496"/>
        <c:axId val="862153104"/>
      </c:barChart>
      <c:catAx>
        <c:axId val="862149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2153104"/>
        <c:crosses val="autoZero"/>
        <c:auto val="1"/>
        <c:lblAlgn val="ctr"/>
        <c:lblOffset val="100"/>
        <c:noMultiLvlLbl val="0"/>
      </c:catAx>
      <c:valAx>
        <c:axId val="862153104"/>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214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04" cy="465341"/>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970159" y="0"/>
            <a:ext cx="3038604" cy="465341"/>
          </a:xfrm>
          <a:prstGeom prst="rect">
            <a:avLst/>
          </a:prstGeom>
        </p:spPr>
        <p:txBody>
          <a:bodyPr vert="horz" lIns="91440" tIns="45720" rIns="91440" bIns="45720" rtlCol="0"/>
          <a:lstStyle>
            <a:lvl1pPr algn="r">
              <a:defRPr sz="1200"/>
            </a:lvl1pPr>
          </a:lstStyle>
          <a:p>
            <a:pPr>
              <a:defRPr/>
            </a:pPr>
            <a:fld id="{AFDD8F4D-03C3-4A3D-B114-EA59A67869CC}" type="datetimeFigureOut">
              <a:rPr lang="en-US"/>
              <a:pPr>
                <a:defRPr/>
              </a:pPr>
              <a:t>10/23/2018</a:t>
            </a:fld>
            <a:endParaRPr lang="en-US"/>
          </a:p>
        </p:txBody>
      </p:sp>
      <p:sp>
        <p:nvSpPr>
          <p:cNvPr id="4" name="Footer Placeholder 3"/>
          <p:cNvSpPr>
            <a:spLocks noGrp="1"/>
          </p:cNvSpPr>
          <p:nvPr>
            <p:ph type="ftr" sz="quarter" idx="2"/>
          </p:nvPr>
        </p:nvSpPr>
        <p:spPr>
          <a:xfrm>
            <a:off x="0" y="8829573"/>
            <a:ext cx="3038604" cy="46534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70159" y="8829573"/>
            <a:ext cx="3038604" cy="465340"/>
          </a:xfrm>
          <a:prstGeom prst="rect">
            <a:avLst/>
          </a:prstGeom>
        </p:spPr>
        <p:txBody>
          <a:bodyPr vert="horz" lIns="91440" tIns="45720" rIns="91440" bIns="45720" rtlCol="0" anchor="b"/>
          <a:lstStyle>
            <a:lvl1pPr algn="r">
              <a:defRPr sz="1200"/>
            </a:lvl1pPr>
          </a:lstStyle>
          <a:p>
            <a:pPr>
              <a:defRPr/>
            </a:pPr>
            <a:fld id="{5D64005A-6152-4C47-AC97-BCAD4A76DD78}" type="slidenum">
              <a:rPr lang="en-US"/>
              <a:pPr>
                <a:defRPr/>
              </a:pPr>
              <a:t>‹#›</a:t>
            </a:fld>
            <a:endParaRPr lang="en-US"/>
          </a:p>
        </p:txBody>
      </p:sp>
    </p:spTree>
    <p:extLst>
      <p:ext uri="{BB962C8B-B14F-4D97-AF65-F5344CB8AC3E}">
        <p14:creationId xmlns:p14="http://schemas.microsoft.com/office/powerpoint/2010/main" val="2542512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04" cy="465341"/>
          </a:xfrm>
          <a:prstGeom prst="rect">
            <a:avLst/>
          </a:prstGeom>
        </p:spPr>
        <p:txBody>
          <a:bodyPr vert="horz" lIns="91440" tIns="45720" rIns="91440" bIns="45720" rtlCol="0"/>
          <a:lstStyle>
            <a:lvl1pPr algn="l">
              <a:defRPr sz="1200">
                <a:latin typeface="Calibri" pitchFamily="34" charset="0"/>
                <a:ea typeface="MS PGothic" pitchFamily="34" charset="-128"/>
                <a:cs typeface="+mn-cs"/>
              </a:defRPr>
            </a:lvl1pPr>
          </a:lstStyle>
          <a:p>
            <a:pPr>
              <a:defRPr/>
            </a:pPr>
            <a:endParaRPr lang="en-US"/>
          </a:p>
        </p:txBody>
      </p:sp>
      <p:sp>
        <p:nvSpPr>
          <p:cNvPr id="3" name="Date Placeholder 2"/>
          <p:cNvSpPr>
            <a:spLocks noGrp="1"/>
          </p:cNvSpPr>
          <p:nvPr>
            <p:ph type="dt" idx="1"/>
          </p:nvPr>
        </p:nvSpPr>
        <p:spPr>
          <a:xfrm>
            <a:off x="3970159" y="0"/>
            <a:ext cx="3038604" cy="465341"/>
          </a:xfrm>
          <a:prstGeom prst="rect">
            <a:avLst/>
          </a:prstGeom>
        </p:spPr>
        <p:txBody>
          <a:bodyPr vert="horz" wrap="square" lIns="91440" tIns="45720" rIns="91440" bIns="45720" numCol="1" anchor="t" anchorCtr="0" compatLnSpc="1">
            <a:prstTxWarp prst="textNoShape">
              <a:avLst/>
            </a:prstTxWarp>
          </a:bodyPr>
          <a:lstStyle>
            <a:lvl1pPr algn="r">
              <a:defRPr sz="1200">
                <a:ea typeface="MS PGothic" pitchFamily="34" charset="-128"/>
              </a:defRPr>
            </a:lvl1pPr>
          </a:lstStyle>
          <a:p>
            <a:pPr>
              <a:defRPr/>
            </a:pPr>
            <a:fld id="{2A9C6352-4AA1-40E9-8661-D672F9CBA548}" type="datetimeFigureOut">
              <a:rPr lang="en-US"/>
              <a:pPr>
                <a:defRPr/>
              </a:pPr>
              <a:t>10/23/2018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0713" y="4415530"/>
            <a:ext cx="5608975" cy="418360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573"/>
            <a:ext cx="3038604" cy="465340"/>
          </a:xfrm>
          <a:prstGeom prst="rect">
            <a:avLst/>
          </a:prstGeom>
        </p:spPr>
        <p:txBody>
          <a:bodyPr vert="horz" lIns="91440" tIns="45720" rIns="91440" bIns="45720" rtlCol="0" anchor="b"/>
          <a:lstStyle>
            <a:lvl1pPr algn="l">
              <a:defRPr sz="1200">
                <a:latin typeface="Calibri" pitchFamily="34" charset="0"/>
                <a:ea typeface="MS PGothic" pitchFamily="34" charset="-128"/>
                <a:cs typeface="+mn-cs"/>
              </a:defRPr>
            </a:lvl1pPr>
          </a:lstStyle>
          <a:p>
            <a:pPr>
              <a:defRPr/>
            </a:pPr>
            <a:endParaRPr lang="en-US"/>
          </a:p>
        </p:txBody>
      </p:sp>
      <p:sp>
        <p:nvSpPr>
          <p:cNvPr id="7" name="Slide Number Placeholder 6"/>
          <p:cNvSpPr>
            <a:spLocks noGrp="1"/>
          </p:cNvSpPr>
          <p:nvPr>
            <p:ph type="sldNum" sz="quarter" idx="5"/>
          </p:nvPr>
        </p:nvSpPr>
        <p:spPr>
          <a:xfrm>
            <a:off x="3970159" y="8829573"/>
            <a:ext cx="3038604" cy="465340"/>
          </a:xfrm>
          <a:prstGeom prst="rect">
            <a:avLst/>
          </a:prstGeom>
        </p:spPr>
        <p:txBody>
          <a:bodyPr vert="horz" wrap="square" lIns="91440" tIns="45720" rIns="91440" bIns="45720" numCol="1" anchor="b" anchorCtr="0" compatLnSpc="1">
            <a:prstTxWarp prst="textNoShape">
              <a:avLst/>
            </a:prstTxWarp>
          </a:bodyPr>
          <a:lstStyle>
            <a:lvl1pPr algn="r">
              <a:defRPr sz="1200">
                <a:ea typeface="MS PGothic" pitchFamily="34" charset="-128"/>
              </a:defRPr>
            </a:lvl1pPr>
          </a:lstStyle>
          <a:p>
            <a:pPr>
              <a:defRPr/>
            </a:pPr>
            <a:fld id="{DEBC12CC-D3B3-458D-B12E-1DC624484F20}" type="slidenum">
              <a:rPr lang="en-US"/>
              <a:pPr>
                <a:defRPr/>
              </a:pPr>
              <a:t>‹#›</a:t>
            </a:fld>
            <a:endParaRPr lang="en-US"/>
          </a:p>
        </p:txBody>
      </p:sp>
    </p:spTree>
    <p:extLst>
      <p:ext uri="{BB962C8B-B14F-4D97-AF65-F5344CB8AC3E}">
        <p14:creationId xmlns:p14="http://schemas.microsoft.com/office/powerpoint/2010/main" val="31589676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unbiodiversitylab.or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worldfuturecouncil.org/press-release-2018-fpa2018-winner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unep-wcmc.org/news/area-based-management-approaches-contribute-to-sdg-delivery"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fld id="{97AB632B-0CF6-4AFD-9608-FC637C0CBD18}" type="slidenum">
              <a:rPr lang="en-US" altLang="en-US" smtClean="0">
                <a:solidFill>
                  <a:prstClr val="black"/>
                </a:solidFill>
              </a:rPr>
              <a:pPr eaLnBrk="1" hangingPunct="1"/>
              <a:t>1</a:t>
            </a:fld>
            <a:endParaRPr lang="en-US"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100" b="0" dirty="0">
              <a:latin typeface="Roboto" panose="02000000000000000000" pitchFamily="2" charset="0"/>
              <a:ea typeface="Roboto" panose="02000000000000000000" pitchFamily="2" charset="0"/>
              <a:cs typeface="Roboto" panose="02000000000000000000" pitchFamily="2" charset="0"/>
            </a:endParaRPr>
          </a:p>
          <a:p>
            <a:pPr marL="171450" indent="-171450">
              <a:buFont typeface="Arial" panose="020B0604020202020204" pitchFamily="34" charset="0"/>
              <a:buChar char="•"/>
            </a:pPr>
            <a:r>
              <a:rPr lang="en-US" sz="1100" b="0" dirty="0">
                <a:latin typeface="Roboto" panose="02000000000000000000" pitchFamily="2" charset="0"/>
                <a:ea typeface="Roboto" panose="02000000000000000000" pitchFamily="2" charset="0"/>
                <a:cs typeface="Roboto" panose="02000000000000000000" pitchFamily="2" charset="0"/>
              </a:rPr>
              <a:t>MT Strategy 2018-2021 approved by member states by the second Environment Assembly</a:t>
            </a:r>
          </a:p>
          <a:p>
            <a:pPr defTabSz="931774">
              <a:defRPr/>
            </a:pPr>
            <a:endParaRPr lang="en-US" altLang="en-US" sz="1100" baseline="0" dirty="0"/>
          </a:p>
          <a:p>
            <a:endParaRPr lang="en-US" sz="1100" b="0" i="0" u="none" strike="noStrike" baseline="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fld id="{732AF8DB-03B6-4533-8108-0868FA4DF534}" type="slidenum">
              <a:rPr lang="en-US" altLang="en-US" smtClean="0">
                <a:solidFill>
                  <a:prstClr val="black"/>
                </a:solidFill>
              </a:rPr>
              <a:pPr eaLnBrk="1" hangingPunct="1"/>
              <a:t>2</a:t>
            </a:fld>
            <a:endParaRPr lang="en-US" altLang="en-US">
              <a:solidFill>
                <a:prstClr val="black"/>
              </a:solidFill>
            </a:endParaRPr>
          </a:p>
        </p:txBody>
      </p:sp>
    </p:spTree>
    <p:extLst>
      <p:ext uri="{BB962C8B-B14F-4D97-AF65-F5344CB8AC3E}">
        <p14:creationId xmlns:p14="http://schemas.microsoft.com/office/powerpoint/2010/main" val="3923667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sz="1200" baseline="0" dirty="0">
                <a:latin typeface="Roboto" panose="02000000000000000000" pitchFamily="2" charset="0"/>
                <a:ea typeface="Roboto" panose="02000000000000000000" pitchFamily="2" charset="0"/>
                <a:cs typeface="Roboto" panose="02000000000000000000" pitchFamily="2" charset="0"/>
              </a:rPr>
              <a:t>The objective of UN Environment </a:t>
            </a:r>
            <a:r>
              <a:rPr lang="en-US" altLang="en-US" sz="1200" baseline="0" dirty="0" err="1">
                <a:latin typeface="Roboto" panose="02000000000000000000" pitchFamily="2" charset="0"/>
                <a:ea typeface="Roboto" panose="02000000000000000000" pitchFamily="2" charset="0"/>
                <a:cs typeface="Roboto" panose="02000000000000000000" pitchFamily="2" charset="0"/>
              </a:rPr>
              <a:t>Programme</a:t>
            </a:r>
            <a:r>
              <a:rPr lang="en-US" altLang="en-US" sz="1200" baseline="0" dirty="0">
                <a:latin typeface="Roboto" panose="02000000000000000000" pitchFamily="2" charset="0"/>
                <a:ea typeface="Roboto" panose="02000000000000000000" pitchFamily="2" charset="0"/>
                <a:cs typeface="Roboto" panose="02000000000000000000" pitchFamily="2" charset="0"/>
              </a:rPr>
              <a:t> of  work of Healthy and productive Ecosystems is to support countries to manage  </a:t>
            </a:r>
          </a:p>
          <a:p>
            <a:pPr defTabSz="931774">
              <a:defRPr/>
            </a:pPr>
            <a:endParaRPr lang="en-US" sz="1200" i="1" kern="1200" baseline="0" dirty="0">
              <a:solidFill>
                <a:schemeClr val="tx1"/>
              </a:solidFill>
              <a:effectLst/>
              <a:latin typeface="Roboto" panose="02000000000000000000" pitchFamily="2" charset="0"/>
              <a:ea typeface="ＭＳ Ｐゴシック" pitchFamily="34" charset="-128"/>
              <a:cs typeface="MS PGothic" charset="0"/>
            </a:endParaRPr>
          </a:p>
          <a:p>
            <a:pPr defTabSz="931774">
              <a:defRPr/>
            </a:pPr>
            <a:r>
              <a:rPr lang="en-US" sz="1200" i="1" kern="1200" baseline="0" dirty="0">
                <a:solidFill>
                  <a:schemeClr val="tx1"/>
                </a:solidFill>
                <a:effectLst/>
                <a:latin typeface="Roboto" panose="02000000000000000000" pitchFamily="2" charset="0"/>
                <a:ea typeface="ＭＳ Ｐゴシック" pitchFamily="34" charset="-128"/>
                <a:cs typeface="MS PGothic" charset="0"/>
              </a:rPr>
              <a:t>M</a:t>
            </a:r>
            <a:r>
              <a:rPr lang="en-US" sz="1200" i="1" kern="1200" dirty="0">
                <a:solidFill>
                  <a:schemeClr val="tx1"/>
                </a:solidFill>
                <a:effectLst/>
                <a:latin typeface="+mn-lt"/>
                <a:ea typeface="ＭＳ Ｐゴシック" pitchFamily="34" charset="-128"/>
                <a:cs typeface="MS PGothic" charset="0"/>
              </a:rPr>
              <a:t>arine, freshwater and terrestrial ecosystems through an integrated approach that enables them to maintain and restore biodiversity, the long-term functioning of ecosystems, and the supply of ecosystem services and goods. </a:t>
            </a:r>
            <a:endParaRPr lang="en-US" altLang="en-US" sz="1200" i="1" baseline="0" dirty="0">
              <a:latin typeface="Roboto" panose="02000000000000000000" pitchFamily="2" charset="0"/>
              <a:ea typeface="Roboto" panose="02000000000000000000" pitchFamily="2" charset="0"/>
              <a:cs typeface="Roboto" panose="02000000000000000000" pitchFamily="2" charset="0"/>
            </a:endParaRPr>
          </a:p>
          <a:p>
            <a:pPr defTabSz="931774">
              <a:defRPr/>
            </a:pPr>
            <a:endParaRPr lang="en-US" altLang="en-US" sz="1200" b="1" i="1" baseline="0" dirty="0">
              <a:latin typeface="Roboto" panose="02000000000000000000" pitchFamily="2" charset="0"/>
              <a:ea typeface="Roboto" panose="02000000000000000000" pitchFamily="2" charset="0"/>
              <a:cs typeface="Roboto" panose="02000000000000000000" pitchFamily="2" charset="0"/>
            </a:endParaRPr>
          </a:p>
          <a:p>
            <a:pPr defTabSz="931774">
              <a:defRPr/>
            </a:pPr>
            <a:r>
              <a:rPr lang="en-US" altLang="en-US" sz="1200" baseline="0" dirty="0">
                <a:latin typeface="Roboto" panose="02000000000000000000" pitchFamily="2" charset="0"/>
                <a:ea typeface="Roboto" panose="02000000000000000000" pitchFamily="2" charset="0"/>
                <a:cs typeface="Roboto" panose="02000000000000000000" pitchFamily="2" charset="0"/>
              </a:rPr>
              <a:t>And the two Excepted Accomplishments are:</a:t>
            </a:r>
          </a:p>
          <a:p>
            <a:pPr defTabSz="931774">
              <a:defRPr/>
            </a:pPr>
            <a:endParaRPr lang="en-US" altLang="en-US" sz="1200" baseline="0" dirty="0">
              <a:latin typeface="Roboto" panose="02000000000000000000" pitchFamily="2" charset="0"/>
              <a:ea typeface="Roboto" panose="02000000000000000000" pitchFamily="2" charset="0"/>
              <a:cs typeface="Roboto" panose="02000000000000000000" pitchFamily="2" charset="0"/>
            </a:endParaRPr>
          </a:p>
          <a:p>
            <a:pPr marL="0" marR="0" lvl="0" indent="0" algn="l" defTabSz="931774" rtl="0" eaLnBrk="0" fontAlgn="base" latinLnBrk="0" hangingPunct="0">
              <a:lnSpc>
                <a:spcPct val="100000"/>
              </a:lnSpc>
              <a:spcBef>
                <a:spcPct val="30000"/>
              </a:spcBef>
              <a:spcAft>
                <a:spcPct val="0"/>
              </a:spcAft>
              <a:buClrTx/>
              <a:buSzTx/>
              <a:buFontTx/>
              <a:buNone/>
              <a:tabLst/>
              <a:defRPr/>
            </a:pPr>
            <a:r>
              <a:rPr lang="en-GB" dirty="0"/>
              <a:t> a) The health and productivity of marine, freshwater and terrestrial ecosystems are institutionalized in education, monitoring and cross-sector and transboundary collaboration frameworks at the national and international levels</a:t>
            </a:r>
          </a:p>
          <a:p>
            <a:pPr marL="0" marR="0" lvl="0" indent="0" algn="l" defTabSz="931774"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31774" rtl="0" eaLnBrk="0" fontAlgn="base" latinLnBrk="0" hangingPunct="0">
              <a:lnSpc>
                <a:spcPct val="100000"/>
              </a:lnSpc>
              <a:spcBef>
                <a:spcPct val="30000"/>
              </a:spcBef>
              <a:spcAft>
                <a:spcPct val="0"/>
              </a:spcAft>
              <a:buClrTx/>
              <a:buSzTx/>
              <a:buFontTx/>
              <a:buNone/>
              <a:tabLst/>
              <a:defRPr/>
            </a:pPr>
            <a:r>
              <a:rPr lang="en-GB" dirty="0"/>
              <a:t>(b) Increase in the number of countries and transboundary collaboration frameworks that demonstrate enhanced knowledge of the value and role of ecosystem services</a:t>
            </a:r>
          </a:p>
          <a:p>
            <a:pPr marL="0" marR="0" lvl="0" indent="0" algn="l" defTabSz="931774" rtl="0" eaLnBrk="0" fontAlgn="base" latinLnBrk="0" hangingPunct="0">
              <a:lnSpc>
                <a:spcPct val="100000"/>
              </a:lnSpc>
              <a:spcBef>
                <a:spcPct val="30000"/>
              </a:spcBef>
              <a:spcAft>
                <a:spcPct val="0"/>
              </a:spcAft>
              <a:buClrTx/>
              <a:buSzTx/>
              <a:buFontTx/>
              <a:buNone/>
              <a:tabLst/>
              <a:defRPr/>
            </a:pPr>
            <a:endParaRPr lang="en-US" dirty="0"/>
          </a:p>
          <a:p>
            <a:pPr defTabSz="931774">
              <a:defRPr/>
            </a:pPr>
            <a:endParaRPr lang="en-US" altLang="en-US" sz="1200" baseline="0" dirty="0">
              <a:latin typeface="Roboto" panose="02000000000000000000" pitchFamily="2" charset="0"/>
              <a:ea typeface="Roboto" panose="02000000000000000000" pitchFamily="2" charset="0"/>
              <a:cs typeface="Roboto" panose="02000000000000000000" pitchFamily="2" charset="0"/>
            </a:endParaRPr>
          </a:p>
          <a:p>
            <a:endParaRPr lang="en-US" dirty="0"/>
          </a:p>
        </p:txBody>
      </p:sp>
      <p:sp>
        <p:nvSpPr>
          <p:cNvPr id="4" name="Slide Number Placeholder 3"/>
          <p:cNvSpPr>
            <a:spLocks noGrp="1"/>
          </p:cNvSpPr>
          <p:nvPr>
            <p:ph type="sldNum" sz="quarter" idx="10"/>
          </p:nvPr>
        </p:nvSpPr>
        <p:spPr/>
        <p:txBody>
          <a:bodyPr/>
          <a:lstStyle/>
          <a:p>
            <a:fld id="{31208BA4-A9BA-4B65-9168-A7A095ED0EFD}" type="slidenum">
              <a:rPr lang="en-US" smtClean="0"/>
              <a:t>3</a:t>
            </a:fld>
            <a:endParaRPr lang="en-US"/>
          </a:p>
        </p:txBody>
      </p:sp>
    </p:spTree>
    <p:extLst>
      <p:ext uri="{BB962C8B-B14F-4D97-AF65-F5344CB8AC3E}">
        <p14:creationId xmlns:p14="http://schemas.microsoft.com/office/powerpoint/2010/main" val="832143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six</a:t>
            </a:r>
            <a:r>
              <a:rPr lang="en-US" baseline="0" dirty="0"/>
              <a:t> indicators for 2018-2019 are new and direct comparison with the indicators in 2016-2017 </a:t>
            </a:r>
            <a:r>
              <a:rPr lang="en-US" baseline="0" dirty="0" err="1"/>
              <a:t>Programme</a:t>
            </a:r>
            <a:r>
              <a:rPr lang="en-US" baseline="0" dirty="0"/>
              <a:t> of Work cannot be made nor can the 2016-2017 targets  be used as baselines.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da-DK" altLang="en-US" sz="1200" b="0" i="0" u="none" strike="noStrike" kern="1200" baseline="0" dirty="0">
                <a:solidFill>
                  <a:schemeClr val="tx1"/>
                </a:solidFill>
                <a:latin typeface="+mn-lt"/>
                <a:ea typeface="ＭＳ Ｐゴシック" pitchFamily="34" charset="-128"/>
              </a:rPr>
              <a:t>A key difference between the 2014-2017 Mid-Term Strategy and the MTS 2018-2021 is the </a:t>
            </a:r>
            <a:r>
              <a:rPr lang="da-DK" altLang="en-US" sz="1200" b="1" i="0" u="none" strike="noStrike" kern="1200" baseline="0" dirty="0">
                <a:solidFill>
                  <a:schemeClr val="tx1"/>
                </a:solidFill>
                <a:latin typeface="+mn-lt"/>
                <a:ea typeface="ＭＳ Ｐゴシック" pitchFamily="34" charset="-128"/>
              </a:rPr>
              <a:t>alignment with the 2030 Agenda for Sustainable Development (SDGs)</a:t>
            </a:r>
            <a:r>
              <a:rPr lang="da-DK" altLang="en-US" sz="1200" b="0" i="0" u="none" strike="noStrike" kern="1200" baseline="0" dirty="0">
                <a:solidFill>
                  <a:schemeClr val="tx1"/>
                </a:solidFill>
                <a:latin typeface="+mn-lt"/>
                <a:ea typeface="ＭＳ Ｐゴシック" pitchFamily="34" charset="-128"/>
              </a:rPr>
              <a:t>. At the time of writting the 2018-2021 MTS, we were able to align with goals and targets for the 2030 Agenda but it did not had any specific indicators  (proposed to be incorporated in 2020-2021 Programme of Work).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da-DK" altLang="en-US" sz="1200" b="0" i="0" u="none" strike="noStrike" kern="1200" baseline="0" dirty="0">
              <a:solidFill>
                <a:schemeClr val="tx1"/>
              </a:solidFill>
              <a:latin typeface="+mn-lt"/>
              <a:ea typeface="ＭＳ Ｐゴシック"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da-DK" altLang="en-US" sz="1200" b="0" i="0" u="none" strike="noStrike" kern="1200" baseline="0" dirty="0">
              <a:solidFill>
                <a:schemeClr val="tx1"/>
              </a:solidFill>
              <a:latin typeface="+mn-lt"/>
              <a:ea typeface="ＭＳ Ｐゴシック" pitchFamily="34" charset="-128"/>
            </a:endParaRPr>
          </a:p>
          <a:p>
            <a:endParaRPr lang="en-GB" dirty="0"/>
          </a:p>
        </p:txBody>
      </p:sp>
      <p:sp>
        <p:nvSpPr>
          <p:cNvPr id="4" name="Slide Number Placeholder 3"/>
          <p:cNvSpPr>
            <a:spLocks noGrp="1"/>
          </p:cNvSpPr>
          <p:nvPr>
            <p:ph type="sldNum" sz="quarter" idx="10"/>
          </p:nvPr>
        </p:nvSpPr>
        <p:spPr/>
        <p:txBody>
          <a:bodyPr/>
          <a:lstStyle/>
          <a:p>
            <a:pPr>
              <a:defRPr/>
            </a:pPr>
            <a:fld id="{DEBC12CC-D3B3-458D-B12E-1DC624484F20}" type="slidenum">
              <a:rPr lang="en-US" smtClean="0"/>
              <a:pPr>
                <a:defRPr/>
              </a:pPr>
              <a:t>4</a:t>
            </a:fld>
            <a:endParaRPr lang="en-US"/>
          </a:p>
        </p:txBody>
      </p:sp>
    </p:spTree>
    <p:extLst>
      <p:ext uri="{BB962C8B-B14F-4D97-AF65-F5344CB8AC3E}">
        <p14:creationId xmlns:p14="http://schemas.microsoft.com/office/powerpoint/2010/main" val="332861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B1 and B2 are hosted in other sub </a:t>
            </a:r>
            <a:r>
              <a:rPr lang="en-US" baseline="0" dirty="0" err="1"/>
              <a:t>programmes</a:t>
            </a:r>
            <a:r>
              <a:rPr lang="en-US" baseline="0" dirty="0"/>
              <a:t> but as these are critical for the delivery of the SP3 indicators and SP3 intends to allocate resources to these projects </a:t>
            </a:r>
          </a:p>
          <a:p>
            <a:r>
              <a:rPr lang="en-US" baseline="0" dirty="0"/>
              <a:t>Seed funding from core resources to leverage additional donor support</a:t>
            </a:r>
            <a:endParaRPr lang="en-US" dirty="0"/>
          </a:p>
        </p:txBody>
      </p:sp>
      <p:sp>
        <p:nvSpPr>
          <p:cNvPr id="4" name="Slide Number Placeholder 3"/>
          <p:cNvSpPr>
            <a:spLocks noGrp="1"/>
          </p:cNvSpPr>
          <p:nvPr>
            <p:ph type="sldNum" sz="quarter" idx="10"/>
          </p:nvPr>
        </p:nvSpPr>
        <p:spPr/>
        <p:txBody>
          <a:bodyPr/>
          <a:lstStyle/>
          <a:p>
            <a:fld id="{0D858E31-D62D-483C-A185-F7AE79FA69FA}" type="slidenum">
              <a:rPr lang="en-US" smtClean="0"/>
              <a:t>5</a:t>
            </a:fld>
            <a:endParaRPr lang="en-US"/>
          </a:p>
        </p:txBody>
      </p:sp>
    </p:spTree>
    <p:extLst>
      <p:ext uri="{BB962C8B-B14F-4D97-AF65-F5344CB8AC3E}">
        <p14:creationId xmlns:p14="http://schemas.microsoft.com/office/powerpoint/2010/main" val="3042801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ＭＳ Ｐゴシック" pitchFamily="34" charset="-128"/>
                <a:cs typeface="MS PGothic" charset="0"/>
              </a:rPr>
              <a:t> </a:t>
            </a:r>
            <a:r>
              <a:rPr lang="en-US" dirty="0"/>
              <a:t>All six</a:t>
            </a:r>
            <a:r>
              <a:rPr lang="en-US" baseline="0" dirty="0"/>
              <a:t> indicators for 2018-2019 are new and direct comparison with the indicators in 2016-2017 </a:t>
            </a:r>
            <a:r>
              <a:rPr lang="en-US" baseline="0" dirty="0" err="1"/>
              <a:t>Programme</a:t>
            </a:r>
            <a:r>
              <a:rPr lang="en-US" baseline="0" dirty="0"/>
              <a:t> of Work cannot be made nor can the 2016-2017 targets  be used as baselines</a:t>
            </a:r>
            <a:endParaRPr lang="en-GB" sz="1200" kern="1200" dirty="0">
              <a:solidFill>
                <a:schemeClr val="tx1"/>
              </a:solidFill>
              <a:effectLst/>
              <a:latin typeface="+mn-lt"/>
              <a:ea typeface="ＭＳ Ｐゴシック" pitchFamily="34" charset="-128"/>
              <a:cs typeface="MS PGothic" charset="0"/>
            </a:endParaRPr>
          </a:p>
          <a:p>
            <a:endParaRPr lang="en-GB" sz="1200" kern="1200" dirty="0">
              <a:solidFill>
                <a:schemeClr val="tx1"/>
              </a:solidFill>
              <a:effectLst/>
              <a:latin typeface="+mn-lt"/>
              <a:ea typeface="ＭＳ Ｐゴシック" pitchFamily="34" charset="-128"/>
              <a:cs typeface="MS PGothic" charset="0"/>
            </a:endParaRPr>
          </a:p>
          <a:p>
            <a:endParaRPr lang="en-GB" sz="1200" kern="1200" dirty="0">
              <a:solidFill>
                <a:schemeClr val="tx1"/>
              </a:solidFill>
              <a:effectLst/>
              <a:latin typeface="+mn-lt"/>
              <a:ea typeface="ＭＳ Ｐゴシック" pitchFamily="34" charset="-128"/>
              <a:cs typeface="MS PGothic" charset="0"/>
            </a:endParaRPr>
          </a:p>
          <a:p>
            <a:r>
              <a:rPr lang="en-GB" sz="1200" kern="1200" dirty="0">
                <a:solidFill>
                  <a:schemeClr val="tx1"/>
                </a:solidFill>
                <a:effectLst/>
                <a:latin typeface="+mn-lt"/>
                <a:ea typeface="ＭＳ Ｐゴシック" pitchFamily="34" charset="-128"/>
                <a:cs typeface="MS PGothic" charset="0"/>
              </a:rPr>
              <a:t>The UN Biodiversity Lab is an online spatial data platform developed by UN Environment in collaboration with UNDP, UNEP GRID Geneva and UNEP-WCMC with funding from the Global Environment Facility. The UN Biodiversity Lab allows policymakers and other stakeholders to access global data layers, upload and manipulate their own datasets in a secure platform, and query multiple datasets for information and data related to spatial elements of the Aichi Biodiversity Targets (ABTs) and nature-based Sustainable Development Goals (SDGs). Using more than 80 layers from multiple providers currently data available on UN Biodiversity Lab, policymakers can deliver on their commitments to the Convention on Biological Diversity through better conservation planning and reporting. This first iteration of the Lab supports policymakers to produce data-driven Sixth National Reports to the CBD.  The UN Biodiversity Lab can be accessed at </a:t>
            </a:r>
            <a:r>
              <a:rPr lang="en-GB" sz="1200" u="sng" kern="1200" dirty="0">
                <a:solidFill>
                  <a:schemeClr val="tx1"/>
                </a:solidFill>
                <a:effectLst/>
                <a:latin typeface="+mn-lt"/>
                <a:ea typeface="ＭＳ Ｐゴシック" pitchFamily="34" charset="-128"/>
                <a:cs typeface="MS PGothic" charset="0"/>
                <a:hlinkClick r:id="rId3"/>
              </a:rPr>
              <a:t>https://unbiodiversitylab.org/</a:t>
            </a:r>
            <a:r>
              <a:rPr lang="en-GB" sz="1200" kern="1200" dirty="0">
                <a:solidFill>
                  <a:schemeClr val="tx1"/>
                </a:solidFill>
                <a:effectLst/>
                <a:latin typeface="+mn-lt"/>
                <a:ea typeface="ＭＳ Ｐゴシック" pitchFamily="34" charset="-128"/>
                <a:cs typeface="MS PGothic" charset="0"/>
              </a:rPr>
              <a:t>.</a:t>
            </a:r>
          </a:p>
          <a:p>
            <a:endParaRPr lang="en-GB" dirty="0"/>
          </a:p>
        </p:txBody>
      </p:sp>
      <p:sp>
        <p:nvSpPr>
          <p:cNvPr id="4" name="Slide Number Placeholder 3"/>
          <p:cNvSpPr>
            <a:spLocks noGrp="1"/>
          </p:cNvSpPr>
          <p:nvPr>
            <p:ph type="sldNum" sz="quarter" idx="10"/>
          </p:nvPr>
        </p:nvSpPr>
        <p:spPr/>
        <p:txBody>
          <a:bodyPr/>
          <a:lstStyle/>
          <a:p>
            <a:pPr>
              <a:defRPr/>
            </a:pPr>
            <a:fld id="{DEBC12CC-D3B3-458D-B12E-1DC624484F20}" type="slidenum">
              <a:rPr lang="en-US" smtClean="0"/>
              <a:pPr>
                <a:defRPr/>
              </a:pPr>
              <a:t>6</a:t>
            </a:fld>
            <a:endParaRPr lang="en-US"/>
          </a:p>
        </p:txBody>
      </p:sp>
    </p:spTree>
    <p:extLst>
      <p:ext uri="{BB962C8B-B14F-4D97-AF65-F5344CB8AC3E}">
        <p14:creationId xmlns:p14="http://schemas.microsoft.com/office/powerpoint/2010/main" val="3551678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DEBC12CC-D3B3-458D-B12E-1DC624484F20}" type="slidenum">
              <a:rPr lang="en-US" smtClean="0"/>
              <a:pPr>
                <a:defRPr/>
              </a:pPr>
              <a:t>7</a:t>
            </a:fld>
            <a:endParaRPr lang="en-US"/>
          </a:p>
        </p:txBody>
      </p:sp>
    </p:spTree>
    <p:extLst>
      <p:ext uri="{BB962C8B-B14F-4D97-AF65-F5344CB8AC3E}">
        <p14:creationId xmlns:p14="http://schemas.microsoft.com/office/powerpoint/2010/main" val="3478411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Environment is</a:t>
            </a:r>
            <a:r>
              <a:rPr lang="en-US" baseline="0" dirty="0"/>
              <a:t> the custodian agency for three of the SDG-6 (water) indicators on </a:t>
            </a:r>
            <a:r>
              <a:rPr lang="en-US" baseline="0" dirty="0" err="1"/>
              <a:t>i</a:t>
            </a:r>
            <a:r>
              <a:rPr lang="en-US" baseline="0" dirty="0"/>
              <a:t>) ambient water quality (indicator 6.3.2), ii) integrated water resources management (indicator 6.5.1) and iii) water related ecosystems (indicator 6.6.1). During 2017 UN Environment collected data on these three indicators from Member States and this data was then analyzed and presented during 2018. Three publications were produced (as can be seen in the slide) that detail the progress made for these three indicators.</a:t>
            </a:r>
          </a:p>
          <a:p>
            <a:endParaRPr lang="en-US" baseline="0" dirty="0"/>
          </a:p>
          <a:p>
            <a:r>
              <a:rPr lang="en-US" baseline="0" dirty="0"/>
              <a:t>Data received:</a:t>
            </a:r>
          </a:p>
          <a:p>
            <a:endParaRPr lang="en-US" baseline="0" dirty="0"/>
          </a:p>
          <a:p>
            <a:r>
              <a:rPr lang="en-US" baseline="0" dirty="0"/>
              <a:t>Indicator 6.3.2 (ambient water quality) from 52 countries</a:t>
            </a:r>
          </a:p>
          <a:p>
            <a:r>
              <a:rPr lang="en-US" baseline="0" dirty="0"/>
              <a:t>Indicator 6.5.1 (IWRM) from 172 countries</a:t>
            </a:r>
          </a:p>
          <a:p>
            <a:r>
              <a:rPr lang="en-US" baseline="0" dirty="0"/>
              <a:t>Indicator 6.6.1 (water related ecosystems) from 40 countries + data from earth observations for 188 countries</a:t>
            </a:r>
            <a:endParaRPr lang="en-US" dirty="0"/>
          </a:p>
        </p:txBody>
      </p:sp>
      <p:sp>
        <p:nvSpPr>
          <p:cNvPr id="4" name="Slide Number Placeholder 3"/>
          <p:cNvSpPr>
            <a:spLocks noGrp="1"/>
          </p:cNvSpPr>
          <p:nvPr>
            <p:ph type="sldNum" sz="quarter" idx="10"/>
          </p:nvPr>
        </p:nvSpPr>
        <p:spPr/>
        <p:txBody>
          <a:bodyPr/>
          <a:lstStyle/>
          <a:p>
            <a:fld id="{A83311DB-C32A-CC46-90F4-CE205A9DE94D}" type="slidenum">
              <a:rPr lang="en-US" smtClean="0"/>
              <a:t>8</a:t>
            </a:fld>
            <a:endParaRPr lang="en-US"/>
          </a:p>
        </p:txBody>
      </p:sp>
    </p:spTree>
    <p:extLst>
      <p:ext uri="{BB962C8B-B14F-4D97-AF65-F5344CB8AC3E}">
        <p14:creationId xmlns:p14="http://schemas.microsoft.com/office/powerpoint/2010/main" val="1184217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dirty="0"/>
              <a:t>The Economics of Ecosystems and Biodiversity (TEEB) for Agriculture and Food (</a:t>
            </a:r>
            <a:r>
              <a:rPr lang="en-US" sz="2400" b="1" dirty="0" err="1"/>
              <a:t>TEEBAgriFood</a:t>
            </a:r>
            <a:r>
              <a:rPr lang="en-US" sz="2400" b="1" dirty="0"/>
              <a:t>)</a:t>
            </a:r>
            <a:endParaRPr lang="en-US" sz="2400" dirty="0"/>
          </a:p>
          <a:p>
            <a:pPr lvl="1"/>
            <a:endParaRPr lang="en-US" sz="2000" b="1" dirty="0"/>
          </a:p>
          <a:p>
            <a:pPr lvl="1"/>
            <a:r>
              <a:rPr lang="en-GB" sz="2000" dirty="0" err="1"/>
              <a:t>TEEBAgriFood</a:t>
            </a:r>
            <a:r>
              <a:rPr lang="en-GB" sz="2000" dirty="0"/>
              <a:t>, an initiative of ‘The Economics of Ecosystems and Biodiversity’ (TEEB) by UN Environment. </a:t>
            </a:r>
            <a:r>
              <a:rPr lang="en-GB" sz="2000" dirty="0" err="1"/>
              <a:t>TEEBAgriFood</a:t>
            </a:r>
            <a:r>
              <a:rPr lang="en-GB" sz="2000" dirty="0"/>
              <a:t> has developed a comprehensive evaluation framework for food systems that helps decision-makers to compare different policies and the market to value food more accurately</a:t>
            </a:r>
            <a:endParaRPr lang="en-US" sz="2000" b="1" dirty="0"/>
          </a:p>
          <a:p>
            <a:pPr lvl="1"/>
            <a:endParaRPr lang="en-GB" sz="2000" dirty="0"/>
          </a:p>
          <a:p>
            <a:pPr lvl="1"/>
            <a:r>
              <a:rPr lang="en-GB" sz="2000" dirty="0"/>
              <a:t>It provides a new evaluation framework to capture malign and benign impacts of food production, distribution and consumption to make it sustainable, equitable and healthy</a:t>
            </a:r>
            <a:endParaRPr lang="en-US" sz="2000" b="1" dirty="0"/>
          </a:p>
          <a:p>
            <a:pPr lvl="1"/>
            <a:endParaRPr lang="en-US" sz="2000" b="1" dirty="0"/>
          </a:p>
          <a:p>
            <a:pPr lvl="1"/>
            <a:r>
              <a:rPr lang="en-GB" sz="2000" dirty="0"/>
              <a:t>On the occasion of World Food Day, the World Future Council announced the </a:t>
            </a:r>
            <a:r>
              <a:rPr lang="en-GB" sz="2000" dirty="0">
                <a:hlinkClick r:id="rId3"/>
              </a:rPr>
              <a:t>2018 Future Policy Award winners</a:t>
            </a:r>
            <a:r>
              <a:rPr lang="en-GB" sz="2000" dirty="0"/>
              <a:t>. The Future Policy Award is the only award which honours policies on an international level. UN Environment (</a:t>
            </a:r>
            <a:r>
              <a:rPr lang="en-GB" sz="2000" dirty="0" err="1"/>
              <a:t>TEEBAgrifood</a:t>
            </a:r>
            <a:r>
              <a:rPr lang="en-GB" sz="2000" dirty="0"/>
              <a:t>) was among this year’s winners, as recipient of the Vision Award. </a:t>
            </a:r>
            <a:endParaRPr lang="en-US" sz="2000" b="1" dirty="0"/>
          </a:p>
          <a:p>
            <a:pPr lvl="1"/>
            <a:endParaRPr lang="en-US" sz="2000" b="1" dirty="0"/>
          </a:p>
          <a:p>
            <a:pPr lvl="1"/>
            <a:r>
              <a:rPr lang="en-GB" sz="1200" kern="1200" dirty="0">
                <a:solidFill>
                  <a:srgbClr val="FF0000"/>
                </a:solidFill>
                <a:effectLst/>
                <a:highlight>
                  <a:srgbClr val="FFFF00"/>
                </a:highlight>
                <a:latin typeface="+mn-lt"/>
                <a:ea typeface="ＭＳ Ｐゴシック" pitchFamily="34" charset="-128"/>
                <a:cs typeface="MS PGothic" charset="0"/>
              </a:rPr>
              <a:t>received the Innovation award of the 2018 Future Policy Award co-organised by the World Future Council, FAO and IFOAM-Organics International</a:t>
            </a:r>
            <a:r>
              <a:rPr lang="en-GB" sz="1200" kern="1200" dirty="0">
                <a:solidFill>
                  <a:schemeClr val="tx1"/>
                </a:solidFill>
                <a:effectLst/>
                <a:highlight>
                  <a:srgbClr val="FFFF00"/>
                </a:highlight>
                <a:latin typeface="+mn-lt"/>
                <a:ea typeface="ＭＳ Ｐゴシック" pitchFamily="34" charset="-128"/>
                <a:cs typeface="MS PGothic" charset="0"/>
              </a:rPr>
              <a:t>. </a:t>
            </a:r>
            <a:endParaRPr lang="en-US" sz="2000" b="1" dirty="0">
              <a:highlight>
                <a:srgbClr val="FFFF00"/>
              </a:highlight>
            </a:endParaRPr>
          </a:p>
          <a:p>
            <a:pPr lvl="1"/>
            <a:r>
              <a:rPr lang="en-US" sz="2000" b="1" dirty="0"/>
              <a:t>On developing the Evaluation Framework</a:t>
            </a:r>
            <a:endParaRPr lang="en-US" sz="2000" dirty="0"/>
          </a:p>
          <a:p>
            <a:pPr lvl="2"/>
            <a:r>
              <a:rPr lang="en-US" sz="1800" dirty="0"/>
              <a:t>Culmination of work by &gt;100 authors from &gt;30 countries in the launch of the </a:t>
            </a:r>
            <a:r>
              <a:rPr lang="en-US" sz="1800" dirty="0" err="1"/>
              <a:t>TEEBAgriFood</a:t>
            </a:r>
            <a:r>
              <a:rPr lang="en-US" sz="1800" dirty="0"/>
              <a:t> Scientific and Economic Foundations report at part of the World Environment Day events, Delhi, June  2018. </a:t>
            </a:r>
          </a:p>
          <a:p>
            <a:pPr lvl="2"/>
            <a:r>
              <a:rPr lang="en-US" sz="1800" dirty="0"/>
              <a:t>Development of a comprehensive, inclusive Evaluation Framework that includes produced, natural, human and social capital stocks and flows that arise from these stocks</a:t>
            </a:r>
          </a:p>
          <a:p>
            <a:pPr lvl="1"/>
            <a:r>
              <a:rPr lang="en-US" sz="2000" b="1" dirty="0"/>
              <a:t>On </a:t>
            </a:r>
            <a:r>
              <a:rPr lang="en-US" sz="2000" b="1" dirty="0" err="1"/>
              <a:t>TEEBAgriFood</a:t>
            </a:r>
            <a:r>
              <a:rPr lang="en-US" sz="2000" b="1" dirty="0"/>
              <a:t> country work </a:t>
            </a:r>
            <a:r>
              <a:rPr lang="en-US" sz="2000" dirty="0"/>
              <a:t>highlights:</a:t>
            </a:r>
          </a:p>
          <a:p>
            <a:pPr lvl="2"/>
            <a:r>
              <a:rPr lang="en-US" sz="1600" dirty="0"/>
              <a:t>I</a:t>
            </a:r>
            <a:r>
              <a:rPr lang="en-US" sz="1800" dirty="0"/>
              <a:t>n </a:t>
            </a:r>
            <a:r>
              <a:rPr lang="en-US" sz="1800" u="sng" dirty="0"/>
              <a:t>Thailand</a:t>
            </a:r>
            <a:r>
              <a:rPr lang="en-US" sz="1800" dirty="0"/>
              <a:t>, the focus is on organics production – a c</a:t>
            </a:r>
            <a:r>
              <a:rPr lang="en-AU" sz="1800" dirty="0" err="1"/>
              <a:t>omparison</a:t>
            </a:r>
            <a:r>
              <a:rPr lang="en-AU" sz="1800" dirty="0"/>
              <a:t> of ecosystem services under non-organic versus organic production, including a focus on the water quality impacts on biodiversity, fisheries productivity, and drinking water treatment costs</a:t>
            </a:r>
          </a:p>
          <a:p>
            <a:pPr lvl="2"/>
            <a:r>
              <a:rPr lang="en-US" sz="1800" dirty="0"/>
              <a:t>In </a:t>
            </a:r>
            <a:r>
              <a:rPr lang="en-US" sz="1800" u="sng" dirty="0"/>
              <a:t>Kenya</a:t>
            </a:r>
            <a:r>
              <a:rPr lang="en-US" sz="1800" dirty="0"/>
              <a:t>, the options are two upper Basin areas (Tana Basin and </a:t>
            </a:r>
            <a:r>
              <a:rPr lang="en-US" sz="1800" dirty="0" err="1"/>
              <a:t>Ewaso</a:t>
            </a:r>
            <a:r>
              <a:rPr lang="en-US" sz="1800" dirty="0"/>
              <a:t> </a:t>
            </a:r>
            <a:r>
              <a:rPr lang="en-US" sz="1800" dirty="0" err="1"/>
              <a:t>Njiro</a:t>
            </a:r>
            <a:r>
              <a:rPr lang="en-US" sz="1800" dirty="0"/>
              <a:t> Basin), the Mau catchment area/ Mara River Basin and </a:t>
            </a:r>
            <a:r>
              <a:rPr lang="en-AU" sz="1800" dirty="0"/>
              <a:t>the drainage basin from Mt </a:t>
            </a:r>
            <a:r>
              <a:rPr lang="en-AU" sz="1800" dirty="0" err="1"/>
              <a:t>Suswa</a:t>
            </a:r>
            <a:r>
              <a:rPr lang="en-AU" sz="1800" dirty="0"/>
              <a:t> to Lake </a:t>
            </a:r>
            <a:r>
              <a:rPr lang="en-AU" sz="1800" dirty="0" err="1"/>
              <a:t>Magadi</a:t>
            </a:r>
            <a:r>
              <a:rPr lang="en-AU" sz="1800" dirty="0"/>
              <a:t>. </a:t>
            </a:r>
          </a:p>
          <a:p>
            <a:pPr lvl="2"/>
            <a:r>
              <a:rPr lang="en-US" sz="1800" dirty="0"/>
              <a:t>In </a:t>
            </a:r>
            <a:r>
              <a:rPr lang="en-US" sz="1800" u="sng" dirty="0"/>
              <a:t>Tanzania</a:t>
            </a:r>
            <a:r>
              <a:rPr lang="en-US" sz="1800" dirty="0"/>
              <a:t>, study on the Southern Highlands and the optimization of agricultural production in light of planned changes in water availability in the region </a:t>
            </a:r>
          </a:p>
          <a:p>
            <a:pPr lvl="2"/>
            <a:r>
              <a:rPr lang="en-US" sz="1800" dirty="0"/>
              <a:t>In </a:t>
            </a:r>
            <a:r>
              <a:rPr lang="en-US" sz="1800" u="sng" dirty="0"/>
              <a:t>Colombia</a:t>
            </a:r>
            <a:r>
              <a:rPr lang="en-US" sz="1800" dirty="0"/>
              <a:t>, focus on the Putumayo Department. This is a particularly diverse department since it includes Amazon lowlands, highland forests, Colombian plateau and several important water basins; it has a high percentage of indigenous population and indigenous reserves (80% of the territory) and the specific sector in which to focus will need to be consulted with the indigenous governance structures in the coming months </a:t>
            </a:r>
          </a:p>
          <a:p>
            <a:endParaRPr lang="en-GB" dirty="0"/>
          </a:p>
        </p:txBody>
      </p:sp>
      <p:sp>
        <p:nvSpPr>
          <p:cNvPr id="4" name="Slide Number Placeholder 3"/>
          <p:cNvSpPr>
            <a:spLocks noGrp="1"/>
          </p:cNvSpPr>
          <p:nvPr>
            <p:ph type="sldNum" sz="quarter" idx="10"/>
          </p:nvPr>
        </p:nvSpPr>
        <p:spPr/>
        <p:txBody>
          <a:bodyPr/>
          <a:lstStyle/>
          <a:p>
            <a:pPr>
              <a:defRPr/>
            </a:pPr>
            <a:fld id="{DEBC12CC-D3B3-458D-B12E-1DC624484F20}" type="slidenum">
              <a:rPr lang="en-US" smtClean="0"/>
              <a:pPr>
                <a:defRPr/>
              </a:pPr>
              <a:t>9</a:t>
            </a:fld>
            <a:endParaRPr lang="en-US"/>
          </a:p>
        </p:txBody>
      </p:sp>
    </p:spTree>
    <p:extLst>
      <p:ext uri="{BB962C8B-B14F-4D97-AF65-F5344CB8AC3E}">
        <p14:creationId xmlns:p14="http://schemas.microsoft.com/office/powerpoint/2010/main" val="972233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ea typeface="Times New Roman" panose="02020603050405020304" pitchFamily="18" charset="0"/>
                <a:cs typeface="Calibri" panose="020F0502020204030204" pitchFamily="34" charset="0"/>
              </a:rPr>
              <a:t>1. </a:t>
            </a:r>
            <a:r>
              <a:rPr lang="en-US" sz="1200" dirty="0">
                <a:latin typeface="Roboto" panose="02000000000000000000" pitchFamily="2" charset="0"/>
                <a:ea typeface="Roboto" panose="02000000000000000000" pitchFamily="2" charset="0"/>
                <a:cs typeface="Roboto" panose="02000000000000000000" pitchFamily="2" charset="0"/>
              </a:rPr>
              <a:t>2018 is the </a:t>
            </a:r>
            <a:r>
              <a:rPr lang="en-US" sz="1200" b="1" dirty="0">
                <a:latin typeface="Roboto" panose="02000000000000000000" pitchFamily="2" charset="0"/>
                <a:ea typeface="Roboto" panose="02000000000000000000" pitchFamily="2" charset="0"/>
                <a:cs typeface="Roboto" panose="02000000000000000000" pitchFamily="2" charset="0"/>
              </a:rPr>
              <a:t>International Year of the Reef.</a:t>
            </a:r>
            <a:r>
              <a:rPr lang="en-US" sz="1200" dirty="0">
                <a:latin typeface="Roboto" panose="02000000000000000000" pitchFamily="2" charset="0"/>
                <a:ea typeface="Roboto" panose="02000000000000000000" pitchFamily="2" charset="0"/>
                <a:cs typeface="Roboto" panose="02000000000000000000" pitchFamily="2" charset="0"/>
              </a:rPr>
              <a:t> UN Environment is working with partners to step up global communication on coral reefs. A global campaign will be developed, for implementation over the coming years, and aiming to leverage improved protection for and investment in coral reefs.</a:t>
            </a:r>
            <a:endParaRPr lang="en-US" dirty="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‘Blue Economy’ is a relatively recent term framing the intent to deliver sustainable benefits from ocean, coastal and marine economic activity.</a:t>
            </a:r>
            <a:endParaRPr lang="en-GB"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ea typeface="Times New Roman" panose="02020603050405020304" pitchFamily="18" charset="0"/>
                <a:cs typeface="Calibri" panose="020F0502020204030204" pitchFamily="34" charset="0"/>
              </a:rPr>
              <a:t>UN Environment launched a network of scientists and experts on seagrass beds where the fist task has been identified to make a global assessment of functions and values of seagrass ecosystem services.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ea typeface="Times New Roman" panose="02020603050405020304" pitchFamily="18" charset="0"/>
                <a:cs typeface="Calibri" panose="020F0502020204030204" pitchFamily="34" charset="0"/>
              </a:rPr>
              <a:t>2. In response to UN Environment Assembly Resolution 2/12, UN Environment, through a advisory group, initiated a process of reviewing global and regional governance and policy frameworks on coral reefs.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ea typeface="Calibri" panose="020F0502020204030204" pitchFamily="34" charset="0"/>
                <a:cs typeface="Calibri" panose="020F0502020204030204" pitchFamily="34" charset="0"/>
              </a:rPr>
              <a:t>3. Within a joint project with the European Commission, UN Environment published a technical report, “THE CONTRIBUTIONS OF MARINE AND COASTAL AREA-BASED MANAGEMENT APPROACHES TO SUSTAINABLE DEVELOPMENT GOALS AND TARGETS” (</a:t>
            </a:r>
            <a:r>
              <a:rPr lang="en-US" u="sng" dirty="0">
                <a:solidFill>
                  <a:srgbClr val="0563C1"/>
                </a:solidFill>
                <a:ea typeface="Calibri" panose="020F0502020204030204" pitchFamily="34" charset="0"/>
                <a:cs typeface="Calibri" panose="020F0502020204030204" pitchFamily="34" charset="0"/>
                <a:hlinkClick r:id="rId3"/>
              </a:rPr>
              <a:t>https://www.unep-wcmc.org/news/area-based-management-approaches-contribute-to-sdg-delivery</a:t>
            </a:r>
            <a:r>
              <a:rPr lang="en-US" dirty="0">
                <a:ea typeface="Calibri" panose="020F0502020204030204" pitchFamily="34" charset="0"/>
                <a:cs typeface="Calibri" panose="020F0502020204030204" pitchFamily="34" charset="0"/>
              </a:rPr>
              <a:t>).  This is also contribution to the ongoing discussion on Other Effective Area-based Conservation Measures at the Convention on Biological Diversity.</a:t>
            </a:r>
            <a:endParaRPr lang="en-GB" dirty="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ea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10"/>
          </p:nvPr>
        </p:nvSpPr>
        <p:spPr/>
        <p:txBody>
          <a:bodyPr/>
          <a:lstStyle/>
          <a:p>
            <a:pPr>
              <a:defRPr/>
            </a:pPr>
            <a:fld id="{DEBC12CC-D3B3-458D-B12E-1DC624484F20}" type="slidenum">
              <a:rPr lang="en-US" smtClean="0"/>
              <a:pPr>
                <a:defRPr/>
              </a:pPr>
              <a:t>10</a:t>
            </a:fld>
            <a:endParaRPr lang="en-US"/>
          </a:p>
        </p:txBody>
      </p:sp>
    </p:spTree>
    <p:extLst>
      <p:ext uri="{BB962C8B-B14F-4D97-AF65-F5344CB8AC3E}">
        <p14:creationId xmlns:p14="http://schemas.microsoft.com/office/powerpoint/2010/main" val="1937292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81390" rtl="0" eaLnBrk="1" fontAlgn="auto" latinLnBrk="0" hangingPunct="1">
              <a:lnSpc>
                <a:spcPct val="100000"/>
              </a:lnSpc>
              <a:spcBef>
                <a:spcPts val="0"/>
              </a:spcBef>
              <a:spcAft>
                <a:spcPts val="0"/>
              </a:spcAft>
              <a:buClrTx/>
              <a:buSzTx/>
              <a:buFontTx/>
              <a:buNone/>
              <a:tabLst/>
              <a:defRPr/>
            </a:pPr>
            <a:r>
              <a:rPr lang="en-US" sz="1200" dirty="0"/>
              <a:t>The Global Peatlands</a:t>
            </a:r>
            <a:r>
              <a:rPr lang="en-US" sz="1200" baseline="0" dirty="0"/>
              <a:t> Initiative is a </a:t>
            </a:r>
            <a:r>
              <a:rPr lang="en-US" sz="1200" dirty="0"/>
              <a:t>new global </a:t>
            </a:r>
            <a:r>
              <a:rPr lang="en-US" sz="1200" b="1" dirty="0"/>
              <a:t>initiative</a:t>
            </a:r>
            <a:r>
              <a:rPr lang="en-US" sz="1200" dirty="0"/>
              <a:t> led by UN Environment to </a:t>
            </a:r>
            <a:r>
              <a:rPr lang="en-US" sz="1200" b="1" dirty="0"/>
              <a:t>save peatlands </a:t>
            </a:r>
            <a:r>
              <a:rPr lang="en-US" sz="1200" dirty="0"/>
              <a:t>as the world's </a:t>
            </a:r>
            <a:r>
              <a:rPr lang="en-US" sz="1200" b="1" dirty="0"/>
              <a:t>largest terrestrial organic carbon stock</a:t>
            </a:r>
            <a:r>
              <a:rPr lang="en-US" sz="1200" dirty="0"/>
              <a:t>.</a:t>
            </a:r>
          </a:p>
          <a:p>
            <a:pPr marL="0" marR="0" lvl="0" indent="0" algn="l" defTabSz="881390" rtl="0" eaLnBrk="1" fontAlgn="auto" latinLnBrk="0" hangingPunct="1">
              <a:lnSpc>
                <a:spcPct val="100000"/>
              </a:lnSpc>
              <a:spcBef>
                <a:spcPts val="0"/>
              </a:spcBef>
              <a:spcAft>
                <a:spcPts val="0"/>
              </a:spcAft>
              <a:buClrTx/>
              <a:buSzTx/>
              <a:buFontTx/>
              <a:buNone/>
              <a:tabLst/>
              <a:defRPr/>
            </a:pPr>
            <a:endParaRPr lang="en-US" sz="1200" dirty="0"/>
          </a:p>
          <a:p>
            <a:pPr defTabSz="881390"/>
            <a:r>
              <a:rPr lang="de-DE" dirty="0"/>
              <a:t>Peatlands are found in over 180 countries and occur in both the tropics and in temperate zones – and while they cover only three percent of the global land surface area, they are estimated to store over 500 billion tonnes of carbon– equal to the carbon that is contained in all terrestrial biomass and twice as much as in all the world’s forest biomass. </a:t>
            </a:r>
          </a:p>
          <a:p>
            <a:pPr defTabSz="881390"/>
            <a:endParaRPr lang="de-DE" dirty="0"/>
          </a:p>
          <a:p>
            <a:pPr defTabSz="881390"/>
            <a:r>
              <a:rPr lang="de-DE" dirty="0"/>
              <a:t>However, being poorly understood, peatlands across the globe are under threat from drainage and burning for agricultural, forestry, infrastructure and other related development uses. The Global Peatland Initiative partners are trying </a:t>
            </a:r>
            <a:r>
              <a:rPr lang="en-GB" dirty="0"/>
              <a:t>to counter and avoid these threats and save peatlands globally - as the world’s largest terrestrial organic carbon stock.</a:t>
            </a:r>
          </a:p>
          <a:p>
            <a:pPr marL="0" marR="0" lvl="0" indent="0" algn="l" defTabSz="881390" rtl="0" eaLnBrk="1" fontAlgn="auto" latinLnBrk="0" hangingPunct="1">
              <a:lnSpc>
                <a:spcPct val="100000"/>
              </a:lnSpc>
              <a:spcBef>
                <a:spcPts val="0"/>
              </a:spcBef>
              <a:spcAft>
                <a:spcPts val="0"/>
              </a:spcAft>
              <a:buClrTx/>
              <a:buSzTx/>
              <a:buFontTx/>
              <a:buNone/>
              <a:tabLst/>
              <a:defRPr/>
            </a:pPr>
            <a:endParaRPr lang="de-DE" dirty="0"/>
          </a:p>
          <a:p>
            <a:pPr marL="0" marR="0" lvl="0" indent="0" algn="l" defTabSz="881390" rtl="0" eaLnBrk="1" fontAlgn="auto" latinLnBrk="0" hangingPunct="1">
              <a:lnSpc>
                <a:spcPct val="100000"/>
              </a:lnSpc>
              <a:spcBef>
                <a:spcPts val="0"/>
              </a:spcBef>
              <a:spcAft>
                <a:spcPts val="0"/>
              </a:spcAft>
              <a:buClrTx/>
              <a:buSzTx/>
              <a:buFontTx/>
              <a:buNone/>
              <a:tabLst/>
              <a:defRPr/>
            </a:pPr>
            <a:r>
              <a:rPr lang="de-DE" dirty="0"/>
              <a:t>Peatlands Matter for the </a:t>
            </a:r>
            <a:r>
              <a:rPr lang="de-DE" b="1" dirty="0"/>
              <a:t>climate. </a:t>
            </a:r>
            <a:r>
              <a:rPr lang="de-DE" dirty="0"/>
              <a:t>Peatlands matter for </a:t>
            </a:r>
            <a:r>
              <a:rPr lang="de-DE" b="1" dirty="0"/>
              <a:t>people. </a:t>
            </a:r>
            <a:r>
              <a:rPr lang="de-DE" dirty="0"/>
              <a:t>Peatlands Mater for the </a:t>
            </a:r>
            <a:r>
              <a:rPr lang="de-DE" b="1" dirty="0"/>
              <a:t>planet. </a:t>
            </a:r>
          </a:p>
          <a:p>
            <a:pPr marL="0" marR="0" lvl="0" indent="0" algn="l" defTabSz="881390" rtl="0" eaLnBrk="1" fontAlgn="auto" latinLnBrk="0" hangingPunct="1">
              <a:lnSpc>
                <a:spcPct val="100000"/>
              </a:lnSpc>
              <a:spcBef>
                <a:spcPts val="0"/>
              </a:spcBef>
              <a:spcAft>
                <a:spcPts val="0"/>
              </a:spcAft>
              <a:buClrTx/>
              <a:buSzTx/>
              <a:buFontTx/>
              <a:buNone/>
              <a:tabLst/>
              <a:defRPr/>
            </a:pPr>
            <a:endParaRPr lang="de-DE" b="1" dirty="0"/>
          </a:p>
          <a:p>
            <a:pPr marL="0" marR="0" lvl="0" indent="0" algn="l" defTabSz="881390" rtl="0" eaLnBrk="1" fontAlgn="auto" latinLnBrk="0" hangingPunct="1">
              <a:lnSpc>
                <a:spcPct val="100000"/>
              </a:lnSpc>
              <a:spcBef>
                <a:spcPts val="0"/>
              </a:spcBef>
              <a:spcAft>
                <a:spcPts val="0"/>
              </a:spcAft>
              <a:buClrTx/>
              <a:buSzTx/>
              <a:buFontTx/>
              <a:buNone/>
              <a:tabLst/>
              <a:defRPr/>
            </a:pPr>
            <a:r>
              <a:rPr lang="de-DE" dirty="0"/>
              <a:t>And you must</a:t>
            </a:r>
            <a:r>
              <a:rPr lang="de-DE" baseline="0" dirty="0"/>
              <a:t> have heard that recently that Peatlands Matter for the </a:t>
            </a:r>
            <a:r>
              <a:rPr lang="de-DE" b="1" baseline="0" dirty="0"/>
              <a:t>Congos</a:t>
            </a:r>
            <a:r>
              <a:rPr lang="de-DE" baseline="0" dirty="0"/>
              <a:t> - home to the </a:t>
            </a:r>
            <a:r>
              <a:rPr lang="de-DE" dirty="0"/>
              <a:t>world’s largest tropical Peatland– the</a:t>
            </a:r>
            <a:r>
              <a:rPr lang="de-DE" baseline="0" dirty="0"/>
              <a:t> </a:t>
            </a:r>
            <a:r>
              <a:rPr lang="de-DE" dirty="0"/>
              <a:t>Cuvette Centrale. </a:t>
            </a:r>
          </a:p>
          <a:p>
            <a:pPr marL="0" marR="0" lvl="0" indent="0" algn="l" defTabSz="881390" rtl="0" eaLnBrk="1" fontAlgn="auto" latinLnBrk="0" hangingPunct="1">
              <a:lnSpc>
                <a:spcPct val="100000"/>
              </a:lnSpc>
              <a:spcBef>
                <a:spcPts val="0"/>
              </a:spcBef>
              <a:spcAft>
                <a:spcPts val="0"/>
              </a:spcAft>
              <a:buClrTx/>
              <a:buSzTx/>
              <a:buFontTx/>
              <a:buNone/>
              <a:tabLst/>
              <a:defRPr/>
            </a:pPr>
            <a:endParaRPr lang="de-DE" dirty="0"/>
          </a:p>
          <a:p>
            <a:pPr marL="0" marR="0" lvl="0" indent="0" algn="l" defTabSz="881390" rtl="0" eaLnBrk="1" fontAlgn="auto" latinLnBrk="0" hangingPunct="1">
              <a:lnSpc>
                <a:spcPct val="100000"/>
              </a:lnSpc>
              <a:spcBef>
                <a:spcPts val="0"/>
              </a:spcBef>
              <a:spcAft>
                <a:spcPts val="0"/>
              </a:spcAft>
              <a:buClrTx/>
              <a:buSzTx/>
              <a:buFontTx/>
              <a:buNone/>
              <a:tabLst/>
              <a:defRPr/>
            </a:pPr>
            <a:r>
              <a:rPr lang="de-DE" dirty="0"/>
              <a:t>Recently at the 3rd Meeting of the partners of the Global Peatlands</a:t>
            </a:r>
            <a:r>
              <a:rPr lang="de-DE" baseline="0" dirty="0"/>
              <a:t> Initiative, Ministers of the Republic of the Congo, the Democratic Republic of the Congo and Indonesia signed the Brazzaville Declaration – an historic</a:t>
            </a:r>
            <a:r>
              <a:rPr lang="en-US" baseline="0" dirty="0"/>
              <a:t> agreement to protect the world’s largest tropical peatland which </a:t>
            </a:r>
            <a:r>
              <a:rPr lang="de-DE" dirty="0"/>
              <a:t>contains 30 gigatons of carbon – equivalent to the amount</a:t>
            </a:r>
            <a:r>
              <a:rPr lang="de-DE" baseline="0" dirty="0"/>
              <a:t> of carbon </a:t>
            </a:r>
            <a:r>
              <a:rPr lang="de-DE" dirty="0"/>
              <a:t>the United States economy emits over 15-20 years. </a:t>
            </a:r>
          </a:p>
          <a:p>
            <a:pPr marL="0" marR="0" lvl="0" indent="0" algn="l" defTabSz="881390" rtl="0" eaLnBrk="1" fontAlgn="auto" latinLnBrk="0" hangingPunct="1">
              <a:lnSpc>
                <a:spcPct val="100000"/>
              </a:lnSpc>
              <a:spcBef>
                <a:spcPts val="0"/>
              </a:spcBef>
              <a:spcAft>
                <a:spcPts val="0"/>
              </a:spcAft>
              <a:buClrTx/>
              <a:buSzTx/>
              <a:buFontTx/>
              <a:buNone/>
              <a:tabLst/>
              <a:defRPr/>
            </a:pPr>
            <a:endParaRPr lang="de-DE" dirty="0"/>
          </a:p>
          <a:p>
            <a:pPr marL="0" marR="0" lvl="0" indent="0" algn="l" defTabSz="881390" rtl="0" eaLnBrk="1" fontAlgn="auto" latinLnBrk="0" hangingPunct="1">
              <a:lnSpc>
                <a:spcPct val="100000"/>
              </a:lnSpc>
              <a:spcBef>
                <a:spcPts val="0"/>
              </a:spcBef>
              <a:spcAft>
                <a:spcPts val="0"/>
              </a:spcAft>
              <a:buClrTx/>
              <a:buSzTx/>
              <a:buFontTx/>
              <a:buNone/>
              <a:tabLst/>
              <a:defRPr/>
            </a:pPr>
            <a:endParaRPr lang="de-DE" dirty="0"/>
          </a:p>
          <a:p>
            <a:pPr marL="0" marR="0" lvl="0" indent="0" algn="l" defTabSz="881390" rtl="0" eaLnBrk="1" fontAlgn="auto" latinLnBrk="0" hangingPunct="1">
              <a:lnSpc>
                <a:spcPct val="100000"/>
              </a:lnSpc>
              <a:spcBef>
                <a:spcPts val="0"/>
              </a:spcBef>
              <a:spcAft>
                <a:spcPts val="0"/>
              </a:spcAft>
              <a:buClrTx/>
              <a:buSzTx/>
              <a:buFontTx/>
              <a:buNone/>
              <a:tabLst/>
              <a:defRPr/>
            </a:pPr>
            <a:r>
              <a:rPr lang="de-DE" dirty="0"/>
              <a:t>Photo credits: </a:t>
            </a:r>
          </a:p>
          <a:p>
            <a:pPr marL="0" marR="0" lvl="0" indent="0" algn="l" defTabSz="881390" rtl="0" eaLnBrk="1" fontAlgn="auto" latinLnBrk="0" hangingPunct="1">
              <a:lnSpc>
                <a:spcPct val="100000"/>
              </a:lnSpc>
              <a:spcBef>
                <a:spcPts val="0"/>
              </a:spcBef>
              <a:spcAft>
                <a:spcPts val="0"/>
              </a:spcAft>
              <a:buClrTx/>
              <a:buSzTx/>
              <a:buFontTx/>
              <a:buNone/>
              <a:tabLst/>
              <a:defRPr/>
            </a:pPr>
            <a:r>
              <a:rPr lang="de-DE" dirty="0"/>
              <a:t>Signing of the Brazzaville Declaration on Peatlands – Hans Joosten</a:t>
            </a:r>
          </a:p>
          <a:p>
            <a:pPr marL="0" marR="0" lvl="0" indent="0" algn="l" defTabSz="881390" rtl="0" eaLnBrk="1" fontAlgn="auto" latinLnBrk="0" hangingPunct="1">
              <a:lnSpc>
                <a:spcPct val="100000"/>
              </a:lnSpc>
              <a:spcBef>
                <a:spcPts val="0"/>
              </a:spcBef>
              <a:spcAft>
                <a:spcPts val="0"/>
              </a:spcAft>
              <a:buClrTx/>
              <a:buSzTx/>
              <a:buFontTx/>
              <a:buNone/>
              <a:tabLst/>
              <a:defRPr/>
            </a:pPr>
            <a:r>
              <a:rPr lang="de-DE" dirty="0"/>
              <a:t>A view of the Cuvette Centrale</a:t>
            </a:r>
            <a:r>
              <a:rPr lang="de-DE" baseline="0" dirty="0"/>
              <a:t> Peatlands </a:t>
            </a:r>
            <a:r>
              <a:rPr lang="de-DE" dirty="0"/>
              <a:t>from the International Space Station - </a:t>
            </a:r>
            <a:r>
              <a:rPr lang="en-CA" sz="1200" kern="1200" dirty="0">
                <a:solidFill>
                  <a:schemeClr val="tx1"/>
                </a:solidFill>
                <a:effectLst/>
                <a:latin typeface="+mn-lt"/>
                <a:ea typeface="+mn-ea"/>
                <a:cs typeface="+mn-cs"/>
              </a:rPr>
              <a:t>courtesy of NASA</a:t>
            </a:r>
            <a:r>
              <a:rPr lang="en-CA" sz="1200" kern="1200" baseline="0" dirty="0">
                <a:solidFill>
                  <a:schemeClr val="tx1"/>
                </a:solidFill>
                <a:effectLst/>
                <a:latin typeface="+mn-lt"/>
                <a:ea typeface="+mn-ea"/>
                <a:cs typeface="+mn-cs"/>
              </a:rPr>
              <a:t> and kindly shared by Roberta Bondar, the first Canadian Woman Astronaut.</a:t>
            </a:r>
          </a:p>
          <a:p>
            <a:pPr marL="0" marR="0" lvl="0" indent="0" algn="l" defTabSz="881390" rtl="0" eaLnBrk="1" fontAlgn="auto" latinLnBrk="0" hangingPunct="1">
              <a:lnSpc>
                <a:spcPct val="100000"/>
              </a:lnSpc>
              <a:spcBef>
                <a:spcPts val="0"/>
              </a:spcBef>
              <a:spcAft>
                <a:spcPts val="0"/>
              </a:spcAft>
              <a:buClrTx/>
              <a:buSzTx/>
              <a:buFontTx/>
              <a:buNone/>
              <a:tabLst/>
              <a:defRPr/>
            </a:pPr>
            <a:endParaRPr lang="en-US" dirty="0"/>
          </a:p>
          <a:p>
            <a:pPr marL="0" marR="0" lvl="0" indent="0" algn="l" defTabSz="881390" rtl="0" eaLnBrk="1" fontAlgn="auto" latinLnBrk="0" hangingPunct="1">
              <a:lnSpc>
                <a:spcPct val="100000"/>
              </a:lnSpc>
              <a:spcBef>
                <a:spcPts val="0"/>
              </a:spcBef>
              <a:spcAft>
                <a:spcPts val="0"/>
              </a:spcAft>
              <a:buClrTx/>
              <a:buSzTx/>
              <a:buFontTx/>
              <a:buNone/>
              <a:tabLst/>
              <a:defRPr/>
            </a:pPr>
            <a:endParaRPr lang="de-DE" dirty="0"/>
          </a:p>
          <a:p>
            <a:pPr marL="0" marR="0" lvl="0" indent="0" algn="l" defTabSz="881390" rtl="0" eaLnBrk="1" fontAlgn="auto" latinLnBrk="0" hangingPunct="1">
              <a:lnSpc>
                <a:spcPct val="100000"/>
              </a:lnSpc>
              <a:spcBef>
                <a:spcPts val="0"/>
              </a:spcBef>
              <a:spcAft>
                <a:spcPts val="0"/>
              </a:spcAft>
              <a:buClrTx/>
              <a:buSzTx/>
              <a:buFontTx/>
              <a:buNone/>
              <a:tabLst/>
              <a:defRPr/>
            </a:pPr>
            <a:endParaRPr lang="en-US" dirty="0"/>
          </a:p>
          <a:p>
            <a:pPr defTabSz="881390"/>
            <a:endParaRPr lang="en-US" dirty="0"/>
          </a:p>
        </p:txBody>
      </p:sp>
      <p:sp>
        <p:nvSpPr>
          <p:cNvPr id="4" name="Slide Number Placeholder 3"/>
          <p:cNvSpPr>
            <a:spLocks noGrp="1"/>
          </p:cNvSpPr>
          <p:nvPr>
            <p:ph type="sldNum" sz="quarter" idx="10"/>
          </p:nvPr>
        </p:nvSpPr>
        <p:spPr/>
        <p:txBody>
          <a:bodyPr/>
          <a:lstStyle/>
          <a:p>
            <a:fld id="{2E0F899F-56F5-484B-BC0A-BA138F7B22A7}" type="slidenum">
              <a:rPr lang="en-US" smtClean="0"/>
              <a:t>11</a:t>
            </a:fld>
            <a:endParaRPr lang="en-US"/>
          </a:p>
        </p:txBody>
      </p:sp>
    </p:spTree>
    <p:extLst>
      <p:ext uri="{BB962C8B-B14F-4D97-AF65-F5344CB8AC3E}">
        <p14:creationId xmlns:p14="http://schemas.microsoft.com/office/powerpoint/2010/main" val="2985001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0050" indent="-400050">
              <a:buAutoNum type="romanUcPeriod"/>
            </a:pPr>
            <a:r>
              <a:rPr lang="en-US" dirty="0">
                <a:latin typeface="Roboto" pitchFamily="2" charset="0"/>
                <a:ea typeface="Roboto" pitchFamily="2" charset="0"/>
              </a:rPr>
              <a:t>Completed natural capital risk knowledgebase connecting nature to economy. Database links divers of environmental change to environmental assets and services connected to economic subsectors. At each link a materiality assessment and description is provided;</a:t>
            </a:r>
          </a:p>
          <a:p>
            <a:pPr marL="400050" indent="-400050">
              <a:buAutoNum type="romanUcPeriod"/>
            </a:pPr>
            <a:r>
              <a:rPr lang="en-US" dirty="0">
                <a:latin typeface="Roboto" pitchFamily="2" charset="0"/>
                <a:ea typeface="Roboto" pitchFamily="2" charset="0"/>
              </a:rPr>
              <a:t>Progressed development of online tool to access natural capital risk knowledgebase to enable analysis and support private sector decision making;</a:t>
            </a:r>
          </a:p>
          <a:p>
            <a:pPr marL="400050" indent="-400050">
              <a:buAutoNum type="romanUcPeriod"/>
            </a:pPr>
            <a:r>
              <a:rPr lang="en-US" dirty="0">
                <a:latin typeface="Roboto" pitchFamily="2" charset="0"/>
                <a:ea typeface="Roboto" pitchFamily="2" charset="0"/>
              </a:rPr>
              <a:t>Progressed development of application of natural capital risk framework to commercial bank portfolios and clients. Piloting framework in five banks in Colombia, South Africa and Peru;</a:t>
            </a:r>
          </a:p>
          <a:p>
            <a:pPr marL="400050" indent="-400050">
              <a:buAutoNum type="romanUcPeriod"/>
            </a:pPr>
            <a:r>
              <a:rPr lang="en-US" dirty="0">
                <a:latin typeface="Roboto" pitchFamily="2" charset="0"/>
                <a:ea typeface="Roboto" pitchFamily="2" charset="0"/>
              </a:rPr>
              <a:t>Progressed development of business cases for deforestation-free commodities in various countries.</a:t>
            </a:r>
          </a:p>
          <a:p>
            <a:pPr marL="400050" indent="-400050">
              <a:buAutoNum type="romanUcPeriod"/>
            </a:pPr>
            <a:r>
              <a:rPr lang="en-US" dirty="0">
                <a:highlight>
                  <a:srgbClr val="FFFF00"/>
                </a:highlight>
                <a:ea typeface="Roboto Black" panose="02000000000000000000" pitchFamily="2" charset="0"/>
                <a:cs typeface="Roboto Black"/>
              </a:rPr>
              <a:t>Removing regulatory, economic &amp; financial barriers that help unlock and (re)direct public and private capital to  sustainable land use together with corporate partners &amp; member states-</a:t>
            </a:r>
            <a:r>
              <a:rPr lang="en-GB" dirty="0">
                <a:highlight>
                  <a:srgbClr val="FFFF00"/>
                </a:highlight>
              </a:rPr>
              <a:t>Commercial &amp; development banks; </a:t>
            </a:r>
            <a:r>
              <a:rPr lang="en-GB" dirty="0" err="1">
                <a:highlight>
                  <a:srgbClr val="FFFF00"/>
                </a:highlight>
              </a:rPr>
              <a:t>Robobank</a:t>
            </a:r>
            <a:r>
              <a:rPr lang="en-GB" dirty="0">
                <a:highlight>
                  <a:srgbClr val="FFFF00"/>
                </a:highlight>
              </a:rPr>
              <a:t>, BNP Paribas</a:t>
            </a:r>
          </a:p>
          <a:p>
            <a:endParaRPr lang="en-GB" dirty="0"/>
          </a:p>
        </p:txBody>
      </p:sp>
      <p:sp>
        <p:nvSpPr>
          <p:cNvPr id="4" name="Slide Number Placeholder 3"/>
          <p:cNvSpPr>
            <a:spLocks noGrp="1"/>
          </p:cNvSpPr>
          <p:nvPr>
            <p:ph type="sldNum" sz="quarter" idx="10"/>
          </p:nvPr>
        </p:nvSpPr>
        <p:spPr/>
        <p:txBody>
          <a:bodyPr/>
          <a:lstStyle/>
          <a:p>
            <a:pPr>
              <a:defRPr/>
            </a:pPr>
            <a:fld id="{DEBC12CC-D3B3-458D-B12E-1DC624484F20}" type="slidenum">
              <a:rPr lang="en-US" smtClean="0"/>
              <a:pPr>
                <a:defRPr/>
              </a:pPr>
              <a:t>12</a:t>
            </a:fld>
            <a:endParaRPr lang="en-US"/>
          </a:p>
        </p:txBody>
      </p:sp>
    </p:spTree>
    <p:extLst>
      <p:ext uri="{BB962C8B-B14F-4D97-AF65-F5344CB8AC3E}">
        <p14:creationId xmlns:p14="http://schemas.microsoft.com/office/powerpoint/2010/main" val="1971970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ＭＳ Ｐゴシック" pitchFamily="34" charset="-128"/>
                <a:cs typeface="MS PGothic" charset="0"/>
              </a:rPr>
              <a:t>Plans for 2020 – 2021</a:t>
            </a:r>
          </a:p>
          <a:p>
            <a:pPr lvl="0"/>
            <a:r>
              <a:rPr lang="en-GB" sz="1200" kern="1200" dirty="0">
                <a:solidFill>
                  <a:schemeClr val="tx1"/>
                </a:solidFill>
                <a:effectLst/>
                <a:latin typeface="+mn-lt"/>
                <a:ea typeface="ＭＳ Ｐゴシック" pitchFamily="34" charset="-128"/>
                <a:cs typeface="MS PGothic" charset="0"/>
              </a:rPr>
              <a:t>New programme focussing on “youth leadership” in place.</a:t>
            </a:r>
          </a:p>
          <a:p>
            <a:pPr lvl="0"/>
            <a:r>
              <a:rPr lang="en-GB" sz="1200" kern="1200" dirty="0">
                <a:solidFill>
                  <a:schemeClr val="tx1"/>
                </a:solidFill>
                <a:effectLst/>
                <a:latin typeface="+mn-lt"/>
                <a:ea typeface="ＭＳ Ｐゴシック" pitchFamily="34" charset="-128"/>
                <a:cs typeface="MS PGothic" charset="0"/>
              </a:rPr>
              <a:t>Current programme with 820 global Universities scaled up and deepened with a focus on “green collar jobs”.</a:t>
            </a:r>
          </a:p>
          <a:p>
            <a:pPr lvl="0"/>
            <a:r>
              <a:rPr lang="en-GB" sz="1200" kern="1200" dirty="0">
                <a:solidFill>
                  <a:schemeClr val="tx1"/>
                </a:solidFill>
                <a:effectLst/>
                <a:latin typeface="+mn-lt"/>
                <a:ea typeface="ＭＳ Ｐゴシック" pitchFamily="34" charset="-128"/>
                <a:cs typeface="MS PGothic" charset="0"/>
              </a:rPr>
              <a:t>Partners with mass-reach (</a:t>
            </a:r>
            <a:r>
              <a:rPr lang="en-GB" sz="1200" kern="1200" dirty="0" err="1">
                <a:solidFill>
                  <a:schemeClr val="tx1"/>
                </a:solidFill>
                <a:effectLst/>
                <a:latin typeface="+mn-lt"/>
                <a:ea typeface="ＭＳ Ｐゴシック" pitchFamily="34" charset="-128"/>
                <a:cs typeface="MS PGothic" charset="0"/>
              </a:rPr>
              <a:t>eg</a:t>
            </a:r>
            <a:r>
              <a:rPr lang="en-GB" sz="1200" kern="1200" dirty="0">
                <a:solidFill>
                  <a:schemeClr val="tx1"/>
                </a:solidFill>
                <a:effectLst/>
                <a:latin typeface="+mn-lt"/>
                <a:ea typeface="ＭＳ Ｐゴシック" pitchFamily="34" charset="-128"/>
                <a:cs typeface="MS PGothic" charset="0"/>
              </a:rPr>
              <a:t> scouts, gaming sector, faith) supporting environmental messaging to their community.</a:t>
            </a:r>
          </a:p>
          <a:p>
            <a:pPr lvl="0"/>
            <a:r>
              <a:rPr lang="en-GB" sz="1200" kern="1200" dirty="0">
                <a:solidFill>
                  <a:schemeClr val="tx1"/>
                </a:solidFill>
                <a:effectLst/>
                <a:latin typeface="+mn-lt"/>
                <a:ea typeface="ＭＳ Ｐゴシック" pitchFamily="34" charset="-128"/>
                <a:cs typeface="MS PGothic" charset="0"/>
              </a:rPr>
              <a:t>One UN approach with partnerships with UNU, UNESCO, UNITAR and UNICEF extended, together with UN Youth Envoy.</a:t>
            </a:r>
          </a:p>
          <a:p>
            <a:endParaRPr lang="en-GB" dirty="0"/>
          </a:p>
        </p:txBody>
      </p:sp>
      <p:sp>
        <p:nvSpPr>
          <p:cNvPr id="4" name="Slide Number Placeholder 3"/>
          <p:cNvSpPr>
            <a:spLocks noGrp="1"/>
          </p:cNvSpPr>
          <p:nvPr>
            <p:ph type="sldNum" sz="quarter" idx="10"/>
          </p:nvPr>
        </p:nvSpPr>
        <p:spPr/>
        <p:txBody>
          <a:bodyPr/>
          <a:lstStyle/>
          <a:p>
            <a:pPr>
              <a:defRPr/>
            </a:pPr>
            <a:fld id="{DEBC12CC-D3B3-458D-B12E-1DC624484F20}" type="slidenum">
              <a:rPr lang="en-US" smtClean="0"/>
              <a:pPr>
                <a:defRPr/>
              </a:pPr>
              <a:t>13</a:t>
            </a:fld>
            <a:endParaRPr lang="en-US"/>
          </a:p>
        </p:txBody>
      </p:sp>
    </p:spTree>
    <p:extLst>
      <p:ext uri="{BB962C8B-B14F-4D97-AF65-F5344CB8AC3E}">
        <p14:creationId xmlns:p14="http://schemas.microsoft.com/office/powerpoint/2010/main" val="1185661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25" marR="0" lvl="0" indent="-171425" algn="l" defTabSz="914070" rtl="0" eaLnBrk="1" fontAlgn="auto" latinLnBrk="0" hangingPunct="1">
              <a:lnSpc>
                <a:spcPct val="7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070" rtl="0" eaLnBrk="1" fontAlgn="auto" latinLnBrk="0" hangingPunct="1">
              <a:lnSpc>
                <a:spcPct val="7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pPr marL="171425" marR="0" lvl="0" indent="-171425" algn="l" defTabSz="914070" rtl="0" eaLnBrk="1" fontAlgn="auto" latinLnBrk="0" hangingPunct="1">
              <a:lnSpc>
                <a:spcPct val="7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pPr marL="171425" marR="0" lvl="0" indent="-171425" algn="l" defTabSz="914070" rtl="0" eaLnBrk="1" fontAlgn="auto" latinLnBrk="0" hangingPunct="1">
              <a:lnSpc>
                <a:spcPct val="7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The Ecosystems  Sub-programme receives the smallest percentage of core resources and is to 93% dependant on extra-budgetary resources. This presents some problems in programme planning. We have a good pipeline of projects but major concerns on  the Global Environment Facility (many IA, high competition, 30% rule). This element of high dependency on extra-budgetary funds also guides the allocation of UN Environment Programme core resources. We, for example use core resources to foster partnerships that can deliver wider results and we invest staff time and core activity funds in shaping the extra-budgetary income and building up new work streams for example landscape finance. </a:t>
            </a:r>
          </a:p>
          <a:p>
            <a:pPr marL="171425" marR="0" lvl="0" indent="-171425" algn="l" defTabSz="914070" rtl="0" eaLnBrk="1" fontAlgn="auto" latinLnBrk="0" hangingPunct="1">
              <a:lnSpc>
                <a:spcPct val="7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r>
              <a:rPr lang="en-US" b="0" dirty="0"/>
              <a:t>As in previous years we see a higher</a:t>
            </a:r>
            <a:r>
              <a:rPr lang="en-US" b="0" baseline="0" dirty="0"/>
              <a:t> than budgeted availability of resources for Trust Funds, Ear-marked contributions and GEF as these are multi year income</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endParaRPr lang="en-US" b="0"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0059E2CE-9089-42EF-A342-1669495AABDB}"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515539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25" marR="0" lvl="0" indent="-171425" algn="l" defTabSz="914070" rtl="0" eaLnBrk="1" fontAlgn="auto" latinLnBrk="0" hangingPunct="1">
              <a:lnSpc>
                <a:spcPct val="7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Main financial projections are presented under the budget presentation but we anticipate to continue our dependency on extra-budgetary resources with a shift from Global Environment Facility. </a:t>
            </a:r>
          </a:p>
          <a:p>
            <a:endParaRPr lang="en-US" b="1" dirty="0"/>
          </a:p>
        </p:txBody>
      </p:sp>
      <p:sp>
        <p:nvSpPr>
          <p:cNvPr id="4" name="Slide Number Placeholder 3"/>
          <p:cNvSpPr>
            <a:spLocks noGrp="1"/>
          </p:cNvSpPr>
          <p:nvPr>
            <p:ph type="sldNum" sz="quarter" idx="10"/>
          </p:nvPr>
        </p:nvSpPr>
        <p:spPr/>
        <p:txBody>
          <a:bodyPr/>
          <a:lstStyle/>
          <a:p>
            <a:fld id="{0059E2CE-9089-42EF-A342-1669495AABDB}" type="slidenum">
              <a:rPr lang="en-US" smtClean="0"/>
              <a:t>15</a:t>
            </a:fld>
            <a:endParaRPr lang="en-US"/>
          </a:p>
        </p:txBody>
      </p:sp>
    </p:spTree>
    <p:extLst>
      <p:ext uri="{BB962C8B-B14F-4D97-AF65-F5344CB8AC3E}">
        <p14:creationId xmlns:p14="http://schemas.microsoft.com/office/powerpoint/2010/main" val="2409556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E31E1-295A-416F-9193-0AAB3AFEC0ED}" type="slidenum">
              <a:rPr lang="en-US" smtClean="0"/>
              <a:t>16</a:t>
            </a:fld>
            <a:endParaRPr lang="en-US"/>
          </a:p>
        </p:txBody>
      </p:sp>
    </p:spTree>
    <p:extLst>
      <p:ext uri="{BB962C8B-B14F-4D97-AF65-F5344CB8AC3E}">
        <p14:creationId xmlns:p14="http://schemas.microsoft.com/office/powerpoint/2010/main" val="4018226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fld id="{97AB632B-0CF6-4AFD-9608-FC637C0CBD18}" type="slidenum">
              <a:rPr lang="en-US" altLang="en-US" smtClean="0">
                <a:solidFill>
                  <a:prstClr val="black"/>
                </a:solidFill>
              </a:rPr>
              <a:pPr eaLnBrk="1" hangingPunct="1"/>
              <a:t>17</a:t>
            </a:fld>
            <a:endParaRPr lang="en-US" altLang="en-US">
              <a:solidFill>
                <a:prstClr val="black"/>
              </a:solidFill>
            </a:endParaRPr>
          </a:p>
        </p:txBody>
      </p:sp>
    </p:spTree>
    <p:extLst>
      <p:ext uri="{BB962C8B-B14F-4D97-AF65-F5344CB8AC3E}">
        <p14:creationId xmlns:p14="http://schemas.microsoft.com/office/powerpoint/2010/main" val="697198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100" b="0" i="0" u="none" strike="noStrike" baseline="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fld id="{732AF8DB-03B6-4533-8108-0868FA4DF534}" type="slidenum">
              <a:rPr lang="en-US" altLang="en-US" smtClean="0">
                <a:solidFill>
                  <a:prstClr val="black"/>
                </a:solidFill>
              </a:rPr>
              <a:pPr eaLnBrk="1" hangingPunct="1"/>
              <a:t>18</a:t>
            </a:fld>
            <a:endParaRPr lang="en-US" altLang="en-US">
              <a:solidFill>
                <a:prstClr val="black"/>
              </a:solidFill>
            </a:endParaRPr>
          </a:p>
        </p:txBody>
      </p:sp>
    </p:spTree>
    <p:extLst>
      <p:ext uri="{BB962C8B-B14F-4D97-AF65-F5344CB8AC3E}">
        <p14:creationId xmlns:p14="http://schemas.microsoft.com/office/powerpoint/2010/main" val="21213050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da-DK" altLang="en-US" sz="1200" b="1" i="0" u="none" strike="noStrike" kern="1200" baseline="0" dirty="0">
                <a:solidFill>
                  <a:schemeClr val="tx1"/>
                </a:solidFill>
                <a:latin typeface="+mn-lt"/>
                <a:ea typeface="ＭＳ Ｐゴシック" pitchFamily="34" charset="-128"/>
              </a:rPr>
              <a:t>At the time of writting the 2018-2021 MTS, we were able to align with goals and targets for the 2030 Agenda but it did not had any specific indicators  (proposed to be incorporated in 2020-2021 Programme of Work).</a:t>
            </a:r>
            <a:endParaRPr lang="en-US" altLang="en-US" sz="1200" b="1" baseline="0" dirty="0">
              <a:latin typeface="Roboto" panose="02000000000000000000" pitchFamily="2" charset="0"/>
              <a:ea typeface="Roboto" panose="02000000000000000000" pitchFamily="2" charset="0"/>
              <a:cs typeface="Roboto" panose="02000000000000000000" pitchFamily="2" charset="0"/>
            </a:endParaRPr>
          </a:p>
          <a:p>
            <a:pPr defTabSz="931774">
              <a:defRPr/>
            </a:pPr>
            <a:endParaRPr lang="en-US" altLang="en-US" sz="1200" baseline="0" dirty="0">
              <a:latin typeface="Roboto" panose="02000000000000000000" pitchFamily="2" charset="0"/>
              <a:ea typeface="Roboto" panose="02000000000000000000" pitchFamily="2" charset="0"/>
              <a:cs typeface="Roboto" panose="02000000000000000000" pitchFamily="2" charset="0"/>
            </a:endParaRPr>
          </a:p>
          <a:p>
            <a:pPr defTabSz="931774">
              <a:defRPr/>
            </a:pPr>
            <a:r>
              <a:rPr lang="en-US" altLang="en-US" sz="1200" baseline="0" dirty="0">
                <a:latin typeface="Roboto" panose="02000000000000000000" pitchFamily="2" charset="0"/>
                <a:ea typeface="Roboto" panose="02000000000000000000" pitchFamily="2" charset="0"/>
                <a:cs typeface="Roboto" panose="02000000000000000000" pitchFamily="2" charset="0"/>
              </a:rPr>
              <a:t>The objective of UN Environment </a:t>
            </a:r>
            <a:r>
              <a:rPr lang="en-US" altLang="en-US" sz="1200" baseline="0" dirty="0" err="1">
                <a:latin typeface="Roboto" panose="02000000000000000000" pitchFamily="2" charset="0"/>
                <a:ea typeface="Roboto" panose="02000000000000000000" pitchFamily="2" charset="0"/>
                <a:cs typeface="Roboto" panose="02000000000000000000" pitchFamily="2" charset="0"/>
              </a:rPr>
              <a:t>Programme</a:t>
            </a:r>
            <a:r>
              <a:rPr lang="en-US" altLang="en-US" sz="1200" baseline="0" dirty="0">
                <a:latin typeface="Roboto" panose="02000000000000000000" pitchFamily="2" charset="0"/>
                <a:ea typeface="Roboto" panose="02000000000000000000" pitchFamily="2" charset="0"/>
                <a:cs typeface="Roboto" panose="02000000000000000000" pitchFamily="2" charset="0"/>
              </a:rPr>
              <a:t> of  work of Healthy and productive Ecosystems is to support countries to manage  </a:t>
            </a:r>
          </a:p>
          <a:p>
            <a:pPr defTabSz="931774">
              <a:defRPr/>
            </a:pPr>
            <a:endParaRPr lang="en-US" sz="1200" i="1" kern="1200" baseline="0" dirty="0">
              <a:solidFill>
                <a:schemeClr val="tx1"/>
              </a:solidFill>
              <a:effectLst/>
              <a:latin typeface="Roboto" panose="02000000000000000000" pitchFamily="2" charset="0"/>
              <a:ea typeface="ＭＳ Ｐゴシック" pitchFamily="34" charset="-128"/>
              <a:cs typeface="MS PGothic" charset="0"/>
            </a:endParaRPr>
          </a:p>
          <a:p>
            <a:pPr defTabSz="931774">
              <a:defRPr/>
            </a:pPr>
            <a:r>
              <a:rPr lang="en-US" sz="1200" i="1" kern="1200" baseline="0" dirty="0">
                <a:solidFill>
                  <a:schemeClr val="tx1"/>
                </a:solidFill>
                <a:effectLst/>
                <a:latin typeface="Roboto" panose="02000000000000000000" pitchFamily="2" charset="0"/>
                <a:ea typeface="ＭＳ Ｐゴシック" pitchFamily="34" charset="-128"/>
                <a:cs typeface="MS PGothic" charset="0"/>
              </a:rPr>
              <a:t>M</a:t>
            </a:r>
            <a:r>
              <a:rPr lang="en-US" sz="1200" i="1" kern="1200" dirty="0">
                <a:solidFill>
                  <a:schemeClr val="tx1"/>
                </a:solidFill>
                <a:effectLst/>
                <a:latin typeface="+mn-lt"/>
                <a:ea typeface="ＭＳ Ｐゴシック" pitchFamily="34" charset="-128"/>
                <a:cs typeface="MS PGothic" charset="0"/>
              </a:rPr>
              <a:t>arine, freshwater and terrestrial ecosystems through an integrated approach that enables them to maintain and restore the long-term functioning of biodiversity ecosystems, and the supply of ecosystem services and goods. </a:t>
            </a:r>
            <a:endParaRPr lang="en-US" altLang="en-US" sz="1200" i="1" baseline="0" dirty="0">
              <a:latin typeface="Roboto" panose="02000000000000000000" pitchFamily="2" charset="0"/>
              <a:ea typeface="Roboto" panose="02000000000000000000" pitchFamily="2" charset="0"/>
              <a:cs typeface="Roboto" panose="02000000000000000000" pitchFamily="2" charset="0"/>
            </a:endParaRPr>
          </a:p>
          <a:p>
            <a:pPr defTabSz="931774">
              <a:defRPr/>
            </a:pPr>
            <a:endParaRPr lang="en-US" altLang="en-US" sz="1200" b="1" i="1" baseline="0" dirty="0">
              <a:latin typeface="Roboto" panose="02000000000000000000" pitchFamily="2" charset="0"/>
              <a:ea typeface="Roboto" panose="02000000000000000000" pitchFamily="2" charset="0"/>
              <a:cs typeface="Roboto" panose="02000000000000000000" pitchFamily="2" charset="0"/>
            </a:endParaRPr>
          </a:p>
          <a:p>
            <a:pPr defTabSz="931774">
              <a:defRPr/>
            </a:pPr>
            <a:r>
              <a:rPr lang="en-US" altLang="en-US" sz="1200" baseline="0" dirty="0">
                <a:latin typeface="Roboto" panose="02000000000000000000" pitchFamily="2" charset="0"/>
                <a:ea typeface="Roboto" panose="02000000000000000000" pitchFamily="2" charset="0"/>
                <a:cs typeface="Roboto" panose="02000000000000000000" pitchFamily="2" charset="0"/>
              </a:rPr>
              <a:t>And the two Excepted Accomplishments are:</a:t>
            </a:r>
          </a:p>
          <a:p>
            <a:pPr defTabSz="931774">
              <a:defRPr/>
            </a:pPr>
            <a:endParaRPr lang="en-US" altLang="en-US" sz="1200" baseline="0" dirty="0">
              <a:latin typeface="Roboto" panose="02000000000000000000" pitchFamily="2" charset="0"/>
              <a:ea typeface="Roboto" panose="02000000000000000000" pitchFamily="2" charset="0"/>
              <a:cs typeface="Roboto" panose="02000000000000000000" pitchFamily="2" charset="0"/>
            </a:endParaRPr>
          </a:p>
          <a:p>
            <a:pPr marL="0" marR="0" lvl="0" indent="0" algn="l" defTabSz="931774" rtl="0" eaLnBrk="0" fontAlgn="base" latinLnBrk="0" hangingPunct="0">
              <a:lnSpc>
                <a:spcPct val="100000"/>
              </a:lnSpc>
              <a:spcBef>
                <a:spcPct val="30000"/>
              </a:spcBef>
              <a:spcAft>
                <a:spcPct val="0"/>
              </a:spcAft>
              <a:buClrTx/>
              <a:buSzTx/>
              <a:buFontTx/>
              <a:buNone/>
              <a:tabLst/>
              <a:defRPr/>
            </a:pPr>
            <a:r>
              <a:rPr lang="en-GB" dirty="0"/>
              <a:t> a) The health and productivity of marine, freshwater and terrestrial ecosystems are institutionalized in education, monitoring and cross-sector and transboundary collaboration frameworks at the national and international levels</a:t>
            </a:r>
          </a:p>
          <a:p>
            <a:pPr marL="0" marR="0" lvl="0" indent="0" algn="l" defTabSz="931774"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31774" rtl="0" eaLnBrk="0" fontAlgn="base" latinLnBrk="0" hangingPunct="0">
              <a:lnSpc>
                <a:spcPct val="100000"/>
              </a:lnSpc>
              <a:spcBef>
                <a:spcPct val="30000"/>
              </a:spcBef>
              <a:spcAft>
                <a:spcPct val="0"/>
              </a:spcAft>
              <a:buClrTx/>
              <a:buSzTx/>
              <a:buFontTx/>
              <a:buNone/>
              <a:tabLst/>
              <a:defRPr/>
            </a:pPr>
            <a:r>
              <a:rPr lang="en-GB" dirty="0"/>
              <a:t>(b) Increase in the number of countries and transboundary collaboration frameworks that demonstrate enhanced knowledge of the value and role of ecosystem services</a:t>
            </a:r>
          </a:p>
          <a:p>
            <a:pPr marL="0" marR="0" lvl="0" indent="0" algn="l" defTabSz="931774"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31774"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pitchFamily="34" charset="-128"/>
                <a:cs typeface="MS PGothic" charset="0"/>
              </a:rPr>
              <a:t>The sub-</a:t>
            </a:r>
            <a:r>
              <a:rPr lang="en-US" sz="1200" kern="1200" dirty="0" err="1">
                <a:solidFill>
                  <a:schemeClr val="tx1"/>
                </a:solidFill>
                <a:effectLst/>
                <a:latin typeface="+mn-lt"/>
                <a:ea typeface="ＭＳ Ｐゴシック" pitchFamily="34" charset="-128"/>
                <a:cs typeface="MS PGothic" charset="0"/>
              </a:rPr>
              <a:t>programme</a:t>
            </a:r>
            <a:r>
              <a:rPr lang="en-US" sz="1200" kern="1200" dirty="0">
                <a:solidFill>
                  <a:schemeClr val="tx1"/>
                </a:solidFill>
                <a:effectLst/>
                <a:latin typeface="+mn-lt"/>
                <a:ea typeface="ＭＳ Ｐゴシック" pitchFamily="34" charset="-128"/>
                <a:cs typeface="MS PGothic" charset="0"/>
              </a:rPr>
              <a:t> will drive change both over the short term and the long term. In the short term, the sub-</a:t>
            </a:r>
            <a:r>
              <a:rPr lang="en-US" sz="1200" kern="1200" dirty="0" err="1">
                <a:solidFill>
                  <a:schemeClr val="tx1"/>
                </a:solidFill>
                <a:effectLst/>
                <a:latin typeface="+mn-lt"/>
                <a:ea typeface="ＭＳ Ｐゴシック" pitchFamily="34" charset="-128"/>
                <a:cs typeface="MS PGothic" charset="0"/>
              </a:rPr>
              <a:t>programme</a:t>
            </a:r>
            <a:r>
              <a:rPr lang="en-US" sz="1200" kern="1200" dirty="0">
                <a:solidFill>
                  <a:schemeClr val="tx1"/>
                </a:solidFill>
                <a:effectLst/>
                <a:latin typeface="+mn-lt"/>
                <a:ea typeface="ＭＳ Ｐゴシック" pitchFamily="34" charset="-128"/>
                <a:cs typeface="MS PGothic" charset="0"/>
              </a:rPr>
              <a:t> will strengthen partnerships and support countries to better monitor and account for biodiversity and the health and productivity of ecosystems, thus guiding better public and private decision-making. The sub-</a:t>
            </a:r>
            <a:r>
              <a:rPr lang="en-US" sz="1200" kern="1200" dirty="0" err="1">
                <a:solidFill>
                  <a:schemeClr val="tx1"/>
                </a:solidFill>
                <a:effectLst/>
                <a:latin typeface="+mn-lt"/>
                <a:ea typeface="ＭＳ Ｐゴシック" pitchFamily="34" charset="-128"/>
                <a:cs typeface="MS PGothic" charset="0"/>
              </a:rPr>
              <a:t>programme</a:t>
            </a:r>
            <a:r>
              <a:rPr lang="en-US" sz="1200" kern="1200" dirty="0">
                <a:solidFill>
                  <a:schemeClr val="tx1"/>
                </a:solidFill>
                <a:effectLst/>
                <a:latin typeface="+mn-lt"/>
                <a:ea typeface="ＭＳ Ｐゴシック" pitchFamily="34" charset="-128"/>
                <a:cs typeface="MS PGothic" charset="0"/>
              </a:rPr>
              <a:t> will continue to work with sectoral partners to put in place cross‑sector ecosystem management frameworks. It will also support agreements and use </a:t>
            </a:r>
            <a:r>
              <a:rPr lang="en-GB" sz="1200" kern="1200" dirty="0">
                <a:solidFill>
                  <a:schemeClr val="tx1"/>
                </a:solidFill>
                <a:effectLst/>
                <a:latin typeface="+mn-lt"/>
                <a:ea typeface="ＭＳ Ｐゴシック" pitchFamily="34" charset="-128"/>
                <a:cs typeface="MS PGothic" charset="0"/>
              </a:rPr>
              <a:t>science-based and traditional </a:t>
            </a:r>
            <a:r>
              <a:rPr lang="en-US" sz="1200" kern="1200" dirty="0">
                <a:solidFill>
                  <a:schemeClr val="tx1"/>
                </a:solidFill>
                <a:effectLst/>
                <a:latin typeface="+mn-lt"/>
                <a:ea typeface="ＭＳ Ｐゴシック" pitchFamily="34" charset="-128"/>
                <a:cs typeface="MS PGothic" charset="0"/>
              </a:rPr>
              <a:t>knowledge products </a:t>
            </a:r>
          </a:p>
          <a:p>
            <a:pPr marL="0" marR="0" lvl="0" indent="0" algn="l" defTabSz="931774"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ＭＳ Ｐゴシック" pitchFamily="34" charset="-128"/>
            </a:endParaRPr>
          </a:p>
          <a:p>
            <a:pPr marL="0" marR="0" lvl="0" indent="0" algn="l" defTabSz="931774"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pitchFamily="34" charset="-128"/>
                <a:cs typeface="MS PGothic" charset="0"/>
              </a:rPr>
              <a:t>In order to foster long-term change and move considerations for healthy and productive ecosystems from the periphery to the center of the economy, the sub-</a:t>
            </a:r>
            <a:r>
              <a:rPr lang="en-US" sz="1200" kern="1200" dirty="0" err="1">
                <a:solidFill>
                  <a:schemeClr val="tx1"/>
                </a:solidFill>
                <a:effectLst/>
                <a:latin typeface="+mn-lt"/>
                <a:ea typeface="ＭＳ Ｐゴシック" pitchFamily="34" charset="-128"/>
                <a:cs typeface="MS PGothic" charset="0"/>
              </a:rPr>
              <a:t>programme</a:t>
            </a:r>
            <a:r>
              <a:rPr lang="en-US" sz="1200" kern="1200" dirty="0">
                <a:solidFill>
                  <a:schemeClr val="tx1"/>
                </a:solidFill>
                <a:effectLst/>
                <a:latin typeface="+mn-lt"/>
                <a:ea typeface="ＭＳ Ｐゴシック" pitchFamily="34" charset="-128"/>
                <a:cs typeface="MS PGothic" charset="0"/>
              </a:rPr>
              <a:t> will work with development banks and the finance sector, among other partners, to raise awareness of how the ecosystem approach can be firmly included in public and private economic decision-making. </a:t>
            </a:r>
            <a:endParaRPr lang="en-US" dirty="0"/>
          </a:p>
          <a:p>
            <a:pPr marL="0" marR="0" lvl="0" indent="0" algn="l" defTabSz="931774" rtl="0" eaLnBrk="0" fontAlgn="base" latinLnBrk="0" hangingPunct="0">
              <a:lnSpc>
                <a:spcPct val="100000"/>
              </a:lnSpc>
              <a:spcBef>
                <a:spcPct val="30000"/>
              </a:spcBef>
              <a:spcAft>
                <a:spcPct val="0"/>
              </a:spcAft>
              <a:buClrTx/>
              <a:buSzTx/>
              <a:buFontTx/>
              <a:buNone/>
              <a:tabLst/>
              <a:defRPr/>
            </a:pPr>
            <a:endParaRPr lang="en-GB" dirty="0"/>
          </a:p>
          <a:p>
            <a:endParaRPr lang="en-US" dirty="0"/>
          </a:p>
        </p:txBody>
      </p:sp>
      <p:sp>
        <p:nvSpPr>
          <p:cNvPr id="4" name="Slide Number Placeholder 3"/>
          <p:cNvSpPr>
            <a:spLocks noGrp="1"/>
          </p:cNvSpPr>
          <p:nvPr>
            <p:ph type="sldNum" sz="quarter" idx="10"/>
          </p:nvPr>
        </p:nvSpPr>
        <p:spPr/>
        <p:txBody>
          <a:bodyPr/>
          <a:lstStyle/>
          <a:p>
            <a:fld id="{78E5A7E8-FB53-4263-BD8D-2976D0E6C185}" type="slidenum">
              <a:rPr lang="en-US" smtClean="0"/>
              <a:t>19</a:t>
            </a:fld>
            <a:endParaRPr lang="en-US"/>
          </a:p>
        </p:txBody>
      </p:sp>
    </p:spTree>
    <p:extLst>
      <p:ext uri="{BB962C8B-B14F-4D97-AF65-F5344CB8AC3E}">
        <p14:creationId xmlns:p14="http://schemas.microsoft.com/office/powerpoint/2010/main" val="1067420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latin typeface="Arial" panose="020B0604020202020204" pitchFamily="34" charset="0"/>
              <a:cs typeface="Arial" panose="020B0604020202020204" pitchFamily="34" charset="0"/>
            </a:endParaRPr>
          </a:p>
          <a:p>
            <a:pPr marL="177845" marR="0" lvl="0" indent="-177845"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da-DK" altLang="en-US" sz="1200" b="0" i="0" u="none" strike="noStrike" kern="1200" baseline="0" dirty="0">
                <a:solidFill>
                  <a:schemeClr val="tx1"/>
                </a:solidFill>
                <a:latin typeface="+mn-lt"/>
                <a:ea typeface="ＭＳ Ｐゴシック" pitchFamily="34" charset="-128"/>
              </a:rPr>
              <a:t>Inclusion of SDG indicators. We are not accountable and we report as data is available but not planning a paralel data collection excercise. </a:t>
            </a:r>
          </a:p>
          <a:p>
            <a:pPr marL="177845" marR="0" lvl="0" indent="-177845"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da-DK" altLang="en-US" sz="1200" b="0" i="0" u="none" strike="noStrike" kern="1200" baseline="0" dirty="0">
                <a:solidFill>
                  <a:schemeClr val="tx1"/>
                </a:solidFill>
                <a:latin typeface="+mn-lt"/>
                <a:ea typeface="ＭＳ Ｐゴシック" pitchFamily="34" charset="-128"/>
              </a:rPr>
              <a:t>Maintains 7 indicators with few and small changes to wording of Unit of measures and data sources and analysis plans.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altLang="en-US" sz="1200" b="0" i="0" u="none" strike="noStrike" kern="1200" baseline="0" dirty="0">
              <a:solidFill>
                <a:schemeClr val="tx1"/>
              </a:solidFill>
              <a:latin typeface="+mn-lt"/>
              <a:ea typeface="ＭＳ Ｐゴシック" pitchFamily="34"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sz="1200" b="0" i="0" u="none" strike="noStrike" kern="1200" baseline="0" dirty="0">
                <a:solidFill>
                  <a:schemeClr val="tx1"/>
                </a:solidFill>
                <a:latin typeface="+mn-lt"/>
                <a:ea typeface="ＭＳ Ｐゴシック" pitchFamily="34" charset="-128"/>
              </a:rPr>
              <a:t>The Ecosystems programme of work is designed to support the delivery Agenda 2030 and the Sustainable Development Goals (SDGs) and is in alignment with the MEAs – more specifically the CBD and its protocols and the UNCCD: </a:t>
            </a:r>
          </a:p>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sz="1200" b="0" i="0" u="none" strike="noStrike" kern="1200" baseline="0" dirty="0">
                <a:solidFill>
                  <a:schemeClr val="tx1"/>
                </a:solidFill>
                <a:latin typeface="+mn-lt"/>
                <a:ea typeface="ＭＳ Ｐゴシック" pitchFamily="34" charset="-128"/>
              </a:rPr>
              <a:t>- Climate resilience: SDG 1.5, 2.4, 13</a:t>
            </a:r>
          </a:p>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sz="1200" b="0" i="0" u="none" strike="noStrike" kern="1200" baseline="0" dirty="0">
                <a:solidFill>
                  <a:schemeClr val="tx1"/>
                </a:solidFill>
                <a:latin typeface="+mn-lt"/>
                <a:ea typeface="ＭＳ Ｐゴシック" pitchFamily="34" charset="-128"/>
              </a:rPr>
              <a:t>- Low emissions: SDG 7.2, 7.3, 9, 13    	</a:t>
            </a:r>
          </a:p>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sz="1200" b="0" i="0" u="none" strike="noStrike" kern="1200" baseline="0" dirty="0">
                <a:solidFill>
                  <a:schemeClr val="tx1"/>
                </a:solidFill>
                <a:latin typeface="+mn-lt"/>
                <a:ea typeface="ＭＳ Ｐゴシック" pitchFamily="34" charset="-128"/>
              </a:rPr>
              <a:t>- REDD+: SDG 6.6, 13.2, 15</a:t>
            </a:r>
          </a:p>
          <a:p>
            <a:pPr marL="177845" indent="-177845">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20</a:t>
            </a:fld>
            <a:endParaRPr lang="en-US" dirty="0"/>
          </a:p>
        </p:txBody>
      </p:sp>
    </p:spTree>
    <p:extLst>
      <p:ext uri="{BB962C8B-B14F-4D97-AF65-F5344CB8AC3E}">
        <p14:creationId xmlns:p14="http://schemas.microsoft.com/office/powerpoint/2010/main" val="41044245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The SP3 will support the achievement of the Agenda 2030 through</a:t>
            </a:r>
          </a:p>
          <a:p>
            <a:endParaRPr lang="en-US" dirty="0"/>
          </a:p>
        </p:txBody>
      </p:sp>
      <p:sp>
        <p:nvSpPr>
          <p:cNvPr id="4" name="Slide Number Placeholder 3"/>
          <p:cNvSpPr>
            <a:spLocks noGrp="1"/>
          </p:cNvSpPr>
          <p:nvPr>
            <p:ph type="sldNum" sz="quarter" idx="10"/>
          </p:nvPr>
        </p:nvSpPr>
        <p:spPr/>
        <p:txBody>
          <a:bodyPr/>
          <a:lstStyle/>
          <a:p>
            <a:fld id="{A83311DB-C32A-CC46-90F4-CE205A9DE94D}" type="slidenum">
              <a:rPr lang="en-US" smtClean="0"/>
              <a:t>21</a:t>
            </a:fld>
            <a:endParaRPr lang="en-US"/>
          </a:p>
        </p:txBody>
      </p:sp>
    </p:spTree>
    <p:extLst>
      <p:ext uri="{BB962C8B-B14F-4D97-AF65-F5344CB8AC3E}">
        <p14:creationId xmlns:p14="http://schemas.microsoft.com/office/powerpoint/2010/main" val="11400107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22</a:t>
            </a:fld>
            <a:endParaRPr lang="en-US" dirty="0"/>
          </a:p>
        </p:txBody>
      </p:sp>
    </p:spTree>
    <p:extLst>
      <p:ext uri="{BB962C8B-B14F-4D97-AF65-F5344CB8AC3E}">
        <p14:creationId xmlns:p14="http://schemas.microsoft.com/office/powerpoint/2010/main" val="2820813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70C76C-E9F5-42BF-9793-D829A911E760}" type="slidenum">
              <a:rPr lang="en-US" smtClean="0"/>
              <a:t>23</a:t>
            </a:fld>
            <a:endParaRPr lang="en-US"/>
          </a:p>
        </p:txBody>
      </p:sp>
    </p:spTree>
    <p:extLst>
      <p:ext uri="{BB962C8B-B14F-4D97-AF65-F5344CB8AC3E}">
        <p14:creationId xmlns:p14="http://schemas.microsoft.com/office/powerpoint/2010/main" val="31682059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70C76C-E9F5-42BF-9793-D829A911E760}" type="slidenum">
              <a:rPr lang="en-US" smtClean="0"/>
              <a:t>24</a:t>
            </a:fld>
            <a:endParaRPr lang="en-US"/>
          </a:p>
        </p:txBody>
      </p:sp>
    </p:spTree>
    <p:extLst>
      <p:ext uri="{BB962C8B-B14F-4D97-AF65-F5344CB8AC3E}">
        <p14:creationId xmlns:p14="http://schemas.microsoft.com/office/powerpoint/2010/main" val="26629878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E31E1-295A-416F-9193-0AAB3AFEC0ED}" type="slidenum">
              <a:rPr lang="en-US" smtClean="0"/>
              <a:t>25</a:t>
            </a:fld>
            <a:endParaRPr lang="en-US"/>
          </a:p>
        </p:txBody>
      </p:sp>
    </p:spTree>
    <p:extLst>
      <p:ext uri="{BB962C8B-B14F-4D97-AF65-F5344CB8AC3E}">
        <p14:creationId xmlns:p14="http://schemas.microsoft.com/office/powerpoint/2010/main" val="2225955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F1000B84-1C02-419B-ADC9-007FE2BA0D4B}" type="datetimeFigureOut">
              <a:rPr lang="en-US"/>
              <a:pPr>
                <a:defRPr/>
              </a:pPr>
              <a:t>10/23/2018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9ED44F-21B3-4FBF-95EA-C8CEE42209AA}" type="slidenum">
              <a:rPr lang="en-US"/>
              <a:pPr>
                <a:defRPr/>
              </a:pPr>
              <a:t>‹#›</a:t>
            </a:fld>
            <a:endParaRPr lang="en-US"/>
          </a:p>
        </p:txBody>
      </p:sp>
    </p:spTree>
    <p:extLst>
      <p:ext uri="{BB962C8B-B14F-4D97-AF65-F5344CB8AC3E}">
        <p14:creationId xmlns:p14="http://schemas.microsoft.com/office/powerpoint/2010/main" val="692405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67603D99-8D39-4CA0-A8C6-98EF47D659F9}" type="datetimeFigureOut">
              <a:rPr lang="en-US"/>
              <a:pPr>
                <a:defRPr/>
              </a:pPr>
              <a:t>10/23/2018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F09407E-1685-4AB6-8104-7E58EAC15F24}" type="slidenum">
              <a:rPr lang="en-US"/>
              <a:pPr>
                <a:defRPr/>
              </a:pPr>
              <a:t>‹#›</a:t>
            </a:fld>
            <a:endParaRPr lang="en-US"/>
          </a:p>
        </p:txBody>
      </p:sp>
    </p:spTree>
    <p:extLst>
      <p:ext uri="{BB962C8B-B14F-4D97-AF65-F5344CB8AC3E}">
        <p14:creationId xmlns:p14="http://schemas.microsoft.com/office/powerpoint/2010/main" val="2746176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A6922CE-E4E3-45BA-9E7C-A7ACCF86E227}" type="datetimeFigureOut">
              <a:rPr lang="en-US"/>
              <a:pPr>
                <a:defRPr/>
              </a:pPr>
              <a:t>10/23/2018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5D1E69-D936-4815-88D9-5452B5A13FC2}" type="slidenum">
              <a:rPr lang="en-US"/>
              <a:pPr>
                <a:defRPr/>
              </a:pPr>
              <a:t>‹#›</a:t>
            </a:fld>
            <a:endParaRPr lang="en-US"/>
          </a:p>
        </p:txBody>
      </p:sp>
    </p:spTree>
    <p:extLst>
      <p:ext uri="{BB962C8B-B14F-4D97-AF65-F5344CB8AC3E}">
        <p14:creationId xmlns:p14="http://schemas.microsoft.com/office/powerpoint/2010/main" val="2460395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4AD3DC3B-3B19-4EAD-A500-4A183ADB1585}" type="datetimeFigureOut">
              <a:rPr lang="en-US"/>
              <a:pPr>
                <a:defRPr/>
              </a:pPr>
              <a:t>10/23/2018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F5AA53-F1B8-463A-BD64-92FB281B56D1}" type="slidenum">
              <a:rPr lang="en-US"/>
              <a:pPr>
                <a:defRPr/>
              </a:pPr>
              <a:t>‹#›</a:t>
            </a:fld>
            <a:endParaRPr lang="en-US"/>
          </a:p>
        </p:txBody>
      </p:sp>
    </p:spTree>
    <p:extLst>
      <p:ext uri="{BB962C8B-B14F-4D97-AF65-F5344CB8AC3E}">
        <p14:creationId xmlns:p14="http://schemas.microsoft.com/office/powerpoint/2010/main" val="2629841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8FBBD37A-91B8-4823-9C65-EE23ACA9C1F1}" type="datetimeFigureOut">
              <a:rPr lang="en-US"/>
              <a:pPr>
                <a:defRPr/>
              </a:pPr>
              <a:t>10/23/2018</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124B86C-5FFA-486A-912B-7049BA90CEC4}" type="slidenum">
              <a:rPr lang="en-US"/>
              <a:pPr>
                <a:defRPr/>
              </a:pPr>
              <a:t>‹#›</a:t>
            </a:fld>
            <a:endParaRPr lang="en-US"/>
          </a:p>
        </p:txBody>
      </p:sp>
    </p:spTree>
    <p:extLst>
      <p:ext uri="{BB962C8B-B14F-4D97-AF65-F5344CB8AC3E}">
        <p14:creationId xmlns:p14="http://schemas.microsoft.com/office/powerpoint/2010/main" val="176949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99D1D41F-4F1E-4105-A0B3-8F447A26A54F}" type="datetimeFigureOut">
              <a:rPr lang="en-US"/>
              <a:pPr>
                <a:defRPr/>
              </a:pPr>
              <a:t>10/23/2018</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7BAFBC0-E18F-467C-A057-3572B050A871}" type="slidenum">
              <a:rPr lang="en-US"/>
              <a:pPr>
                <a:defRPr/>
              </a:pPr>
              <a:t>‹#›</a:t>
            </a:fld>
            <a:endParaRPr lang="en-US"/>
          </a:p>
        </p:txBody>
      </p:sp>
    </p:spTree>
    <p:extLst>
      <p:ext uri="{BB962C8B-B14F-4D97-AF65-F5344CB8AC3E}">
        <p14:creationId xmlns:p14="http://schemas.microsoft.com/office/powerpoint/2010/main" val="104124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3B729EC-2F78-443F-9DF2-B16734139BE6}" type="datetimeFigureOut">
              <a:rPr lang="en-US"/>
              <a:pPr>
                <a:defRPr/>
              </a:pPr>
              <a:t>10/23/2018</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9167EFB-A829-44AB-B233-EF51128BBC95}" type="slidenum">
              <a:rPr lang="en-US"/>
              <a:pPr>
                <a:defRPr/>
              </a:pPr>
              <a:t>‹#›</a:t>
            </a:fld>
            <a:endParaRPr lang="en-US"/>
          </a:p>
        </p:txBody>
      </p:sp>
    </p:spTree>
    <p:extLst>
      <p:ext uri="{BB962C8B-B14F-4D97-AF65-F5344CB8AC3E}">
        <p14:creationId xmlns:p14="http://schemas.microsoft.com/office/powerpoint/2010/main" val="2913759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CC6021AC-BDD8-4975-A604-6AD57E71C73E}" type="datetimeFigureOut">
              <a:rPr lang="en-US"/>
              <a:pPr>
                <a:defRPr/>
              </a:pPr>
              <a:t>10/23/2018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FE2259-7E20-487D-913F-E7E4FE7A548A}" type="slidenum">
              <a:rPr lang="en-US"/>
              <a:pPr>
                <a:defRPr/>
              </a:pPr>
              <a:t>‹#›</a:t>
            </a:fld>
            <a:endParaRPr lang="en-US"/>
          </a:p>
        </p:txBody>
      </p:sp>
    </p:spTree>
    <p:extLst>
      <p:ext uri="{BB962C8B-B14F-4D97-AF65-F5344CB8AC3E}">
        <p14:creationId xmlns:p14="http://schemas.microsoft.com/office/powerpoint/2010/main" val="3915939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4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BFAE6C7-E99B-4FA9-B94D-7F7F8A156E52}" type="datetimeFigureOut">
              <a:rPr lang="en-US"/>
              <a:pPr>
                <a:defRPr/>
              </a:pPr>
              <a:t>10/23/2018</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CEC4AED-270E-4A00-9208-9C9E1800BD26}" type="slidenum">
              <a:rPr lang="en-US"/>
              <a:pPr>
                <a:defRPr/>
              </a:pPr>
              <a:t>‹#›</a:t>
            </a:fld>
            <a:endParaRPr lang="en-US"/>
          </a:p>
        </p:txBody>
      </p:sp>
    </p:spTree>
    <p:extLst>
      <p:ext uri="{BB962C8B-B14F-4D97-AF65-F5344CB8AC3E}">
        <p14:creationId xmlns:p14="http://schemas.microsoft.com/office/powerpoint/2010/main" val="1439501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F9C3BA5E-1BF5-4D85-A391-147B4AF72A7E}" type="datetimeFigureOut">
              <a:rPr lang="en-US"/>
              <a:pPr>
                <a:defRPr/>
              </a:pPr>
              <a:t>10/23/2018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5EBFC13-4C89-408D-A30E-F3DD8D339D7B}" type="slidenum">
              <a:rPr lang="en-US"/>
              <a:pPr>
                <a:defRPr/>
              </a:pPr>
              <a:t>‹#›</a:t>
            </a:fld>
            <a:endParaRPr lang="en-US"/>
          </a:p>
        </p:txBody>
      </p:sp>
    </p:spTree>
    <p:extLst>
      <p:ext uri="{BB962C8B-B14F-4D97-AF65-F5344CB8AC3E}">
        <p14:creationId xmlns:p14="http://schemas.microsoft.com/office/powerpoint/2010/main" val="3669499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4CB54745-855E-4826-B686-544246EC9F2B}" type="datetimeFigureOut">
              <a:rPr lang="en-US"/>
              <a:pPr>
                <a:defRPr/>
              </a:pPr>
              <a:t>10/23/2018</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CDA0C0-3C16-4A5B-B240-FE097DF528D6}" type="slidenum">
              <a:rPr lang="en-US"/>
              <a:pPr>
                <a:defRPr/>
              </a:pPr>
              <a:t>‹#›</a:t>
            </a:fld>
            <a:endParaRPr lang="en-US"/>
          </a:p>
        </p:txBody>
      </p:sp>
    </p:spTree>
    <p:extLst>
      <p:ext uri="{BB962C8B-B14F-4D97-AF65-F5344CB8AC3E}">
        <p14:creationId xmlns:p14="http://schemas.microsoft.com/office/powerpoint/2010/main" val="4283119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sv-SE"/>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Click to edit Master subtitle style</a:t>
            </a:r>
            <a:endParaRPr lang="en-GB"/>
          </a:p>
        </p:txBody>
      </p:sp>
      <p:sp>
        <p:nvSpPr>
          <p:cNvPr id="4" name="Date Placeholder 3"/>
          <p:cNvSpPr>
            <a:spLocks noGrp="1"/>
          </p:cNvSpPr>
          <p:nvPr>
            <p:ph type="dt" sz="half" idx="10"/>
          </p:nvPr>
        </p:nvSpPr>
        <p:spPr/>
        <p:txBody>
          <a:bodyPr/>
          <a:lstStyle/>
          <a:p>
            <a:fld id="{1088FC91-F794-9C42-9041-86B9774BF8ED}" type="datetimeFigureOut">
              <a:rPr lang="en-US" smtClean="0">
                <a:solidFill>
                  <a:prstClr val="black">
                    <a:tint val="75000"/>
                  </a:prstClr>
                </a:solidFill>
              </a:rPr>
              <a:pPr/>
              <a:t>10/23/2018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1A4F35C-DEDC-174E-A44C-741E8632A82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42091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Click to edit Master title style</a:t>
            </a:r>
            <a:endParaRPr lang="en-GB"/>
          </a:p>
        </p:txBody>
      </p:sp>
      <p:sp>
        <p:nvSpPr>
          <p:cNvPr id="3" name="Content Placeholder 2"/>
          <p:cNvSpPr>
            <a:spLocks noGrp="1"/>
          </p:cNvSpPr>
          <p:nvPr>
            <p:ph idx="1"/>
          </p:nvPr>
        </p:nvSpPr>
        <p:spPr/>
        <p:txBody>
          <a:body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GB"/>
          </a:p>
        </p:txBody>
      </p:sp>
      <p:sp>
        <p:nvSpPr>
          <p:cNvPr id="4" name="Date Placeholder 3"/>
          <p:cNvSpPr>
            <a:spLocks noGrp="1"/>
          </p:cNvSpPr>
          <p:nvPr>
            <p:ph type="dt" sz="half" idx="10"/>
          </p:nvPr>
        </p:nvSpPr>
        <p:spPr/>
        <p:txBody>
          <a:bodyPr/>
          <a:lstStyle/>
          <a:p>
            <a:fld id="{1088FC91-F794-9C42-9041-86B9774BF8ED}" type="datetimeFigureOut">
              <a:rPr lang="en-US" smtClean="0">
                <a:solidFill>
                  <a:prstClr val="black">
                    <a:tint val="75000"/>
                  </a:prstClr>
                </a:solidFill>
              </a:rPr>
              <a:pPr/>
              <a:t>10/23/2018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1A4F35C-DEDC-174E-A44C-741E8632A82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37449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sv-SE"/>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Click to edit Master text styles</a:t>
            </a:r>
          </a:p>
        </p:txBody>
      </p:sp>
      <p:sp>
        <p:nvSpPr>
          <p:cNvPr id="4" name="Date Placeholder 3"/>
          <p:cNvSpPr>
            <a:spLocks noGrp="1"/>
          </p:cNvSpPr>
          <p:nvPr>
            <p:ph type="dt" sz="half" idx="10"/>
          </p:nvPr>
        </p:nvSpPr>
        <p:spPr/>
        <p:txBody>
          <a:bodyPr/>
          <a:lstStyle/>
          <a:p>
            <a:fld id="{1088FC91-F794-9C42-9041-86B9774BF8ED}" type="datetimeFigureOut">
              <a:rPr lang="en-US" smtClean="0">
                <a:solidFill>
                  <a:prstClr val="black">
                    <a:tint val="75000"/>
                  </a:prstClr>
                </a:solidFill>
              </a:rPr>
              <a:pPr/>
              <a:t>10/23/2018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1A4F35C-DEDC-174E-A44C-741E8632A82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76852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Click to edit Master title style</a:t>
            </a:r>
            <a:endParaRPr lang="en-GB"/>
          </a:p>
        </p:txBody>
      </p:sp>
      <p:sp>
        <p:nvSpPr>
          <p:cNvPr id="3" name="Content Placeholder 2"/>
          <p:cNvSpPr>
            <a:spLocks noGrp="1"/>
          </p:cNvSpPr>
          <p:nvPr>
            <p:ph sz="half" idx="1"/>
          </p:nvPr>
        </p:nvSpPr>
        <p:spPr>
          <a:xfrm>
            <a:off x="457200" y="1200152"/>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GB"/>
          </a:p>
        </p:txBody>
      </p:sp>
      <p:sp>
        <p:nvSpPr>
          <p:cNvPr id="4" name="Content Placeholder 3"/>
          <p:cNvSpPr>
            <a:spLocks noGrp="1"/>
          </p:cNvSpPr>
          <p:nvPr>
            <p:ph sz="half" idx="2"/>
          </p:nvPr>
        </p:nvSpPr>
        <p:spPr>
          <a:xfrm>
            <a:off x="4648200" y="1200152"/>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GB"/>
          </a:p>
        </p:txBody>
      </p:sp>
      <p:sp>
        <p:nvSpPr>
          <p:cNvPr id="5" name="Date Placeholder 4"/>
          <p:cNvSpPr>
            <a:spLocks noGrp="1"/>
          </p:cNvSpPr>
          <p:nvPr>
            <p:ph type="dt" sz="half" idx="10"/>
          </p:nvPr>
        </p:nvSpPr>
        <p:spPr/>
        <p:txBody>
          <a:bodyPr/>
          <a:lstStyle/>
          <a:p>
            <a:fld id="{1088FC91-F794-9C42-9041-86B9774BF8ED}" type="datetimeFigureOut">
              <a:rPr lang="en-US" smtClean="0">
                <a:solidFill>
                  <a:prstClr val="black">
                    <a:tint val="75000"/>
                  </a:prstClr>
                </a:solidFill>
              </a:rPr>
              <a:pPr/>
              <a:t>10/23/2018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1A4F35C-DEDC-174E-A44C-741E8632A82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4794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sv-SE"/>
              <a:t>Click to edit Master title style</a:t>
            </a:r>
            <a:endParaRPr lang="en-GB"/>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GB"/>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GB"/>
          </a:p>
        </p:txBody>
      </p:sp>
      <p:sp>
        <p:nvSpPr>
          <p:cNvPr id="7" name="Date Placeholder 6"/>
          <p:cNvSpPr>
            <a:spLocks noGrp="1"/>
          </p:cNvSpPr>
          <p:nvPr>
            <p:ph type="dt" sz="half" idx="10"/>
          </p:nvPr>
        </p:nvSpPr>
        <p:spPr/>
        <p:txBody>
          <a:bodyPr/>
          <a:lstStyle/>
          <a:p>
            <a:fld id="{1088FC91-F794-9C42-9041-86B9774BF8ED}" type="datetimeFigureOut">
              <a:rPr lang="en-US" smtClean="0">
                <a:solidFill>
                  <a:prstClr val="black">
                    <a:tint val="75000"/>
                  </a:prstClr>
                </a:solidFill>
              </a:rPr>
              <a:pPr/>
              <a:t>10/23/2018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1A4F35C-DEDC-174E-A44C-741E8632A82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255762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Click to edit Master title style</a:t>
            </a:r>
            <a:endParaRPr lang="en-GB"/>
          </a:p>
        </p:txBody>
      </p:sp>
      <p:sp>
        <p:nvSpPr>
          <p:cNvPr id="3" name="Date Placeholder 2"/>
          <p:cNvSpPr>
            <a:spLocks noGrp="1"/>
          </p:cNvSpPr>
          <p:nvPr>
            <p:ph type="dt" sz="half" idx="10"/>
          </p:nvPr>
        </p:nvSpPr>
        <p:spPr/>
        <p:txBody>
          <a:bodyPr/>
          <a:lstStyle/>
          <a:p>
            <a:fld id="{1088FC91-F794-9C42-9041-86B9774BF8ED}" type="datetimeFigureOut">
              <a:rPr lang="en-US" smtClean="0">
                <a:solidFill>
                  <a:prstClr val="black">
                    <a:tint val="75000"/>
                  </a:prstClr>
                </a:solidFill>
              </a:rPr>
              <a:pPr/>
              <a:t>10/23/2018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1A4F35C-DEDC-174E-A44C-741E8632A82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52763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88FC91-F794-9C42-9041-86B9774BF8ED}" type="datetimeFigureOut">
              <a:rPr lang="en-US" smtClean="0">
                <a:solidFill>
                  <a:prstClr val="black">
                    <a:tint val="75000"/>
                  </a:prstClr>
                </a:solidFill>
              </a:rPr>
              <a:pPr/>
              <a:t>10/23/2018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1A4F35C-DEDC-174E-A44C-741E8632A82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355865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49"/>
            <a:ext cx="3008313" cy="1162051"/>
          </a:xfrm>
        </p:spPr>
        <p:txBody>
          <a:bodyPr anchor="b"/>
          <a:lstStyle>
            <a:lvl1pPr algn="l">
              <a:defRPr sz="2000" b="1"/>
            </a:lvl1pPr>
          </a:lstStyle>
          <a:p>
            <a:r>
              <a:rPr lang="sv-SE"/>
              <a:t>Click to edit Master title style</a:t>
            </a:r>
            <a:endParaRPr lang="en-GB"/>
          </a:p>
        </p:txBody>
      </p:sp>
      <p:sp>
        <p:nvSpPr>
          <p:cNvPr id="3" name="Content Placeholder 2"/>
          <p:cNvSpPr>
            <a:spLocks noGrp="1"/>
          </p:cNvSpPr>
          <p:nvPr>
            <p:ph idx="1"/>
          </p:nvPr>
        </p:nvSpPr>
        <p:spPr>
          <a:xfrm>
            <a:off x="3575050"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GB"/>
          </a:p>
        </p:txBody>
      </p:sp>
      <p:sp>
        <p:nvSpPr>
          <p:cNvPr id="4" name="Text Placeholder 3"/>
          <p:cNvSpPr>
            <a:spLocks noGrp="1"/>
          </p:cNvSpPr>
          <p:nvPr>
            <p:ph type="body" sz="half" idx="2"/>
          </p:nvPr>
        </p:nvSpPr>
        <p:spPr>
          <a:xfrm>
            <a:off x="457205"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Click to edit Master text styles</a:t>
            </a:r>
          </a:p>
        </p:txBody>
      </p:sp>
      <p:sp>
        <p:nvSpPr>
          <p:cNvPr id="5" name="Date Placeholder 4"/>
          <p:cNvSpPr>
            <a:spLocks noGrp="1"/>
          </p:cNvSpPr>
          <p:nvPr>
            <p:ph type="dt" sz="half" idx="10"/>
          </p:nvPr>
        </p:nvSpPr>
        <p:spPr/>
        <p:txBody>
          <a:bodyPr/>
          <a:lstStyle/>
          <a:p>
            <a:fld id="{1088FC91-F794-9C42-9041-86B9774BF8ED}" type="datetimeFigureOut">
              <a:rPr lang="en-US" smtClean="0">
                <a:solidFill>
                  <a:prstClr val="black">
                    <a:tint val="75000"/>
                  </a:prstClr>
                </a:solidFill>
              </a:rPr>
              <a:pPr/>
              <a:t>10/23/2018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1A4F35C-DEDC-174E-A44C-741E8632A82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977731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sv-SE"/>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53"/>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Click to edit Master text styles</a:t>
            </a:r>
          </a:p>
        </p:txBody>
      </p:sp>
      <p:sp>
        <p:nvSpPr>
          <p:cNvPr id="5" name="Date Placeholder 4"/>
          <p:cNvSpPr>
            <a:spLocks noGrp="1"/>
          </p:cNvSpPr>
          <p:nvPr>
            <p:ph type="dt" sz="half" idx="10"/>
          </p:nvPr>
        </p:nvSpPr>
        <p:spPr/>
        <p:txBody>
          <a:bodyPr/>
          <a:lstStyle/>
          <a:p>
            <a:fld id="{1088FC91-F794-9C42-9041-86B9774BF8ED}" type="datetimeFigureOut">
              <a:rPr lang="en-US" smtClean="0">
                <a:solidFill>
                  <a:prstClr val="black">
                    <a:tint val="75000"/>
                  </a:prstClr>
                </a:solidFill>
              </a:rPr>
              <a:pPr/>
              <a:t>10/23/2018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1A4F35C-DEDC-174E-A44C-741E8632A82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47809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GB"/>
          </a:p>
        </p:txBody>
      </p:sp>
      <p:sp>
        <p:nvSpPr>
          <p:cNvPr id="4" name="Date Placeholder 3"/>
          <p:cNvSpPr>
            <a:spLocks noGrp="1"/>
          </p:cNvSpPr>
          <p:nvPr>
            <p:ph type="dt" sz="half" idx="10"/>
          </p:nvPr>
        </p:nvSpPr>
        <p:spPr/>
        <p:txBody>
          <a:bodyPr/>
          <a:lstStyle/>
          <a:p>
            <a:fld id="{1088FC91-F794-9C42-9041-86B9774BF8ED}" type="datetimeFigureOut">
              <a:rPr lang="en-US" smtClean="0">
                <a:solidFill>
                  <a:prstClr val="black">
                    <a:tint val="75000"/>
                  </a:prstClr>
                </a:solidFill>
              </a:rPr>
              <a:pPr/>
              <a:t>10/23/2018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1A4F35C-DEDC-174E-A44C-741E8632A82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58981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1"/>
          </a:xfrm>
        </p:spPr>
        <p:txBody>
          <a:bodyPr vert="eaVert"/>
          <a:lstStyle/>
          <a:p>
            <a:r>
              <a:rPr lang="sv-SE"/>
              <a:t>Click to edit Master title style</a:t>
            </a:r>
            <a:endParaRPr lang="en-GB"/>
          </a:p>
        </p:txBody>
      </p:sp>
      <p:sp>
        <p:nvSpPr>
          <p:cNvPr id="3" name="Vertical Text Placeholder 2"/>
          <p:cNvSpPr>
            <a:spLocks noGrp="1"/>
          </p:cNvSpPr>
          <p:nvPr>
            <p:ph type="body" orient="vert" idx="1"/>
          </p:nvPr>
        </p:nvSpPr>
        <p:spPr>
          <a:xfrm>
            <a:off x="457200" y="206377"/>
            <a:ext cx="6019800" cy="4387851"/>
          </a:xfrm>
        </p:spPr>
        <p:txBody>
          <a:bodyPr vert="eaVert"/>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GB"/>
          </a:p>
        </p:txBody>
      </p:sp>
      <p:sp>
        <p:nvSpPr>
          <p:cNvPr id="4" name="Date Placeholder 3"/>
          <p:cNvSpPr>
            <a:spLocks noGrp="1"/>
          </p:cNvSpPr>
          <p:nvPr>
            <p:ph type="dt" sz="half" idx="10"/>
          </p:nvPr>
        </p:nvSpPr>
        <p:spPr/>
        <p:txBody>
          <a:bodyPr/>
          <a:lstStyle/>
          <a:p>
            <a:fld id="{1088FC91-F794-9C42-9041-86B9774BF8ED}" type="datetimeFigureOut">
              <a:rPr lang="en-US" smtClean="0">
                <a:solidFill>
                  <a:prstClr val="black">
                    <a:tint val="75000"/>
                  </a:prstClr>
                </a:solidFill>
              </a:rPr>
              <a:pPr/>
              <a:t>10/23/2018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1A4F35C-DEDC-174E-A44C-741E8632A826}"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70999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7"/>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457200" y="1600201"/>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91492" name="Rectangle 4"/>
          <p:cNvSpPr>
            <a:spLocks noGrp="1" noChangeArrowheads="1"/>
          </p:cNvSpPr>
          <p:nvPr>
            <p:ph type="dt" sz="half" idx="2"/>
          </p:nvPr>
        </p:nvSpPr>
        <p:spPr bwMode="auto">
          <a:xfrm>
            <a:off x="457200" y="6245225"/>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ea typeface="MS PGothic" pitchFamily="34" charset="-128"/>
              </a:defRPr>
            </a:lvl1pPr>
          </a:lstStyle>
          <a:p>
            <a:pPr>
              <a:defRPr/>
            </a:pPr>
            <a:fld id="{DE52202C-E99C-4049-8E72-4AAC4E206B8B}" type="datetimeFigureOut">
              <a:rPr lang="en-US"/>
              <a:pPr>
                <a:defRPr/>
              </a:pPr>
              <a:t>10/23/2018</a:t>
            </a:fld>
            <a:endParaRPr lang="en-US"/>
          </a:p>
        </p:txBody>
      </p:sp>
      <p:sp>
        <p:nvSpPr>
          <p:cNvPr id="191493" name="Rectangle 5"/>
          <p:cNvSpPr>
            <a:spLocks noGrp="1" noChangeArrowheads="1"/>
          </p:cNvSpPr>
          <p:nvPr>
            <p:ph type="ftr" sz="quarter" idx="3"/>
          </p:nvPr>
        </p:nvSpPr>
        <p:spPr bwMode="auto">
          <a:xfrm>
            <a:off x="3124200" y="6245225"/>
            <a:ext cx="2895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ea typeface="MS PGothic" pitchFamily="34" charset="-128"/>
              </a:defRPr>
            </a:lvl1pPr>
          </a:lstStyle>
          <a:p>
            <a:pPr>
              <a:defRPr/>
            </a:pPr>
            <a:endParaRPr lang="en-US"/>
          </a:p>
        </p:txBody>
      </p:sp>
      <p:sp>
        <p:nvSpPr>
          <p:cNvPr id="191494" name="Rectangle 6"/>
          <p:cNvSpPr>
            <a:spLocks noGrp="1" noChangeArrowheads="1"/>
          </p:cNvSpPr>
          <p:nvPr>
            <p:ph type="sldNum" sz="quarter" idx="4"/>
          </p:nvPr>
        </p:nvSpPr>
        <p:spPr bwMode="auto">
          <a:xfrm>
            <a:off x="6553200" y="6245225"/>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ea typeface="MS PGothic" pitchFamily="34" charset="-128"/>
              </a:defRPr>
            </a:lvl1pPr>
          </a:lstStyle>
          <a:p>
            <a:pPr>
              <a:defRPr/>
            </a:pPr>
            <a:fld id="{C87E5133-9B05-4700-92C7-DC8407D81CB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sv-SE"/>
              <a:t>Click to edit Master title style</a:t>
            </a:r>
            <a:endParaRPr lang="en-GB"/>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GB"/>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1088FC91-F794-9C42-9041-86B9774BF8ED}" type="datetimeFigureOut">
              <a:rPr lang="en-US" smtClean="0">
                <a:solidFill>
                  <a:prstClr val="black">
                    <a:tint val="75000"/>
                  </a:prstClr>
                </a:solidFill>
                <a:latin typeface="Calibri"/>
              </a:rPr>
              <a:pPr fontAlgn="auto">
                <a:spcBef>
                  <a:spcPts val="0"/>
                </a:spcBef>
                <a:spcAft>
                  <a:spcPts val="0"/>
                </a:spcAft>
              </a:pPr>
              <a:t>10/23/2018</a:t>
            </a:fld>
            <a:endParaRPr lang="en-GB">
              <a:solidFill>
                <a:prstClr val="black">
                  <a:tint val="75000"/>
                </a:prstClr>
              </a:solidFill>
              <a:latin typeface="Calibri"/>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GB">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F1A4F35C-DEDC-174E-A44C-741E8632A826}" type="slidenum">
              <a:rPr lang="en-GB" smtClean="0">
                <a:solidFill>
                  <a:prstClr val="black">
                    <a:tint val="75000"/>
                  </a:prstClr>
                </a:solidFill>
                <a:latin typeface="Calibri"/>
              </a:rPr>
              <a:pPr fontAlgn="auto">
                <a:spcBef>
                  <a:spcPts val="0"/>
                </a:spcBef>
                <a:spcAft>
                  <a:spcPts val="0"/>
                </a:spcAft>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330699259"/>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notesSlide" Target="../notesSlides/notesSlide1.xml"/><Relationship Id="rId7" Type="http://schemas.openxmlformats.org/officeDocument/2006/relationships/image" Target="../media/image5.jpeg"/><Relationship Id="rId12"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jpeg"/><Relationship Id="rId11" Type="http://schemas.openxmlformats.org/officeDocument/2006/relationships/image" Target="../media/image7.PNG"/><Relationship Id="rId5" Type="http://schemas.openxmlformats.org/officeDocument/2006/relationships/image" Target="../media/image3.jpeg"/><Relationship Id="rId10" Type="http://schemas.openxmlformats.org/officeDocument/2006/relationships/image" Target="../media/image1.emf"/><Relationship Id="rId4" Type="http://schemas.openxmlformats.org/officeDocument/2006/relationships/image" Target="../media/image2.png"/><Relationship Id="rId9"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png"/><Relationship Id="rId7" Type="http://schemas.openxmlformats.org/officeDocument/2006/relationships/image" Target="../media/image100.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slide" Target="slide1.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unbiodiversitylab.or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jpe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15.png"/><Relationship Id="rId10" Type="http://schemas.openxmlformats.org/officeDocument/2006/relationships/image" Target="../media/image8.png"/><Relationship Id="rId4" Type="http://schemas.openxmlformats.org/officeDocument/2006/relationships/image" Target="../media/image14.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8.png"/><Relationship Id="rId2" Type="http://schemas.openxmlformats.org/officeDocument/2006/relationships/slideLayout" Target="../slideLayouts/slideLayout17.xml"/><Relationship Id="rId1" Type="http://schemas.openxmlformats.org/officeDocument/2006/relationships/vmlDrawing" Target="../drawings/vmlDrawing2.vml"/><Relationship Id="rId6" Type="http://schemas.openxmlformats.org/officeDocument/2006/relationships/image" Target="../media/image7.PNG"/><Relationship Id="rId5" Type="http://schemas.openxmlformats.org/officeDocument/2006/relationships/image" Target="../media/image19.e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8" Type="http://schemas.openxmlformats.org/officeDocument/2006/relationships/hyperlink" Target="http://www.globalpeatlands.org/" TargetMode="External"/><Relationship Id="rId3" Type="http://schemas.openxmlformats.org/officeDocument/2006/relationships/image" Target="../media/image22.jpg"/><Relationship Id="rId7" Type="http://schemas.openxmlformats.org/officeDocument/2006/relationships/image" Target="../media/image26.emf"/><Relationship Id="rId12" Type="http://schemas.openxmlformats.org/officeDocument/2006/relationships/slide" Target="slide10.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5.emf"/><Relationship Id="rId11" Type="http://schemas.openxmlformats.org/officeDocument/2006/relationships/image" Target="../media/image27.png"/><Relationship Id="rId5" Type="http://schemas.openxmlformats.org/officeDocument/2006/relationships/image" Target="../media/image24.jpg"/><Relationship Id="rId10" Type="http://schemas.openxmlformats.org/officeDocument/2006/relationships/image" Target="../media/image8.png"/><Relationship Id="rId4" Type="http://schemas.openxmlformats.org/officeDocument/2006/relationships/image" Target="../media/image23.jpg"/><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8.png"/><Relationship Id="rId4" Type="http://schemas.openxmlformats.org/officeDocument/2006/relationships/image" Target="../media/image29.jpeg"/><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4.png"/><Relationship Id="rId7" Type="http://schemas.openxmlformats.org/officeDocument/2006/relationships/image" Target="../media/image38.jp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hyperlink" Target="mailto:ligia.noronha@unep.org" TargetMode="External"/><Relationship Id="rId4" Type="http://schemas.openxmlformats.org/officeDocument/2006/relationships/hyperlink" Target="mailto:monika.macdevette@un.org"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notesSlide" Target="../notesSlides/notesSlide17.xml"/><Relationship Id="rId7" Type="http://schemas.openxmlformats.org/officeDocument/2006/relationships/image" Target="../media/image4.jpeg"/><Relationship Id="rId12" Type="http://schemas.openxmlformats.org/officeDocument/2006/relationships/image" Target="../media/image43.png"/><Relationship Id="rId2" Type="http://schemas.openxmlformats.org/officeDocument/2006/relationships/slideLayout" Target="../slideLayouts/slideLayout18.xml"/><Relationship Id="rId1" Type="http://schemas.openxmlformats.org/officeDocument/2006/relationships/vmlDrawing" Target="../drawings/vmlDrawing3.vml"/><Relationship Id="rId6" Type="http://schemas.openxmlformats.org/officeDocument/2006/relationships/image" Target="../media/image3.jpeg"/><Relationship Id="rId11" Type="http://schemas.openxmlformats.org/officeDocument/2006/relationships/image" Target="../media/image1.emf"/><Relationship Id="rId5" Type="http://schemas.openxmlformats.org/officeDocument/2006/relationships/image" Target="../media/image2.png"/><Relationship Id="rId10" Type="http://schemas.openxmlformats.org/officeDocument/2006/relationships/oleObject" Target="../embeddings/oleObject1.bin"/><Relationship Id="rId4" Type="http://schemas.openxmlformats.org/officeDocument/2006/relationships/image" Target="../media/image42.png"/><Relationship Id="rId9"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hyperlink" Target="http://www.un.org/development/desa/disabilities/wp-content/uploads/sites/15/2016/02/2-1.jpg" TargetMode="External"/><Relationship Id="rId13" Type="http://schemas.openxmlformats.org/officeDocument/2006/relationships/hyperlink" Target="http://www.un.org/development/desa/disabilities/wp-content/uploads/sites/15/2016/03/15.jpg" TargetMode="External"/><Relationship Id="rId18" Type="http://schemas.openxmlformats.org/officeDocument/2006/relationships/image" Target="../media/image58.png"/><Relationship Id="rId3" Type="http://schemas.openxmlformats.org/officeDocument/2006/relationships/image" Target="../media/image8.png"/><Relationship Id="rId21" Type="http://schemas.openxmlformats.org/officeDocument/2006/relationships/image" Target="../media/image61.png"/><Relationship Id="rId7" Type="http://schemas.openxmlformats.org/officeDocument/2006/relationships/image" Target="../media/image50.jpeg"/><Relationship Id="rId12" Type="http://schemas.openxmlformats.org/officeDocument/2006/relationships/image" Target="../media/image53.jpeg"/><Relationship Id="rId17" Type="http://schemas.openxmlformats.org/officeDocument/2006/relationships/image" Target="../media/image57.png"/><Relationship Id="rId25" Type="http://schemas.openxmlformats.org/officeDocument/2006/relationships/image" Target="../media/image65.png"/><Relationship Id="rId2" Type="http://schemas.openxmlformats.org/officeDocument/2006/relationships/notesSlide" Target="../notesSlides/notesSlide21.xml"/><Relationship Id="rId16" Type="http://schemas.openxmlformats.org/officeDocument/2006/relationships/image" Target="../media/image56.png"/><Relationship Id="rId20" Type="http://schemas.openxmlformats.org/officeDocument/2006/relationships/image" Target="../media/image60.png"/><Relationship Id="rId1" Type="http://schemas.openxmlformats.org/officeDocument/2006/relationships/slideLayout" Target="../slideLayouts/slideLayout13.xml"/><Relationship Id="rId6" Type="http://schemas.openxmlformats.org/officeDocument/2006/relationships/image" Target="../media/image49.jpeg"/><Relationship Id="rId11" Type="http://schemas.openxmlformats.org/officeDocument/2006/relationships/hyperlink" Target="http://www.un.org/development/desa/disabilities/wp-content/uploads/sites/15/2016/03/14.jpg" TargetMode="External"/><Relationship Id="rId24" Type="http://schemas.openxmlformats.org/officeDocument/2006/relationships/image" Target="../media/image64.png"/><Relationship Id="rId5" Type="http://schemas.openxmlformats.org/officeDocument/2006/relationships/image" Target="../media/image46.jpeg"/><Relationship Id="rId15" Type="http://schemas.openxmlformats.org/officeDocument/2006/relationships/image" Target="../media/image55.png"/><Relationship Id="rId23" Type="http://schemas.openxmlformats.org/officeDocument/2006/relationships/image" Target="../media/image63.png"/><Relationship Id="rId10" Type="http://schemas.openxmlformats.org/officeDocument/2006/relationships/image" Target="../media/image52.jpeg"/><Relationship Id="rId19" Type="http://schemas.openxmlformats.org/officeDocument/2006/relationships/image" Target="../media/image59.png"/><Relationship Id="rId4" Type="http://schemas.openxmlformats.org/officeDocument/2006/relationships/image" Target="../media/image7.PNG"/><Relationship Id="rId9" Type="http://schemas.openxmlformats.org/officeDocument/2006/relationships/image" Target="../media/image51.jpeg"/><Relationship Id="rId14" Type="http://schemas.openxmlformats.org/officeDocument/2006/relationships/image" Target="../media/image54.jpeg"/><Relationship Id="rId22" Type="http://schemas.openxmlformats.org/officeDocument/2006/relationships/image" Target="../media/image62.pn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68.pn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hyperlink" Target="mailto:ligia.noronha@unep.org" TargetMode="External"/><Relationship Id="rId4" Type="http://schemas.openxmlformats.org/officeDocument/2006/relationships/hyperlink" Target="mailto:monika.macdevette@u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6"/>
          <p:cNvSpPr>
            <a:spLocks noChangeArrowheads="1"/>
          </p:cNvSpPr>
          <p:nvPr/>
        </p:nvSpPr>
        <p:spPr bwMode="auto">
          <a:xfrm>
            <a:off x="487680" y="149104"/>
            <a:ext cx="800122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r>
              <a:rPr lang="en-GB" altLang="en-US" sz="3200" b="1" dirty="0">
                <a:solidFill>
                  <a:srgbClr val="00B0F0"/>
                </a:solidFill>
                <a:effectLst>
                  <a:outerShdw blurRad="38100" dist="38100" dir="2700000" algn="tl">
                    <a:srgbClr val="000000">
                      <a:alpha val="43137"/>
                    </a:srgbClr>
                  </a:outerShdw>
                </a:effectLst>
                <a:latin typeface="+mn-lt"/>
                <a:ea typeface="Roboto" panose="02000000000000000000" pitchFamily="2" charset="0"/>
                <a:cs typeface="Roboto" panose="02000000000000000000" pitchFamily="2" charset="0"/>
              </a:rPr>
              <a:t>Healthy and Productive </a:t>
            </a:r>
          </a:p>
          <a:p>
            <a:pPr algn="ctr" eaLnBrk="1" hangingPunct="1"/>
            <a:r>
              <a:rPr lang="en-GB" altLang="en-US" sz="3200" b="1" dirty="0">
                <a:solidFill>
                  <a:srgbClr val="00B0F0"/>
                </a:solidFill>
                <a:effectLst>
                  <a:outerShdw blurRad="38100" dist="38100" dir="2700000" algn="tl">
                    <a:srgbClr val="000000">
                      <a:alpha val="43137"/>
                    </a:srgbClr>
                  </a:outerShdw>
                </a:effectLst>
                <a:latin typeface="+mn-lt"/>
                <a:ea typeface="Roboto" panose="02000000000000000000" pitchFamily="2" charset="0"/>
                <a:cs typeface="Roboto" panose="02000000000000000000" pitchFamily="2" charset="0"/>
              </a:rPr>
              <a:t>Ecosystems</a:t>
            </a:r>
          </a:p>
        </p:txBody>
      </p:sp>
      <p:grpSp>
        <p:nvGrpSpPr>
          <p:cNvPr id="4" name="Group 3">
            <a:extLst>
              <a:ext uri="{FF2B5EF4-FFF2-40B4-BE49-F238E27FC236}">
                <a16:creationId xmlns:a16="http://schemas.microsoft.com/office/drawing/2014/main" id="{F08509A7-3FD5-4298-8C76-EC0086B6DA5C}"/>
              </a:ext>
            </a:extLst>
          </p:cNvPr>
          <p:cNvGrpSpPr/>
          <p:nvPr/>
        </p:nvGrpSpPr>
        <p:grpSpPr>
          <a:xfrm>
            <a:off x="1427095" y="2377786"/>
            <a:ext cx="6726306" cy="4356066"/>
            <a:chOff x="973905" y="1467218"/>
            <a:chExt cx="7202359" cy="5200306"/>
          </a:xfrm>
        </p:grpSpPr>
        <p:pic>
          <p:nvPicPr>
            <p:cNvPr id="1032" name="Picture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73905" y="1467724"/>
              <a:ext cx="7175403" cy="5199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1">
              <a:extLst>
                <a:ext uri="{FF2B5EF4-FFF2-40B4-BE49-F238E27FC236}">
                  <a16:creationId xmlns:a16="http://schemas.microsoft.com/office/drawing/2014/main" id="{4A344E87-1981-4664-ACC9-E118239B94BA}"/>
                </a:ext>
              </a:extLst>
            </p:cNvPr>
            <p:cNvGrpSpPr/>
            <p:nvPr/>
          </p:nvGrpSpPr>
          <p:grpSpPr>
            <a:xfrm>
              <a:off x="1000861" y="1467218"/>
              <a:ext cx="7175403" cy="5200306"/>
              <a:chOff x="1000861" y="1467218"/>
              <a:chExt cx="7175403" cy="5200306"/>
            </a:xfrm>
          </p:grpSpPr>
          <p:pic>
            <p:nvPicPr>
              <p:cNvPr id="5" name="Picture 4">
                <a:extLst>
                  <a:ext uri="{FF2B5EF4-FFF2-40B4-BE49-F238E27FC236}">
                    <a16:creationId xmlns:a16="http://schemas.microsoft.com/office/drawing/2014/main" id="{668F2C09-3AF2-43A5-BAB2-8099201E48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86400" y="4929840"/>
                <a:ext cx="2689864" cy="1737684"/>
              </a:xfrm>
              <a:prstGeom prst="rect">
                <a:avLst/>
              </a:prstGeom>
            </p:spPr>
          </p:pic>
          <p:pic>
            <p:nvPicPr>
              <p:cNvPr id="11" name="Picture 1028" descr="元阳秋42">
                <a:extLst>
                  <a:ext uri="{FF2B5EF4-FFF2-40B4-BE49-F238E27FC236}">
                    <a16:creationId xmlns:a16="http://schemas.microsoft.com/office/drawing/2014/main" id="{686405BF-0AB1-4104-9E6A-F919BB5DEAD3}"/>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3183107" y="3274866"/>
                <a:ext cx="2724003" cy="1604401"/>
              </a:xfrm>
              <a:prstGeom prst="rect">
                <a:avLst/>
              </a:prstGeom>
              <a:noFill/>
              <a:ln w="9525">
                <a:noFill/>
                <a:miter lim="800000"/>
                <a:headEnd/>
                <a:tailEnd/>
              </a:ln>
            </p:spPr>
          </p:pic>
          <p:pic>
            <p:nvPicPr>
              <p:cNvPr id="16" name="Picture 1040" descr="philoliche">
                <a:extLst>
                  <a:ext uri="{FF2B5EF4-FFF2-40B4-BE49-F238E27FC236}">
                    <a16:creationId xmlns:a16="http://schemas.microsoft.com/office/drawing/2014/main" id="{433B930F-22A9-49F2-829B-0C6B1E5BE9AF}"/>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1124" r="-1124"/>
              <a:stretch/>
            </p:blipFill>
            <p:spPr bwMode="auto">
              <a:xfrm>
                <a:off x="5907110" y="1467218"/>
                <a:ext cx="2256247" cy="18408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FA7EE66E-ACC9-48FB-94D2-E26D0BD0F17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30153" y="1467219"/>
                <a:ext cx="2710779" cy="1807648"/>
              </a:xfrm>
              <a:prstGeom prst="rect">
                <a:avLst/>
              </a:prstGeom>
            </p:spPr>
          </p:pic>
          <p:graphicFrame>
            <p:nvGraphicFramePr>
              <p:cNvPr id="23" name="Object 22">
                <a:hlinkClick r:id="" action="ppaction://noaction" highlightClick="1"/>
                <a:extLst>
                  <a:ext uri="{FF2B5EF4-FFF2-40B4-BE49-F238E27FC236}">
                    <a16:creationId xmlns:a16="http://schemas.microsoft.com/office/drawing/2014/main" id="{75FF1FEA-9F62-41E9-970C-61CE6D5B8AF9}"/>
                  </a:ext>
                </a:extLst>
              </p:cNvPr>
              <p:cNvGraphicFramePr>
                <a:graphicFrameLocks noChangeAspect="1"/>
              </p:cNvGraphicFramePr>
              <p:nvPr>
                <p:extLst>
                  <p:ext uri="{D42A27DB-BD31-4B8C-83A1-F6EECF244321}">
                    <p14:modId xmlns:p14="http://schemas.microsoft.com/office/powerpoint/2010/main" val="1112303183"/>
                  </p:ext>
                </p:extLst>
              </p:nvPr>
            </p:nvGraphicFramePr>
            <p:xfrm>
              <a:off x="1000861" y="3182112"/>
              <a:ext cx="2229292" cy="3445050"/>
            </p:xfrm>
            <a:graphic>
              <a:graphicData uri="http://schemas.openxmlformats.org/presentationml/2006/ole">
                <mc:AlternateContent xmlns:mc="http://schemas.openxmlformats.org/markup-compatibility/2006">
                  <mc:Choice xmlns:v="urn:schemas-microsoft-com:vml" Requires="v">
                    <p:oleObj spid="_x0000_s1086" name="Acrobat Document" r:id="rId9" imgW="6415932" imgH="4533828" progId="AcroExch.Document.7">
                      <p:embed/>
                    </p:oleObj>
                  </mc:Choice>
                  <mc:Fallback>
                    <p:oleObj name="Acrobat Document" r:id="rId9" imgW="6415932" imgH="4533828" progId="AcroExch.Document.7">
                      <p:embed/>
                      <p:pic>
                        <p:nvPicPr>
                          <p:cNvPr id="0" name=""/>
                          <p:cNvPicPr/>
                          <p:nvPr/>
                        </p:nvPicPr>
                        <p:blipFill>
                          <a:blip r:embed="rId10"/>
                          <a:stretch>
                            <a:fillRect/>
                          </a:stretch>
                        </p:blipFill>
                        <p:spPr>
                          <a:xfrm>
                            <a:off x="1000861" y="3182112"/>
                            <a:ext cx="2229292" cy="3445050"/>
                          </a:xfrm>
                          <a:prstGeom prst="rect">
                            <a:avLst/>
                          </a:prstGeom>
                        </p:spPr>
                      </p:pic>
                    </p:oleObj>
                  </mc:Fallback>
                </mc:AlternateContent>
              </a:graphicData>
            </a:graphic>
          </p:graphicFrame>
        </p:grpSp>
      </p:grpSp>
      <p:sp>
        <p:nvSpPr>
          <p:cNvPr id="3" name="Rectangle 2">
            <a:extLst>
              <a:ext uri="{FF2B5EF4-FFF2-40B4-BE49-F238E27FC236}">
                <a16:creationId xmlns:a16="http://schemas.microsoft.com/office/drawing/2014/main" id="{B8655E2F-3580-440F-A1E3-0146ABCB361D}"/>
              </a:ext>
            </a:extLst>
          </p:cNvPr>
          <p:cNvSpPr/>
          <p:nvPr/>
        </p:nvSpPr>
        <p:spPr>
          <a:xfrm>
            <a:off x="1852025" y="1328703"/>
            <a:ext cx="5666680" cy="1323439"/>
          </a:xfrm>
          <a:prstGeom prst="rect">
            <a:avLst/>
          </a:prstGeom>
        </p:spPr>
        <p:txBody>
          <a:bodyPr wrap="square">
            <a:spAutoFit/>
          </a:bodyPr>
          <a:lstStyle/>
          <a:p>
            <a:pPr algn="ctr"/>
            <a:r>
              <a:rPr lang="en-US" sz="2000" b="1" dirty="0" err="1">
                <a:latin typeface="Arial" panose="020B0604020202020204" pitchFamily="34" charset="0"/>
                <a:cs typeface="Arial" panose="020B0604020202020204" pitchFamily="34" charset="0"/>
              </a:rPr>
              <a:t>Programme</a:t>
            </a:r>
            <a:r>
              <a:rPr lang="en-US" sz="2000" b="1" dirty="0">
                <a:latin typeface="Arial" panose="020B0604020202020204" pitchFamily="34" charset="0"/>
                <a:cs typeface="Arial" panose="020B0604020202020204" pitchFamily="34" charset="0"/>
              </a:rPr>
              <a:t> Performance Report </a:t>
            </a:r>
          </a:p>
          <a:p>
            <a:pPr algn="ctr"/>
            <a:r>
              <a:rPr lang="en-US" sz="2000" b="1" dirty="0">
                <a:latin typeface="Arial" panose="020B0604020202020204" pitchFamily="34" charset="0"/>
                <a:cs typeface="Arial" panose="020B0604020202020204" pitchFamily="34" charset="0"/>
              </a:rPr>
              <a:t>January- June 2018</a:t>
            </a:r>
          </a:p>
          <a:p>
            <a:pPr algn="ctr"/>
            <a:r>
              <a:rPr lang="en-US" sz="2000" b="1" dirty="0" err="1">
                <a:latin typeface="Arial" panose="020B0604020202020204" pitchFamily="34" charset="0"/>
                <a:cs typeface="Arial" panose="020B0604020202020204" pitchFamily="34" charset="0"/>
              </a:rPr>
              <a:t>Programme</a:t>
            </a:r>
            <a:r>
              <a:rPr lang="en-US" sz="2000" b="1" dirty="0">
                <a:latin typeface="Arial" panose="020B0604020202020204" pitchFamily="34" charset="0"/>
                <a:cs typeface="Arial" panose="020B0604020202020204" pitchFamily="34" charset="0"/>
              </a:rPr>
              <a:t> of Work 2020-2021</a:t>
            </a:r>
          </a:p>
          <a:p>
            <a:pPr algn="ctr"/>
            <a:endParaRPr lang="en-US" sz="2000" b="1" dirty="0">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D1BAFF0E-96C2-4485-BE4B-99697B504211}"/>
              </a:ext>
            </a:extLst>
          </p:cNvPr>
          <p:cNvPicPr>
            <a:picLocks noChangeAspect="1"/>
          </p:cNvPicPr>
          <p:nvPr/>
        </p:nvPicPr>
        <p:blipFill>
          <a:blip r:embed="rId11"/>
          <a:stretch>
            <a:fillRect/>
          </a:stretch>
        </p:blipFill>
        <p:spPr>
          <a:xfrm>
            <a:off x="7162801" y="124148"/>
            <a:ext cx="1981200" cy="905818"/>
          </a:xfrm>
          <a:prstGeom prst="rect">
            <a:avLst/>
          </a:prstGeom>
        </p:spPr>
      </p:pic>
      <p:pic>
        <p:nvPicPr>
          <p:cNvPr id="18" name="Picture 2">
            <a:extLst>
              <a:ext uri="{FF2B5EF4-FFF2-40B4-BE49-F238E27FC236}">
                <a16:creationId xmlns:a16="http://schemas.microsoft.com/office/drawing/2014/main" id="{27E7D225-81EE-4D2B-945C-5EB12DE315BB}"/>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57027" t="24438" r="6853" b="18971"/>
          <a:stretch/>
        </p:blipFill>
        <p:spPr bwMode="auto">
          <a:xfrm>
            <a:off x="42395" y="0"/>
            <a:ext cx="1557805" cy="1372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1958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74557" y="186967"/>
            <a:ext cx="7824866" cy="584775"/>
          </a:xfrm>
          <a:prstGeom prst="rect">
            <a:avLst/>
          </a:prstGeom>
        </p:spPr>
        <p:txBody>
          <a:bodyPr wrap="square">
            <a:spAutoFit/>
          </a:bodyPr>
          <a:lstStyle/>
          <a:p>
            <a:pPr algn="ctr" defTabSz="914400" fontAlgn="auto">
              <a:spcBef>
                <a:spcPts val="0"/>
              </a:spcBef>
              <a:spcAft>
                <a:spcPts val="0"/>
              </a:spcAft>
              <a:defRPr sz="2160" b="1" i="0" u="none" strike="noStrike" kern="1200" baseline="0">
                <a:solidFill>
                  <a:srgbClr val="000000"/>
                </a:solidFill>
                <a:latin typeface="+mn-lt"/>
                <a:ea typeface="+mn-ea"/>
                <a:cs typeface="+mn-cs"/>
              </a:defRPr>
            </a:pPr>
            <a:r>
              <a:rPr lang="en-GB" sz="3200" b="1" dirty="0">
                <a:solidFill>
                  <a:srgbClr val="00B0F0"/>
                </a:solidFill>
                <a:effectLst>
                  <a:outerShdw blurRad="38100" dist="38100" dir="2700000" algn="tl">
                    <a:srgbClr val="000000">
                      <a:alpha val="43137"/>
                    </a:srgbClr>
                  </a:outerShdw>
                </a:effectLst>
                <a:latin typeface="Arial" panose="020B0604020202020204" pitchFamily="34" charset="0"/>
                <a:ea typeface="Roboto" panose="02000000000000000000" pitchFamily="2" charset="0"/>
                <a:cs typeface="Arial" panose="020B0604020202020204" pitchFamily="34" charset="0"/>
              </a:rPr>
              <a:t>Overview of presentation</a:t>
            </a:r>
          </a:p>
        </p:txBody>
      </p:sp>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2275" y="1"/>
            <a:ext cx="155705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Pentagon 3">
            <a:extLst>
              <a:ext uri="{FF2B5EF4-FFF2-40B4-BE49-F238E27FC236}">
                <a16:creationId xmlns:a16="http://schemas.microsoft.com/office/drawing/2014/main" id="{F26C5221-0E41-4810-9F98-EEFD70095FE1}"/>
              </a:ext>
            </a:extLst>
          </p:cNvPr>
          <p:cNvSpPr/>
          <p:nvPr/>
        </p:nvSpPr>
        <p:spPr bwMode="auto">
          <a:xfrm>
            <a:off x="304800" y="4037012"/>
            <a:ext cx="4529138" cy="2017712"/>
          </a:xfrm>
          <a:prstGeom prst="homePlate">
            <a:avLst>
              <a:gd name="adj" fmla="val 39308"/>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extLst/>
        </p:spPr>
        <p:txBody>
          <a:bodyPr lIns="9144" rIns="9144"/>
          <a:lstStyle/>
          <a:p>
            <a:pPr algn="ctr">
              <a:defRPr/>
            </a:pPr>
            <a:r>
              <a:rPr lang="en-US" sz="2400" b="1" dirty="0">
                <a:latin typeface="Tahoma" panose="020B0604030504040204" pitchFamily="34" charset="0"/>
                <a:ea typeface="Tahoma" panose="020B0604030504040204" pitchFamily="34" charset="0"/>
                <a:cs typeface="Tahoma" panose="020B0604030504040204" pitchFamily="34" charset="0"/>
              </a:rPr>
              <a:t>Programme of work </a:t>
            </a:r>
          </a:p>
          <a:p>
            <a:pPr algn="ctr">
              <a:defRPr/>
            </a:pPr>
            <a:r>
              <a:rPr lang="en-US" sz="2400" b="1" dirty="0">
                <a:latin typeface="Tahoma" panose="020B0604030504040204" pitchFamily="34" charset="0"/>
                <a:ea typeface="Tahoma" panose="020B0604030504040204" pitchFamily="34" charset="0"/>
                <a:cs typeface="Tahoma" panose="020B0604030504040204" pitchFamily="34" charset="0"/>
              </a:rPr>
              <a:t>2018-2019</a:t>
            </a:r>
          </a:p>
          <a:p>
            <a:pPr algn="ctr">
              <a:defRPr/>
            </a:pPr>
            <a:endParaRPr lang="en-US" sz="2000" dirty="0">
              <a:latin typeface="Tahoma" panose="020B0604030504040204" pitchFamily="34" charset="0"/>
              <a:ea typeface="Tahoma" panose="020B0604030504040204" pitchFamily="34" charset="0"/>
              <a:cs typeface="Tahoma" panose="020B0604030504040204" pitchFamily="34" charset="0"/>
            </a:endParaRPr>
          </a:p>
          <a:p>
            <a:pPr algn="ctr">
              <a:defRPr/>
            </a:pPr>
            <a:r>
              <a:rPr lang="en-US" sz="2200" dirty="0">
                <a:latin typeface="Tahoma" panose="020B0604030504040204" pitchFamily="34" charset="0"/>
                <a:ea typeface="Tahoma" panose="020B0604030504040204" pitchFamily="34" charset="0"/>
                <a:cs typeface="Tahoma" panose="020B0604030504040204" pitchFamily="34" charset="0"/>
              </a:rPr>
              <a:t>First biennial plan -</a:t>
            </a:r>
          </a:p>
          <a:p>
            <a:pPr algn="ctr">
              <a:defRPr/>
            </a:pPr>
            <a:r>
              <a:rPr lang="en-US" sz="2200" dirty="0">
                <a:latin typeface="Tahoma" panose="020B0604030504040204" pitchFamily="34" charset="0"/>
                <a:ea typeface="Tahoma" panose="020B0604030504040204" pitchFamily="34" charset="0"/>
                <a:cs typeface="Tahoma" panose="020B0604030504040204" pitchFamily="34" charset="0"/>
              </a:rPr>
              <a:t>6 Month Performance</a:t>
            </a:r>
          </a:p>
        </p:txBody>
      </p:sp>
      <p:sp>
        <p:nvSpPr>
          <p:cNvPr id="8" name="Chevron 4">
            <a:extLst>
              <a:ext uri="{FF2B5EF4-FFF2-40B4-BE49-F238E27FC236}">
                <a16:creationId xmlns:a16="http://schemas.microsoft.com/office/drawing/2014/main" id="{7380E78B-94DC-4A1F-A674-A5C500F23C51}"/>
              </a:ext>
            </a:extLst>
          </p:cNvPr>
          <p:cNvSpPr/>
          <p:nvPr/>
        </p:nvSpPr>
        <p:spPr bwMode="auto">
          <a:xfrm>
            <a:off x="4267200" y="4037012"/>
            <a:ext cx="4764088" cy="2017712"/>
          </a:xfrm>
          <a:prstGeom prst="chevron">
            <a:avLst>
              <a:gd name="adj" fmla="val 39623"/>
            </a:avLst>
          </a:prstGeom>
          <a:noFill/>
          <a:ln w="9525" cap="flat" cmpd="sng" algn="ctr">
            <a:solidFill>
              <a:schemeClr val="tx1"/>
            </a:solidFill>
            <a:prstDash val="solid"/>
            <a:round/>
            <a:headEnd type="none" w="med" len="med"/>
            <a:tailEnd type="none" w="med" len="med"/>
          </a:ln>
          <a:effectLst/>
          <a:extLst/>
        </p:spPr>
        <p:txBody>
          <a:bodyPr lIns="9144" rIns="9144"/>
          <a:lstStyle/>
          <a:p>
            <a:pPr algn="ctr">
              <a:defRPr/>
            </a:pPr>
            <a:r>
              <a:rPr lang="en-US" sz="2400" b="1" dirty="0">
                <a:latin typeface="Tahoma" panose="020B0604030504040204" pitchFamily="34" charset="0"/>
                <a:ea typeface="Tahoma" panose="020B0604030504040204" pitchFamily="34" charset="0"/>
                <a:cs typeface="Tahoma" panose="020B0604030504040204" pitchFamily="34" charset="0"/>
              </a:rPr>
              <a:t>Programme of work </a:t>
            </a:r>
          </a:p>
          <a:p>
            <a:pPr algn="ctr">
              <a:defRPr/>
            </a:pPr>
            <a:r>
              <a:rPr lang="en-US" sz="2400" b="1" dirty="0">
                <a:latin typeface="Tahoma" panose="020B0604030504040204" pitchFamily="34" charset="0"/>
                <a:ea typeface="Tahoma" panose="020B0604030504040204" pitchFamily="34" charset="0"/>
                <a:cs typeface="Tahoma" panose="020B0604030504040204" pitchFamily="34" charset="0"/>
              </a:rPr>
              <a:t>2020-2021</a:t>
            </a:r>
          </a:p>
          <a:p>
            <a:pPr algn="ctr">
              <a:defRPr/>
            </a:pPr>
            <a:endParaRPr lang="en-US" sz="2200" dirty="0">
              <a:latin typeface="Tahoma" panose="020B0604030504040204" pitchFamily="34" charset="0"/>
              <a:ea typeface="Tahoma" panose="020B0604030504040204" pitchFamily="34" charset="0"/>
              <a:cs typeface="Tahoma" panose="020B0604030504040204" pitchFamily="34" charset="0"/>
            </a:endParaRPr>
          </a:p>
          <a:p>
            <a:pPr algn="ctr">
              <a:defRPr/>
            </a:pPr>
            <a:r>
              <a:rPr lang="en-US" sz="2200" dirty="0">
                <a:latin typeface="Tahoma" panose="020B0604030504040204" pitchFamily="34" charset="0"/>
                <a:ea typeface="Tahoma" panose="020B0604030504040204" pitchFamily="34" charset="0"/>
                <a:cs typeface="Tahoma" panose="020B0604030504040204" pitchFamily="34" charset="0"/>
              </a:rPr>
              <a:t>Second biennial plan - revisions design</a:t>
            </a:r>
          </a:p>
          <a:p>
            <a:pPr algn="ctr">
              <a:defRPr/>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9" name="Pentagon 5">
            <a:extLst>
              <a:ext uri="{FF2B5EF4-FFF2-40B4-BE49-F238E27FC236}">
                <a16:creationId xmlns:a16="http://schemas.microsoft.com/office/drawing/2014/main" id="{DEEE3614-6B9B-4BA0-8C92-D7EFDCFB8C9E}"/>
              </a:ext>
            </a:extLst>
          </p:cNvPr>
          <p:cNvSpPr/>
          <p:nvPr/>
        </p:nvSpPr>
        <p:spPr bwMode="auto">
          <a:xfrm>
            <a:off x="304800" y="1905000"/>
            <a:ext cx="8677275" cy="2017712"/>
          </a:xfrm>
          <a:prstGeom prst="homePlate">
            <a:avLst>
              <a:gd name="adj" fmla="val 37701"/>
            </a:avLst>
          </a:prstGeom>
          <a:solidFill>
            <a:schemeClr val="accent1">
              <a:lumMod val="20000"/>
              <a:lumOff val="80000"/>
              <a:alpha val="68000"/>
            </a:schemeClr>
          </a:solidFill>
          <a:ln w="9525" cap="flat" cmpd="sng" algn="ctr">
            <a:solidFill>
              <a:schemeClr val="tx1"/>
            </a:solidFill>
            <a:prstDash val="solid"/>
            <a:round/>
            <a:headEnd type="none" w="med" len="med"/>
            <a:tailEnd type="none" w="med" len="med"/>
          </a:ln>
          <a:effectLst/>
          <a:extLst/>
        </p:spPr>
        <p:txBody>
          <a:bodyPr/>
          <a:lstStyle/>
          <a:p>
            <a:pPr algn="ctr">
              <a:defRPr/>
            </a:pPr>
            <a:endParaRPr lang="en-GB" sz="2400" b="1" dirty="0">
              <a:latin typeface="Tahoma" panose="020B0604030504040204" pitchFamily="34" charset="0"/>
              <a:ea typeface="Tahoma" panose="020B0604030504040204" pitchFamily="34" charset="0"/>
              <a:cs typeface="Tahoma" panose="020B0604030504040204" pitchFamily="34" charset="0"/>
            </a:endParaRPr>
          </a:p>
          <a:p>
            <a:pPr algn="ctr">
              <a:defRPr/>
            </a:pPr>
            <a:r>
              <a:rPr lang="en-GB" sz="2400" b="1" dirty="0">
                <a:latin typeface="Tahoma" panose="020B0604030504040204" pitchFamily="34" charset="0"/>
                <a:ea typeface="Tahoma" panose="020B0604030504040204" pitchFamily="34" charset="0"/>
                <a:cs typeface="Tahoma" panose="020B0604030504040204" pitchFamily="34" charset="0"/>
              </a:rPr>
              <a:t>Medium Term Strategy 2018-2021</a:t>
            </a:r>
            <a:endParaRPr lang="en-GB" sz="2400" dirty="0">
              <a:latin typeface="Tahoma" panose="020B0604030504040204" pitchFamily="34" charset="0"/>
              <a:ea typeface="Tahoma" panose="020B0604030504040204" pitchFamily="34" charset="0"/>
              <a:cs typeface="Tahoma" panose="020B0604030504040204" pitchFamily="34" charset="0"/>
            </a:endParaRPr>
          </a:p>
          <a:p>
            <a:pPr marL="577850" indent="-295275">
              <a:buFont typeface="Arial" panose="020B0604020202020204" pitchFamily="34" charset="0"/>
              <a:buChar char="•"/>
              <a:defRPr/>
            </a:pPr>
            <a:endParaRPr lang="en-GB" sz="2000" dirty="0">
              <a:latin typeface="Tahoma" panose="020B0604030504040204" pitchFamily="34" charset="0"/>
              <a:ea typeface="Tahoma" panose="020B0604030504040204" pitchFamily="34" charset="0"/>
              <a:cs typeface="Tahoma" panose="020B0604030504040204" pitchFamily="34" charset="0"/>
            </a:endParaRPr>
          </a:p>
          <a:p>
            <a:pPr marL="577850" indent="-295275">
              <a:buFont typeface="Arial" panose="020B0604020202020204" pitchFamily="34" charset="0"/>
              <a:buChar char="•"/>
              <a:defRPr/>
            </a:pPr>
            <a:r>
              <a:rPr lang="en-GB" sz="2200" dirty="0">
                <a:latin typeface="Tahoma" panose="020B0604030504040204" pitchFamily="34" charset="0"/>
                <a:ea typeface="Tahoma" panose="020B0604030504040204" pitchFamily="34" charset="0"/>
                <a:cs typeface="Tahoma" panose="020B0604030504040204" pitchFamily="34" charset="0"/>
              </a:rPr>
              <a:t>2030 vision aligned to SDGs</a:t>
            </a:r>
          </a:p>
          <a:p>
            <a:pPr marL="577850" indent="-295275">
              <a:buFont typeface="Arial" panose="020B0604020202020204" pitchFamily="34" charset="0"/>
              <a:buChar char="•"/>
              <a:defRPr/>
            </a:pPr>
            <a:r>
              <a:rPr lang="en-GB" sz="2200" dirty="0">
                <a:latin typeface="Tahoma" panose="020B0604030504040204" pitchFamily="34" charset="0"/>
                <a:ea typeface="Tahoma" panose="020B0604030504040204" pitchFamily="34" charset="0"/>
                <a:cs typeface="Tahoma" panose="020B0604030504040204" pitchFamily="34" charset="0"/>
              </a:rPr>
              <a:t>Overall strategic direction</a:t>
            </a:r>
          </a:p>
        </p:txBody>
      </p:sp>
      <p:pic>
        <p:nvPicPr>
          <p:cNvPr id="12" name="Picture 11">
            <a:extLst>
              <a:ext uri="{FF2B5EF4-FFF2-40B4-BE49-F238E27FC236}">
                <a16:creationId xmlns:a16="http://schemas.microsoft.com/office/drawing/2014/main" id="{52C326A6-5574-4752-B3B8-C40B3882A8CB}"/>
              </a:ext>
            </a:extLst>
          </p:cNvPr>
          <p:cNvPicPr>
            <a:picLocks noChangeAspect="1"/>
          </p:cNvPicPr>
          <p:nvPr/>
        </p:nvPicPr>
        <p:blipFill>
          <a:blip r:embed="rId4"/>
          <a:stretch>
            <a:fillRect/>
          </a:stretch>
        </p:blipFill>
        <p:spPr>
          <a:xfrm>
            <a:off x="7162801" y="124148"/>
            <a:ext cx="1981200" cy="905818"/>
          </a:xfrm>
          <a:prstGeom prst="rect">
            <a:avLst/>
          </a:prstGeom>
        </p:spPr>
      </p:pic>
    </p:spTree>
    <p:extLst>
      <p:ext uri="{BB962C8B-B14F-4D97-AF65-F5344CB8AC3E}">
        <p14:creationId xmlns:p14="http://schemas.microsoft.com/office/powerpoint/2010/main" val="1785517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entagon 13">
            <a:extLst>
              <a:ext uri="{FF2B5EF4-FFF2-40B4-BE49-F238E27FC236}">
                <a16:creationId xmlns:a16="http://schemas.microsoft.com/office/drawing/2014/main" id="{4332CF23-37B6-4BC9-8062-F5A87EEFEE2A}"/>
              </a:ext>
            </a:extLst>
          </p:cNvPr>
          <p:cNvSpPr/>
          <p:nvPr/>
        </p:nvSpPr>
        <p:spPr>
          <a:xfrm>
            <a:off x="831692" y="1250173"/>
            <a:ext cx="8236334" cy="1748890"/>
          </a:xfrm>
          <a:prstGeom prst="homePlat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eaLnBrk="0" hangingPunct="0">
              <a:spcBef>
                <a:spcPct val="30000"/>
              </a:spcBef>
              <a:defRPr/>
            </a:pPr>
            <a:r>
              <a:rPr lang="en-US" altLang="en-US" sz="2000" b="1" dirty="0">
                <a:cs typeface="Arial" panose="020B0604020202020204" pitchFamily="34" charset="0"/>
              </a:rPr>
              <a:t>Overall objective: </a:t>
            </a:r>
          </a:p>
          <a:p>
            <a:pPr defTabSz="914400" eaLnBrk="0" hangingPunct="0">
              <a:spcBef>
                <a:spcPct val="30000"/>
              </a:spcBef>
              <a:defRPr/>
            </a:pPr>
            <a:r>
              <a:rPr lang="en-GB" b="1" dirty="0">
                <a:solidFill>
                  <a:schemeClr val="bg1"/>
                </a:solidFill>
                <a:ea typeface="ＭＳ Ｐゴシック" pitchFamily="34" charset="-128"/>
                <a:cs typeface="MS PGothic" charset="0"/>
              </a:rPr>
              <a:t>Marine, freshwater and terrestrial ecosystems are increasingly managed through an integrated approach that enables them to maintain and restore biodiversity, long-term ecosystems functioning and the supply of ecosystem goods and services.</a:t>
            </a:r>
            <a:r>
              <a:rPr lang="en-US" altLang="en-US" dirty="0">
                <a:cs typeface="Arial" panose="020B0604020202020204" pitchFamily="34" charset="0"/>
              </a:rPr>
              <a:t> </a:t>
            </a:r>
            <a:endParaRPr lang="en-US" altLang="en-US" b="1" dirty="0">
              <a:cs typeface="Arial" panose="020B0604020202020204" pitchFamily="34" charset="0"/>
            </a:endParaRPr>
          </a:p>
        </p:txBody>
      </p:sp>
      <p:sp>
        <p:nvSpPr>
          <p:cNvPr id="11" name="Title 10">
            <a:extLst>
              <a:ext uri="{FF2B5EF4-FFF2-40B4-BE49-F238E27FC236}">
                <a16:creationId xmlns:a16="http://schemas.microsoft.com/office/drawing/2014/main" id="{D5258515-DBAF-4637-9C86-DBFA4D325A2F}"/>
              </a:ext>
            </a:extLst>
          </p:cNvPr>
          <p:cNvSpPr>
            <a:spLocks noGrp="1"/>
          </p:cNvSpPr>
          <p:nvPr>
            <p:ph type="title"/>
          </p:nvPr>
        </p:nvSpPr>
        <p:spPr>
          <a:xfrm>
            <a:off x="1393444" y="275201"/>
            <a:ext cx="6357111" cy="750636"/>
          </a:xfrm>
        </p:spPr>
        <p:txBody>
          <a:bodyPr>
            <a:noAutofit/>
          </a:bodyPr>
          <a:lstStyle/>
          <a:p>
            <a:br>
              <a:rPr lang="en-GB" altLang="en-US" sz="3600" b="1" dirty="0">
                <a:solidFill>
                  <a:srgbClr val="000000"/>
                </a:solidFill>
                <a:latin typeface="Arial" panose="020B0604020202020204" pitchFamily="34" charset="0"/>
                <a:ea typeface="Roboto" panose="02000000000000000000" pitchFamily="2" charset="0"/>
                <a:cs typeface="Arial" panose="020B0604020202020204" pitchFamily="34" charset="0"/>
              </a:rPr>
            </a:br>
            <a:r>
              <a:rPr lang="en-GB" altLang="en-US" sz="3200" b="1" dirty="0">
                <a:solidFill>
                  <a:srgbClr val="00B0F0"/>
                </a:solidFill>
                <a:effectLst>
                  <a:outerShdw blurRad="38100" dist="38100" dir="2700000" algn="tl">
                    <a:srgbClr val="000000">
                      <a:alpha val="43137"/>
                    </a:srgbClr>
                  </a:outerShdw>
                </a:effectLst>
                <a:latin typeface="Arial" panose="020B0604020202020204" pitchFamily="34" charset="0"/>
                <a:ea typeface="Roboto" panose="02000000000000000000" pitchFamily="2" charset="0"/>
                <a:cs typeface="Arial" panose="020B0604020202020204" pitchFamily="34" charset="0"/>
              </a:rPr>
              <a:t>Objectives and Expected accomplishments</a:t>
            </a:r>
            <a:br>
              <a:rPr lang="en-GB" altLang="en-US" sz="3600" b="1" dirty="0">
                <a:solidFill>
                  <a:srgbClr val="000000"/>
                </a:solidFill>
                <a:latin typeface="Arial" panose="020B0604020202020204" pitchFamily="34" charset="0"/>
                <a:ea typeface="Roboto" panose="02000000000000000000" pitchFamily="2" charset="0"/>
                <a:cs typeface="Arial" panose="020B0604020202020204" pitchFamily="34" charset="0"/>
              </a:rPr>
            </a:br>
            <a:endParaRPr lang="en-GB" sz="36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E201A67F-11A3-4649-A334-ACEA0A9C6067}"/>
              </a:ext>
            </a:extLst>
          </p:cNvPr>
          <p:cNvSpPr txBox="1"/>
          <p:nvPr/>
        </p:nvSpPr>
        <p:spPr>
          <a:xfrm rot="16200000">
            <a:off x="-1341189" y="4736618"/>
            <a:ext cx="3233059" cy="400110"/>
          </a:xfrm>
          <a:prstGeom prst="rect">
            <a:avLst/>
          </a:prstGeom>
          <a:noFill/>
          <a:ln>
            <a:noFill/>
          </a:ln>
        </p:spPr>
        <p:txBody>
          <a:bodyPr vert="horz" wrap="square" rtlCol="0">
            <a:spAutoFit/>
          </a:bodyPr>
          <a:lstStyle/>
          <a:p>
            <a:pPr algn="ctr">
              <a:spcAft>
                <a:spcPts val="1200"/>
              </a:spcAft>
            </a:pPr>
            <a:r>
              <a:rPr lang="en-US" dirty="0">
                <a:latin typeface="Arial" panose="020B0604020202020204" pitchFamily="34" charset="0"/>
                <a:cs typeface="Arial" panose="020B0604020202020204" pitchFamily="34" charset="0"/>
              </a:rPr>
              <a:t>2 Expected </a:t>
            </a:r>
            <a:r>
              <a:rPr lang="en-US" sz="1600" dirty="0">
                <a:latin typeface="Arial" panose="020B0604020202020204" pitchFamily="34" charset="0"/>
                <a:cs typeface="Arial" panose="020B0604020202020204" pitchFamily="34" charset="0"/>
              </a:rPr>
              <a:t>Accomplishment</a:t>
            </a:r>
            <a:r>
              <a:rPr lang="en-US" sz="2000" dirty="0">
                <a:latin typeface="Arial" panose="020B0604020202020204" pitchFamily="34" charset="0"/>
                <a:cs typeface="Arial" panose="020B0604020202020204" pitchFamily="34" charset="0"/>
              </a:rPr>
              <a:t>s </a:t>
            </a:r>
          </a:p>
        </p:txBody>
      </p:sp>
      <p:sp>
        <p:nvSpPr>
          <p:cNvPr id="13" name="Pentagon 13">
            <a:extLst>
              <a:ext uri="{FF2B5EF4-FFF2-40B4-BE49-F238E27FC236}">
                <a16:creationId xmlns:a16="http://schemas.microsoft.com/office/drawing/2014/main" id="{DCA7A002-80F5-40D1-9549-4C688C7E8210}"/>
              </a:ext>
            </a:extLst>
          </p:cNvPr>
          <p:cNvSpPr/>
          <p:nvPr/>
        </p:nvSpPr>
        <p:spPr>
          <a:xfrm>
            <a:off x="1029449" y="3223399"/>
            <a:ext cx="7668768" cy="1639475"/>
          </a:xfrm>
          <a:prstGeom prst="homePlat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 a) The health and productivity of marine, freshwater and terrestrial ecosystems are institutionalized in education, monitoring and cross-sector and transboundary collaboration frameworks at the national and international levels</a:t>
            </a:r>
          </a:p>
        </p:txBody>
      </p:sp>
      <p:sp>
        <p:nvSpPr>
          <p:cNvPr id="14" name="Left Brace 13">
            <a:extLst>
              <a:ext uri="{FF2B5EF4-FFF2-40B4-BE49-F238E27FC236}">
                <a16:creationId xmlns:a16="http://schemas.microsoft.com/office/drawing/2014/main" id="{A621DF46-7784-402D-9916-42CEF8C98316}"/>
              </a:ext>
            </a:extLst>
          </p:cNvPr>
          <p:cNvSpPr/>
          <p:nvPr/>
        </p:nvSpPr>
        <p:spPr>
          <a:xfrm>
            <a:off x="613895" y="3426060"/>
            <a:ext cx="296209" cy="324201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Pentagon 13">
            <a:extLst>
              <a:ext uri="{FF2B5EF4-FFF2-40B4-BE49-F238E27FC236}">
                <a16:creationId xmlns:a16="http://schemas.microsoft.com/office/drawing/2014/main" id="{550E4FC5-14E6-431D-B860-94594CFF9D8C}"/>
              </a:ext>
            </a:extLst>
          </p:cNvPr>
          <p:cNvSpPr/>
          <p:nvPr/>
        </p:nvSpPr>
        <p:spPr>
          <a:xfrm>
            <a:off x="1029450" y="4967785"/>
            <a:ext cx="7668771" cy="1585417"/>
          </a:xfrm>
          <a:prstGeom prst="homePlat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 (b) Increase in the number of countries and transboundary collaboration frameworks that demonstrate enhanced knowledge of the value and role of ecosystem services</a:t>
            </a:r>
            <a:endParaRPr lang="en-US" sz="1600" dirty="0"/>
          </a:p>
        </p:txBody>
      </p:sp>
      <mc:AlternateContent xmlns:mc="http://schemas.openxmlformats.org/markup-compatibility/2006" xmlns:pslz="http://schemas.microsoft.com/office/powerpoint/2016/slidezoom">
        <mc:Choice Requires="pslz">
          <p:graphicFrame>
            <p:nvGraphicFramePr>
              <p:cNvPr id="3" name="Slide Zoom 2">
                <a:extLst>
                  <a:ext uri="{FF2B5EF4-FFF2-40B4-BE49-F238E27FC236}">
                    <a16:creationId xmlns:a16="http://schemas.microsoft.com/office/drawing/2014/main" id="{C43935F7-431B-428B-A625-371FE7D25EDC}"/>
                  </a:ext>
                </a:extLst>
              </p:cNvPr>
              <p:cNvGraphicFramePr>
                <a:graphicFrameLocks noChangeAspect="1"/>
              </p:cNvGraphicFramePr>
              <p:nvPr>
                <p:extLst>
                  <p:ext uri="{D42A27DB-BD31-4B8C-83A1-F6EECF244321}">
                    <p14:modId xmlns:p14="http://schemas.microsoft.com/office/powerpoint/2010/main" val="56573397"/>
                  </p:ext>
                </p:extLst>
              </p:nvPr>
            </p:nvGraphicFramePr>
            <p:xfrm>
              <a:off x="-3407229" y="13607"/>
              <a:ext cx="2286000" cy="1714500"/>
            </p:xfrm>
            <a:graphic>
              <a:graphicData uri="http://schemas.microsoft.com/office/powerpoint/2016/slidezoom">
                <pslz:sldZm>
                  <pslz:sldZmObj sldId="570" cId="3561958567">
                    <pslz:zmPr id="{09BB602B-5D24-4463-B475-0BC97E4BD5BC}" returnToParent="0" transitionDur="1000">
                      <p166:blipFill xmlns:p166="http://schemas.microsoft.com/office/powerpoint/2016/6/main">
                        <a:blip r:embed="rId3"/>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3" name="Slide Zoom 2">
                <a:hlinkClick r:id="rId6" action="ppaction://hlinksldjump"/>
                <a:extLst>
                  <a:ext uri="{FF2B5EF4-FFF2-40B4-BE49-F238E27FC236}">
                    <a16:creationId xmlns:a16="http://schemas.microsoft.com/office/drawing/2014/main" id="{C43935F7-431B-428B-A625-371FE7D25EDC}"/>
                  </a:ext>
                </a:extLst>
              </p:cNvPr>
              <p:cNvPicPr>
                <a:picLocks noGrp="1" noRot="1" noChangeAspect="1" noMove="1" noResize="1" noEditPoints="1" noAdjustHandles="1" noChangeArrowheads="1" noChangeShapeType="1"/>
              </p:cNvPicPr>
              <p:nvPr/>
            </p:nvPicPr>
            <p:blipFill>
              <a:blip r:embed="rId7"/>
              <a:stretch>
                <a:fillRect/>
              </a:stretch>
            </p:blipFill>
            <p:spPr>
              <a:xfrm>
                <a:off x="-3407229" y="13607"/>
                <a:ext cx="2286000" cy="1714500"/>
              </a:xfrm>
              <a:prstGeom prst="rect">
                <a:avLst/>
              </a:prstGeom>
              <a:ln w="3175">
                <a:solidFill>
                  <a:prstClr val="ltGray"/>
                </a:solidFill>
              </a:ln>
            </p:spPr>
          </p:pic>
        </mc:Fallback>
      </mc:AlternateContent>
      <p:pic>
        <p:nvPicPr>
          <p:cNvPr id="17" name="Picture 16">
            <a:extLst>
              <a:ext uri="{FF2B5EF4-FFF2-40B4-BE49-F238E27FC236}">
                <a16:creationId xmlns:a16="http://schemas.microsoft.com/office/drawing/2014/main" id="{1FADEB87-3010-48A5-9244-907976A81104}"/>
              </a:ext>
            </a:extLst>
          </p:cNvPr>
          <p:cNvPicPr>
            <a:picLocks noChangeAspect="1"/>
          </p:cNvPicPr>
          <p:nvPr/>
        </p:nvPicPr>
        <p:blipFill>
          <a:blip r:embed="rId8"/>
          <a:stretch>
            <a:fillRect/>
          </a:stretch>
        </p:blipFill>
        <p:spPr>
          <a:xfrm>
            <a:off x="7162801" y="124148"/>
            <a:ext cx="1981200" cy="905818"/>
          </a:xfrm>
          <a:prstGeom prst="rect">
            <a:avLst/>
          </a:prstGeom>
        </p:spPr>
      </p:pic>
      <p:pic>
        <p:nvPicPr>
          <p:cNvPr id="18" name="Picture 2">
            <a:extLst>
              <a:ext uri="{FF2B5EF4-FFF2-40B4-BE49-F238E27FC236}">
                <a16:creationId xmlns:a16="http://schemas.microsoft.com/office/drawing/2014/main" id="{BD526CDC-EE3B-4211-B633-7DA7E19D2EDC}"/>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7027" t="24438" r="6853" b="18971"/>
          <a:stretch/>
        </p:blipFill>
        <p:spPr bwMode="auto">
          <a:xfrm>
            <a:off x="42395" y="1"/>
            <a:ext cx="1351049" cy="11901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4772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1BA02-6A62-4632-A492-8DA2E5228F81}"/>
              </a:ext>
            </a:extLst>
          </p:cNvPr>
          <p:cNvSpPr>
            <a:spLocks noGrp="1"/>
          </p:cNvSpPr>
          <p:nvPr>
            <p:ph type="title"/>
          </p:nvPr>
        </p:nvSpPr>
        <p:spPr>
          <a:xfrm>
            <a:off x="130629" y="-381000"/>
            <a:ext cx="8556171" cy="1798639"/>
          </a:xfrm>
        </p:spPr>
        <p:txBody>
          <a:bodyPr>
            <a:normAutofit/>
          </a:bodyPr>
          <a:lstStyle/>
          <a:p>
            <a:r>
              <a:rPr lang="en-US" sz="32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Key Changes Since 2015-2017</a:t>
            </a:r>
            <a:endParaRPr lang="en-GB" sz="32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9B6644C-C9DB-48F8-A11E-B8C6D8A3DABC}"/>
              </a:ext>
            </a:extLst>
          </p:cNvPr>
          <p:cNvSpPr>
            <a:spLocks noGrp="1"/>
          </p:cNvSpPr>
          <p:nvPr>
            <p:ph idx="1"/>
          </p:nvPr>
        </p:nvSpPr>
        <p:spPr>
          <a:xfrm>
            <a:off x="130629" y="1417639"/>
            <a:ext cx="9001936" cy="4708526"/>
          </a:xfrm>
        </p:spPr>
        <p:txBody>
          <a:bodyPr>
            <a:normAutofit fontScale="92500" lnSpcReduction="20000"/>
          </a:bodyPr>
          <a:lstStyle/>
          <a:p>
            <a:pPr marL="0" indent="0">
              <a:buNone/>
            </a:pPr>
            <a:r>
              <a:rPr lang="en-GB" sz="1600" b="1" dirty="0"/>
              <a:t>EA (a)</a:t>
            </a:r>
          </a:p>
          <a:p>
            <a:pPr marL="400050" indent="-400050">
              <a:buAutoNum type="romanLcParenBoth"/>
            </a:pPr>
            <a:r>
              <a:rPr lang="en-GB" sz="1600" dirty="0"/>
              <a:t>Increase in the number of countries and transboundary collaboration frameworks that have made progress to monitor and maintain the health and productivity of marine and terrestrial ecosystems;</a:t>
            </a:r>
          </a:p>
          <a:p>
            <a:pPr marL="0" indent="0">
              <a:buNone/>
            </a:pPr>
            <a:endParaRPr lang="en-GB" sz="1600" dirty="0"/>
          </a:p>
          <a:p>
            <a:pPr marL="400050" indent="-400050">
              <a:buAutoNum type="romanLcParenBoth" startAt="2"/>
            </a:pPr>
            <a:r>
              <a:rPr lang="en-GB" sz="1600" dirty="0"/>
              <a:t>Increase in the number of countries and transboundary collaboration frameworks that demonstrate enhanced 	knowledge of the value and role of ecosystem services;</a:t>
            </a:r>
          </a:p>
          <a:p>
            <a:pPr marL="400050" indent="-400050">
              <a:buAutoNum type="romanLcParenBoth" startAt="2"/>
            </a:pPr>
            <a:endParaRPr lang="en-GB" sz="1600" dirty="0"/>
          </a:p>
          <a:p>
            <a:pPr marL="400050" indent="-400050">
              <a:buAutoNum type="romanLcParenBoth" startAt="2"/>
            </a:pPr>
            <a:r>
              <a:rPr lang="en-GB" sz="1600" dirty="0"/>
              <a:t>Increase in the number of countries and groups of countries that improve their cross-sector and transboundary collaboration frameworks for marine and terrestrial ecosystem management;</a:t>
            </a:r>
          </a:p>
          <a:p>
            <a:pPr marL="400050" indent="-400050">
              <a:buAutoNum type="romanLcParenBoth" startAt="2"/>
            </a:pPr>
            <a:endParaRPr lang="en-GB" sz="1600" dirty="0"/>
          </a:p>
          <a:p>
            <a:pPr marL="400050" indent="-400050">
              <a:buAutoNum type="romanLcParenBoth" startAt="2"/>
            </a:pPr>
            <a:r>
              <a:rPr lang="en-GB" sz="1600" dirty="0"/>
              <a:t>Increase in the number of education institutions that integrate the ecosystem approach in education frameworks</a:t>
            </a:r>
          </a:p>
          <a:p>
            <a:pPr marL="0" indent="0">
              <a:buNone/>
            </a:pPr>
            <a:endParaRPr lang="en-US" sz="1600" b="1" dirty="0"/>
          </a:p>
          <a:p>
            <a:pPr marL="0" indent="0">
              <a:buNone/>
            </a:pPr>
            <a:r>
              <a:rPr lang="en-US" sz="1600" b="1" dirty="0"/>
              <a:t>E</a:t>
            </a:r>
            <a:r>
              <a:rPr lang="en-GB" sz="1600" b="1" dirty="0"/>
              <a:t>A(b)</a:t>
            </a:r>
          </a:p>
          <a:p>
            <a:pPr marL="400050" indent="-400050">
              <a:buAutoNum type="romanLcParenBoth"/>
            </a:pPr>
            <a:r>
              <a:rPr lang="en-GB" sz="1700" dirty="0"/>
              <a:t>Increase in number of public sector institutions that test</a:t>
            </a:r>
            <a:r>
              <a:rPr lang="fr-FR" sz="1700" dirty="0"/>
              <a:t> </a:t>
            </a:r>
            <a:r>
              <a:rPr lang="en-GB" sz="1700" dirty="0"/>
              <a:t> and consider the incorporation of 	the health and productivity of marine and terrestrial ecosystems in economic decision making;</a:t>
            </a:r>
          </a:p>
          <a:p>
            <a:pPr marL="0" indent="0">
              <a:buNone/>
            </a:pPr>
            <a:endParaRPr lang="en-GB" sz="1700" dirty="0"/>
          </a:p>
          <a:p>
            <a:pPr marL="400050" indent="-400050">
              <a:buAutoNum type="romanLcParenBoth"/>
            </a:pPr>
            <a:r>
              <a:rPr lang="en-GB" sz="1600" dirty="0"/>
              <a:t>Increase in the number of private sector entities that </a:t>
            </a:r>
            <a:r>
              <a:rPr lang="en-US" sz="1600" i="1" dirty="0"/>
              <a:t>test and consider inclusion</a:t>
            </a:r>
            <a:r>
              <a:rPr lang="en-US" sz="1600" dirty="0"/>
              <a:t> </a:t>
            </a:r>
            <a:r>
              <a:rPr lang="en-GB" sz="1600" dirty="0"/>
              <a:t>in their business models </a:t>
            </a:r>
            <a:r>
              <a:rPr lang="en-US" sz="1600" i="1" dirty="0"/>
              <a:t>mechanisms</a:t>
            </a:r>
            <a:r>
              <a:rPr lang="en-US" sz="1600" dirty="0"/>
              <a:t> </a:t>
            </a:r>
            <a:r>
              <a:rPr lang="en-GB" sz="1600" dirty="0"/>
              <a:t>to reduce their ecosystem-related risks and/or negative impacts on marine and terrestrial ecosystems.</a:t>
            </a:r>
          </a:p>
        </p:txBody>
      </p:sp>
      <p:pic>
        <p:nvPicPr>
          <p:cNvPr id="6" name="Picture 5">
            <a:extLst>
              <a:ext uri="{FF2B5EF4-FFF2-40B4-BE49-F238E27FC236}">
                <a16:creationId xmlns:a16="http://schemas.microsoft.com/office/drawing/2014/main" id="{6E204931-5996-401E-880D-52EC937E5D0A}"/>
              </a:ext>
            </a:extLst>
          </p:cNvPr>
          <p:cNvPicPr>
            <a:picLocks noChangeAspect="1"/>
          </p:cNvPicPr>
          <p:nvPr/>
        </p:nvPicPr>
        <p:blipFill>
          <a:blip r:embed="rId3"/>
          <a:stretch>
            <a:fillRect/>
          </a:stretch>
        </p:blipFill>
        <p:spPr>
          <a:xfrm>
            <a:off x="7411453" y="124148"/>
            <a:ext cx="1732548" cy="905818"/>
          </a:xfrm>
          <a:prstGeom prst="rect">
            <a:avLst/>
          </a:prstGeom>
        </p:spPr>
      </p:pic>
      <p:pic>
        <p:nvPicPr>
          <p:cNvPr id="8" name="Picture 2">
            <a:extLst>
              <a:ext uri="{FF2B5EF4-FFF2-40B4-BE49-F238E27FC236}">
                <a16:creationId xmlns:a16="http://schemas.microsoft.com/office/drawing/2014/main" id="{7375A2B4-F8CF-425B-AD28-9228577A9E7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2396" y="1"/>
            <a:ext cx="1368394" cy="1205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1843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123940" y="5034830"/>
            <a:ext cx="1768724" cy="694009"/>
          </a:xfrm>
          <a:prstGeom prst="rect">
            <a:avLst/>
          </a:prstGeom>
          <a:gradFill>
            <a:gsLst>
              <a:gs pos="0">
                <a:schemeClr val="tx2">
                  <a:lumMod val="40000"/>
                  <a:lumOff val="60000"/>
                </a:schemeClr>
              </a:gs>
              <a:gs pos="35000">
                <a:schemeClr val="accent1">
                  <a:lumMod val="20000"/>
                  <a:lumOff val="80000"/>
                </a:schemeClr>
              </a:gs>
              <a:gs pos="100000">
                <a:schemeClr val="accent5">
                  <a:tint val="15000"/>
                  <a:satMod val="350000"/>
                </a:schemeClr>
              </a:gs>
            </a:gsLst>
          </a:gradFill>
          <a:ln w="31750" cap="sq">
            <a:solidFill>
              <a:schemeClr val="accent1">
                <a:lumMod val="75000"/>
              </a:schemeClr>
            </a:solidFill>
          </a:ln>
        </p:spPr>
        <p:style>
          <a:lnRef idx="1">
            <a:schemeClr val="accent5"/>
          </a:lnRef>
          <a:fillRef idx="2">
            <a:schemeClr val="accent5"/>
          </a:fillRef>
          <a:effectRef idx="1">
            <a:schemeClr val="accent5"/>
          </a:effectRef>
          <a:fontRef idx="minor">
            <a:schemeClr val="dk1"/>
          </a:fontRef>
        </p:style>
        <p:txBody>
          <a:bodyPr wrap="square" rtlCol="0" anchor="t"/>
          <a:lstStyle/>
          <a:p>
            <a:r>
              <a:rPr lang="en-US" sz="1400" b="1" dirty="0">
                <a:solidFill>
                  <a:schemeClr val="tx1"/>
                </a:solidFill>
              </a:rPr>
              <a:t>A4 – Integrated Land &amp; Water Management </a:t>
            </a:r>
          </a:p>
        </p:txBody>
      </p:sp>
      <p:sp>
        <p:nvSpPr>
          <p:cNvPr id="4" name="Rounded Rectangle 3"/>
          <p:cNvSpPr/>
          <p:nvPr/>
        </p:nvSpPr>
        <p:spPr>
          <a:xfrm>
            <a:off x="889667" y="895090"/>
            <a:ext cx="7913128" cy="807940"/>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tx1"/>
                </a:solidFill>
              </a:rPr>
              <a:t>Countries manage marine and terrestrial ecosystems through an integrated approach to maintain and restore their long-term functioning and the supply of ecosystem goods and services</a:t>
            </a:r>
          </a:p>
        </p:txBody>
      </p:sp>
      <p:sp>
        <p:nvSpPr>
          <p:cNvPr id="6" name="Rounded Rectangle 5"/>
          <p:cNvSpPr/>
          <p:nvPr/>
        </p:nvSpPr>
        <p:spPr>
          <a:xfrm>
            <a:off x="863607" y="1816312"/>
            <a:ext cx="1560655" cy="707924"/>
          </a:xfrm>
          <a:prstGeom prst="roundRect">
            <a:avLst/>
          </a:prstGeom>
          <a:ln/>
        </p:spPr>
        <p:style>
          <a:lnRef idx="1">
            <a:schemeClr val="accent3"/>
          </a:lnRef>
          <a:fillRef idx="2">
            <a:schemeClr val="accent3"/>
          </a:fillRef>
          <a:effectRef idx="1">
            <a:schemeClr val="accent3"/>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000" b="1" dirty="0">
                <a:solidFill>
                  <a:schemeClr val="tx1"/>
                </a:solidFill>
              </a:rPr>
              <a:t>Monitor and maintain the health and productivity of ecosystems</a:t>
            </a:r>
            <a:endParaRPr lang="en-US" sz="1000" b="1" i="1" dirty="0">
              <a:solidFill>
                <a:schemeClr val="tx1"/>
              </a:solidFill>
            </a:endParaRPr>
          </a:p>
        </p:txBody>
      </p:sp>
      <p:sp>
        <p:nvSpPr>
          <p:cNvPr id="7" name="Rounded Rectangle 6"/>
          <p:cNvSpPr/>
          <p:nvPr/>
        </p:nvSpPr>
        <p:spPr>
          <a:xfrm>
            <a:off x="2518263" y="1833948"/>
            <a:ext cx="1536461" cy="708358"/>
          </a:xfrm>
          <a:prstGeom prst="roundRect">
            <a:avLst/>
          </a:prstGeom>
          <a:ln/>
        </p:spPr>
        <p:style>
          <a:lnRef idx="1">
            <a:schemeClr val="accent3"/>
          </a:lnRef>
          <a:fillRef idx="2">
            <a:schemeClr val="accent3"/>
          </a:fillRef>
          <a:effectRef idx="1">
            <a:schemeClr val="accent3"/>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000" b="1" dirty="0">
                <a:solidFill>
                  <a:schemeClr val="tx1"/>
                </a:solidFill>
              </a:rPr>
              <a:t>Enhanced knowledge of the value and role of ecosystem services</a:t>
            </a:r>
            <a:endParaRPr lang="en-US" sz="1000" b="1" i="1" dirty="0">
              <a:solidFill>
                <a:schemeClr val="tx1"/>
              </a:solidFill>
            </a:endParaRPr>
          </a:p>
        </p:txBody>
      </p:sp>
      <p:sp>
        <p:nvSpPr>
          <p:cNvPr id="8" name="Rounded Rectangle 7"/>
          <p:cNvSpPr/>
          <p:nvPr/>
        </p:nvSpPr>
        <p:spPr>
          <a:xfrm>
            <a:off x="4136124" y="1826195"/>
            <a:ext cx="1642534" cy="707924"/>
          </a:xfrm>
          <a:prstGeom prst="roundRect">
            <a:avLst/>
          </a:prstGeom>
          <a:ln/>
        </p:spPr>
        <p:style>
          <a:lnRef idx="1">
            <a:schemeClr val="accent3"/>
          </a:lnRef>
          <a:fillRef idx="2">
            <a:schemeClr val="accent3"/>
          </a:fillRef>
          <a:effectRef idx="1">
            <a:schemeClr val="accent3"/>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000" b="1" dirty="0">
                <a:solidFill>
                  <a:schemeClr val="tx1"/>
                </a:solidFill>
              </a:rPr>
              <a:t>Improvement in collaboration frameworks for ecosystem management</a:t>
            </a:r>
            <a:endParaRPr lang="en-US" sz="1000" b="1" i="1" dirty="0">
              <a:solidFill>
                <a:schemeClr val="tx1"/>
              </a:solidFill>
            </a:endParaRPr>
          </a:p>
        </p:txBody>
      </p:sp>
      <p:sp>
        <p:nvSpPr>
          <p:cNvPr id="9" name="Rounded Rectangle 8"/>
          <p:cNvSpPr/>
          <p:nvPr/>
        </p:nvSpPr>
        <p:spPr>
          <a:xfrm>
            <a:off x="5852822" y="1823803"/>
            <a:ext cx="1508857" cy="695673"/>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000" b="1" dirty="0">
              <a:solidFill>
                <a:schemeClr val="tx1"/>
              </a:solidFill>
            </a:endParaRPr>
          </a:p>
          <a:p>
            <a:pPr algn="ctr"/>
            <a:r>
              <a:rPr lang="en-US" sz="1000" b="1" dirty="0">
                <a:solidFill>
                  <a:schemeClr val="tx1"/>
                </a:solidFill>
              </a:rPr>
              <a:t>Incorporation of ecosystems in economic decision-making</a:t>
            </a:r>
          </a:p>
          <a:p>
            <a:pPr algn="ctr"/>
            <a:endParaRPr lang="en-US" sz="1000" i="1" dirty="0">
              <a:solidFill>
                <a:schemeClr val="tx1"/>
              </a:solidFill>
            </a:endParaRPr>
          </a:p>
        </p:txBody>
      </p:sp>
      <p:sp>
        <p:nvSpPr>
          <p:cNvPr id="10" name="Rounded Rectangle 9"/>
          <p:cNvSpPr/>
          <p:nvPr/>
        </p:nvSpPr>
        <p:spPr>
          <a:xfrm>
            <a:off x="7435843" y="1819989"/>
            <a:ext cx="1520495" cy="706475"/>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000" b="1" dirty="0">
                <a:solidFill>
                  <a:schemeClr val="tx1"/>
                </a:solidFill>
              </a:rPr>
              <a:t>Private sector reduces  ecosystem-related risks and/or impacts</a:t>
            </a:r>
            <a:endParaRPr lang="en-US" sz="1000" b="1" i="1" dirty="0">
              <a:solidFill>
                <a:schemeClr val="tx1"/>
              </a:solidFill>
            </a:endParaRPr>
          </a:p>
        </p:txBody>
      </p:sp>
      <p:sp>
        <p:nvSpPr>
          <p:cNvPr id="11" name="Rectangle 10"/>
          <p:cNvSpPr/>
          <p:nvPr/>
        </p:nvSpPr>
        <p:spPr>
          <a:xfrm>
            <a:off x="1009318" y="3185908"/>
            <a:ext cx="3809999" cy="73657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b="1" i="1" dirty="0">
                <a:solidFill>
                  <a:schemeClr val="tx1"/>
                </a:solidFill>
              </a:rPr>
              <a:t>EA.(a)  -  Institutionalization of  ecosystems in education, monitoring and cross-sector and transboundary collaboration frameworks</a:t>
            </a:r>
          </a:p>
        </p:txBody>
      </p:sp>
      <p:sp>
        <p:nvSpPr>
          <p:cNvPr id="14" name="Rectangle 13"/>
          <p:cNvSpPr/>
          <p:nvPr/>
        </p:nvSpPr>
        <p:spPr>
          <a:xfrm>
            <a:off x="1016253" y="4174865"/>
            <a:ext cx="1818710" cy="661698"/>
          </a:xfrm>
          <a:prstGeom prst="rect">
            <a:avLst/>
          </a:prstGeom>
          <a:gradFill>
            <a:gsLst>
              <a:gs pos="0">
                <a:schemeClr val="tx2">
                  <a:lumMod val="40000"/>
                  <a:lumOff val="60000"/>
                </a:schemeClr>
              </a:gs>
              <a:gs pos="35000">
                <a:schemeClr val="accent1">
                  <a:lumMod val="20000"/>
                  <a:lumOff val="80000"/>
                </a:schemeClr>
              </a:gs>
              <a:gs pos="100000">
                <a:schemeClr val="accent5">
                  <a:tint val="15000"/>
                  <a:satMod val="350000"/>
                </a:schemeClr>
              </a:gs>
            </a:gsLst>
          </a:gradFill>
          <a:ln w="31750" cap="sq">
            <a:solidFill>
              <a:schemeClr val="accent1">
                <a:lumMod val="75000"/>
              </a:schemeClr>
            </a:solidFill>
          </a:ln>
        </p:spPr>
        <p:style>
          <a:lnRef idx="1">
            <a:schemeClr val="accent5"/>
          </a:lnRef>
          <a:fillRef idx="2">
            <a:schemeClr val="accent5"/>
          </a:fillRef>
          <a:effectRef idx="1">
            <a:schemeClr val="accent5"/>
          </a:effectRef>
          <a:fontRef idx="minor">
            <a:schemeClr val="dk1"/>
          </a:fontRef>
        </p:style>
        <p:txBody>
          <a:bodyPr wrap="square" rtlCol="0" anchor="t"/>
          <a:lstStyle/>
          <a:p>
            <a:r>
              <a:rPr lang="en-US" sz="1400" b="1" dirty="0">
                <a:solidFill>
                  <a:schemeClr val="tx1"/>
                </a:solidFill>
              </a:rPr>
              <a:t>A1 – Landscapes, wildlife </a:t>
            </a:r>
            <a:r>
              <a:rPr lang="en-US" sz="1400" b="1">
                <a:solidFill>
                  <a:schemeClr val="tx1"/>
                </a:solidFill>
              </a:rPr>
              <a:t>and people</a:t>
            </a:r>
            <a:endParaRPr lang="en-US" sz="1400" b="1" dirty="0">
              <a:solidFill>
                <a:schemeClr val="tx1"/>
              </a:solidFill>
            </a:endParaRPr>
          </a:p>
        </p:txBody>
      </p:sp>
      <p:sp>
        <p:nvSpPr>
          <p:cNvPr id="15" name="Rectangle 14"/>
          <p:cNvSpPr/>
          <p:nvPr/>
        </p:nvSpPr>
        <p:spPr>
          <a:xfrm>
            <a:off x="1000949" y="5026227"/>
            <a:ext cx="1888639" cy="726318"/>
          </a:xfrm>
          <a:prstGeom prst="rect">
            <a:avLst/>
          </a:prstGeom>
          <a:gradFill>
            <a:gsLst>
              <a:gs pos="0">
                <a:schemeClr val="tx2">
                  <a:lumMod val="40000"/>
                  <a:lumOff val="60000"/>
                </a:schemeClr>
              </a:gs>
              <a:gs pos="35000">
                <a:schemeClr val="accent1">
                  <a:lumMod val="20000"/>
                  <a:lumOff val="80000"/>
                </a:schemeClr>
              </a:gs>
              <a:gs pos="100000">
                <a:schemeClr val="accent5">
                  <a:tint val="15000"/>
                  <a:satMod val="350000"/>
                </a:schemeClr>
              </a:gs>
            </a:gsLst>
          </a:gradFill>
          <a:ln w="31750" cap="sq">
            <a:solidFill>
              <a:schemeClr val="accent1">
                <a:lumMod val="75000"/>
              </a:schemeClr>
            </a:solidFill>
          </a:ln>
        </p:spPr>
        <p:style>
          <a:lnRef idx="1">
            <a:schemeClr val="accent5"/>
          </a:lnRef>
          <a:fillRef idx="2">
            <a:schemeClr val="accent5"/>
          </a:fillRef>
          <a:effectRef idx="1">
            <a:schemeClr val="accent5"/>
          </a:effectRef>
          <a:fontRef idx="minor">
            <a:schemeClr val="dk1"/>
          </a:fontRef>
        </p:style>
        <p:txBody>
          <a:bodyPr wrap="square" rtlCol="0" anchor="t"/>
          <a:lstStyle/>
          <a:p>
            <a:r>
              <a:rPr lang="en-US" sz="1400" b="1" dirty="0">
                <a:solidFill>
                  <a:schemeClr val="tx1"/>
                </a:solidFill>
              </a:rPr>
              <a:t>A3 – Integrated marine ecosystem management </a:t>
            </a:r>
          </a:p>
        </p:txBody>
      </p:sp>
      <p:sp>
        <p:nvSpPr>
          <p:cNvPr id="17" name="Rectangle 16"/>
          <p:cNvSpPr/>
          <p:nvPr/>
        </p:nvSpPr>
        <p:spPr>
          <a:xfrm>
            <a:off x="3109167" y="4174864"/>
            <a:ext cx="1798269" cy="661699"/>
          </a:xfrm>
          <a:prstGeom prst="rect">
            <a:avLst/>
          </a:prstGeom>
          <a:gradFill>
            <a:gsLst>
              <a:gs pos="0">
                <a:schemeClr val="tx2">
                  <a:lumMod val="40000"/>
                  <a:lumOff val="60000"/>
                </a:schemeClr>
              </a:gs>
              <a:gs pos="35000">
                <a:schemeClr val="accent1">
                  <a:lumMod val="20000"/>
                  <a:lumOff val="80000"/>
                </a:schemeClr>
              </a:gs>
              <a:gs pos="100000">
                <a:schemeClr val="accent5">
                  <a:tint val="15000"/>
                  <a:satMod val="350000"/>
                </a:schemeClr>
              </a:gs>
            </a:gsLst>
          </a:gradFill>
          <a:ln w="31750" cap="sq">
            <a:solidFill>
              <a:schemeClr val="accent1">
                <a:lumMod val="75000"/>
              </a:schemeClr>
            </a:solidFill>
          </a:ln>
        </p:spPr>
        <p:style>
          <a:lnRef idx="1">
            <a:schemeClr val="accent5"/>
          </a:lnRef>
          <a:fillRef idx="2">
            <a:schemeClr val="accent5"/>
          </a:fillRef>
          <a:effectRef idx="1">
            <a:schemeClr val="accent5"/>
          </a:effectRef>
          <a:fontRef idx="minor">
            <a:schemeClr val="dk1"/>
          </a:fontRef>
        </p:style>
        <p:txBody>
          <a:bodyPr wrap="square" rtlCol="0" anchor="t"/>
          <a:lstStyle/>
          <a:p>
            <a:r>
              <a:rPr lang="en-US" sz="1400" b="1" dirty="0">
                <a:solidFill>
                  <a:schemeClr val="tx1"/>
                </a:solidFill>
              </a:rPr>
              <a:t>   A2 – Economics and ecosystems </a:t>
            </a:r>
          </a:p>
        </p:txBody>
      </p:sp>
      <p:sp>
        <p:nvSpPr>
          <p:cNvPr id="18" name="Rectangle 17"/>
          <p:cNvSpPr/>
          <p:nvPr/>
        </p:nvSpPr>
        <p:spPr>
          <a:xfrm>
            <a:off x="5376140" y="4198286"/>
            <a:ext cx="1590711" cy="1542849"/>
          </a:xfrm>
          <a:prstGeom prst="rect">
            <a:avLst/>
          </a:prstGeom>
          <a:solidFill>
            <a:schemeClr val="bg1">
              <a:lumMod val="95000"/>
            </a:schemeClr>
          </a:solidFill>
          <a:ln w="12700">
            <a:prstDash val="dash"/>
          </a:ln>
        </p:spPr>
        <p:style>
          <a:lnRef idx="1">
            <a:schemeClr val="dk1"/>
          </a:lnRef>
          <a:fillRef idx="2">
            <a:schemeClr val="dk1"/>
          </a:fillRef>
          <a:effectRef idx="1">
            <a:schemeClr val="dk1"/>
          </a:effectRef>
          <a:fontRef idx="minor">
            <a:schemeClr val="dk1"/>
          </a:fontRef>
        </p:style>
        <p:txBody>
          <a:bodyPr wrap="square" rtlCol="0" anchor="ctr"/>
          <a:lstStyle/>
          <a:p>
            <a:r>
              <a:rPr lang="en-US" sz="1400" b="1" dirty="0">
                <a:solidFill>
                  <a:schemeClr val="tx1"/>
                </a:solidFill>
              </a:rPr>
              <a:t>B1 –Poverty-Environment Action</a:t>
            </a:r>
          </a:p>
          <a:p>
            <a:r>
              <a:rPr lang="en-US" sz="1400" b="1" dirty="0">
                <a:solidFill>
                  <a:schemeClr val="tx1"/>
                </a:solidFill>
              </a:rPr>
              <a:t>(hosted by Environmental Governance)</a:t>
            </a:r>
          </a:p>
        </p:txBody>
      </p:sp>
      <p:sp>
        <p:nvSpPr>
          <p:cNvPr id="19" name="Rectangle 18"/>
          <p:cNvSpPr/>
          <p:nvPr/>
        </p:nvSpPr>
        <p:spPr>
          <a:xfrm>
            <a:off x="7201665" y="4174864"/>
            <a:ext cx="1377200" cy="1542849"/>
          </a:xfrm>
          <a:prstGeom prst="rect">
            <a:avLst/>
          </a:prstGeom>
          <a:solidFill>
            <a:schemeClr val="bg1">
              <a:lumMod val="95000"/>
            </a:schemeClr>
          </a:solidFill>
          <a:ln w="12700">
            <a:prstDash val="dash"/>
          </a:ln>
        </p:spPr>
        <p:style>
          <a:lnRef idx="1">
            <a:schemeClr val="dk1"/>
          </a:lnRef>
          <a:fillRef idx="2">
            <a:schemeClr val="dk1"/>
          </a:fillRef>
          <a:effectRef idx="1">
            <a:schemeClr val="dk1"/>
          </a:effectRef>
          <a:fontRef idx="minor">
            <a:schemeClr val="dk1"/>
          </a:fontRef>
        </p:style>
        <p:txBody>
          <a:bodyPr wrap="square" rtlCol="0" anchor="ctr"/>
          <a:lstStyle/>
          <a:p>
            <a:r>
              <a:rPr lang="en-US" sz="1400" b="1" dirty="0">
                <a:solidFill>
                  <a:schemeClr val="tx1"/>
                </a:solidFill>
              </a:rPr>
              <a:t>B2- UN Environment Finance Initiative (hosted by Resource Efficiency)</a:t>
            </a:r>
          </a:p>
        </p:txBody>
      </p:sp>
      <p:sp>
        <p:nvSpPr>
          <p:cNvPr id="23" name="Rectangle 22"/>
          <p:cNvSpPr/>
          <p:nvPr/>
        </p:nvSpPr>
        <p:spPr>
          <a:xfrm>
            <a:off x="951009" y="5894797"/>
            <a:ext cx="7732713" cy="278418"/>
          </a:xfrm>
          <a:prstGeom prst="rect">
            <a:avLst/>
          </a:prstGeom>
          <a:ln w="25400">
            <a:solidFill>
              <a:srgbClr val="0070C0"/>
            </a:solidFill>
            <a:prstDash val="sysDash"/>
          </a:ln>
        </p:spPr>
        <p:style>
          <a:lnRef idx="1">
            <a:schemeClr val="accent5"/>
          </a:lnRef>
          <a:fillRef idx="2">
            <a:schemeClr val="accent5"/>
          </a:fillRef>
          <a:effectRef idx="1">
            <a:schemeClr val="accent5"/>
          </a:effectRef>
          <a:fontRef idx="minor">
            <a:schemeClr val="dk1"/>
          </a:fontRef>
        </p:style>
        <p:txBody>
          <a:bodyPr wrap="square" rtlCol="0" anchor="ctr"/>
          <a:lstStyle/>
          <a:p>
            <a:pPr algn="ctr"/>
            <a:r>
              <a:rPr lang="en-US" sz="1400" b="1" dirty="0"/>
              <a:t>A5 – Education for sustainability (hosted by Healthy and Productive Ecosystems)</a:t>
            </a:r>
          </a:p>
        </p:txBody>
      </p:sp>
      <p:sp>
        <p:nvSpPr>
          <p:cNvPr id="35" name="Rounded Rectangle 34"/>
          <p:cNvSpPr/>
          <p:nvPr/>
        </p:nvSpPr>
        <p:spPr>
          <a:xfrm>
            <a:off x="870086" y="2666150"/>
            <a:ext cx="7894558" cy="358885"/>
          </a:xfrm>
          <a:prstGeom prst="roundRect">
            <a:avLst/>
          </a:prstGeom>
          <a:ln/>
        </p:spPr>
        <p:style>
          <a:lnRef idx="1">
            <a:schemeClr val="accent1"/>
          </a:lnRef>
          <a:fillRef idx="2">
            <a:schemeClr val="accent1"/>
          </a:fillRef>
          <a:effectRef idx="1">
            <a:schemeClr val="accent1"/>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000" b="1" dirty="0">
                <a:solidFill>
                  <a:schemeClr val="tx1"/>
                </a:solidFill>
              </a:rPr>
              <a:t>Integration of ecosystem approach in education frameworks</a:t>
            </a:r>
          </a:p>
        </p:txBody>
      </p:sp>
      <p:sp>
        <p:nvSpPr>
          <p:cNvPr id="12" name="Rectangle 11"/>
          <p:cNvSpPr/>
          <p:nvPr/>
        </p:nvSpPr>
        <p:spPr>
          <a:xfrm>
            <a:off x="5346403" y="3181376"/>
            <a:ext cx="3189969" cy="71785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0" b="1" i="1" dirty="0">
                <a:solidFill>
                  <a:schemeClr val="tx1"/>
                </a:solidFill>
              </a:rPr>
              <a:t>EA.(b)  - inclusion of  ecosystems in economic decision-making</a:t>
            </a:r>
          </a:p>
        </p:txBody>
      </p:sp>
      <p:sp>
        <p:nvSpPr>
          <p:cNvPr id="50" name="Rectangle 49"/>
          <p:cNvSpPr/>
          <p:nvPr/>
        </p:nvSpPr>
        <p:spPr>
          <a:xfrm>
            <a:off x="954174" y="6326877"/>
            <a:ext cx="7729548" cy="280758"/>
          </a:xfrm>
          <a:prstGeom prst="rect">
            <a:avLst/>
          </a:prstGeom>
          <a:ln w="25400">
            <a:solidFill>
              <a:srgbClr val="0070C0"/>
            </a:solidFill>
            <a:prstDash val="solid"/>
          </a:ln>
        </p:spPr>
        <p:style>
          <a:lnRef idx="1">
            <a:schemeClr val="accent5"/>
          </a:lnRef>
          <a:fillRef idx="2">
            <a:schemeClr val="accent5"/>
          </a:fillRef>
          <a:effectRef idx="1">
            <a:schemeClr val="accent5"/>
          </a:effectRef>
          <a:fontRef idx="minor">
            <a:schemeClr val="dk1"/>
          </a:fontRef>
        </p:style>
        <p:txBody>
          <a:bodyPr wrap="square" rtlCol="0" anchor="ctr"/>
          <a:lstStyle/>
          <a:p>
            <a:pPr algn="ctr"/>
            <a:r>
              <a:rPr lang="en-US" sz="1400" b="1" dirty="0"/>
              <a:t>A6 – Ecosystems communication and outreach </a:t>
            </a:r>
          </a:p>
        </p:txBody>
      </p:sp>
      <p:sp>
        <p:nvSpPr>
          <p:cNvPr id="81" name="Rounded Rectangle 80"/>
          <p:cNvSpPr/>
          <p:nvPr/>
        </p:nvSpPr>
        <p:spPr>
          <a:xfrm>
            <a:off x="295006" y="1139950"/>
            <a:ext cx="285750" cy="1082556"/>
          </a:xfrm>
          <a:prstGeom prst="roundRect">
            <a:avLst/>
          </a:prstGeom>
          <a:gradFill>
            <a:gsLst>
              <a:gs pos="0">
                <a:schemeClr val="accent3">
                  <a:lumMod val="50000"/>
                </a:schemeClr>
              </a:gs>
              <a:gs pos="73000">
                <a:schemeClr val="accent3">
                  <a:lumMod val="75000"/>
                </a:schemeClr>
              </a:gs>
              <a:gs pos="100000">
                <a:schemeClr val="accent3">
                  <a:lumMod val="40000"/>
                  <a:lumOff val="60000"/>
                </a:schemeClr>
              </a:gs>
            </a:gsLst>
          </a:gradFill>
          <a:ln/>
        </p:spPr>
        <p:style>
          <a:lnRef idx="1">
            <a:schemeClr val="accent3"/>
          </a:lnRef>
          <a:fillRef idx="2">
            <a:schemeClr val="accent3"/>
          </a:fillRef>
          <a:effectRef idx="1">
            <a:schemeClr val="accent3"/>
          </a:effectRef>
          <a:fontRef idx="minor">
            <a:schemeClr val="dk1"/>
          </a:fontRef>
        </p:style>
        <p:txBody>
          <a:bodyPr vert="vert270"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000" b="1" dirty="0" err="1">
                <a:solidFill>
                  <a:schemeClr val="bg1"/>
                </a:solidFill>
              </a:rPr>
              <a:t>PoW</a:t>
            </a:r>
            <a:r>
              <a:rPr lang="en-US" sz="1000" b="1" dirty="0">
                <a:solidFill>
                  <a:schemeClr val="bg1"/>
                </a:solidFill>
              </a:rPr>
              <a:t> Indicators</a:t>
            </a:r>
          </a:p>
        </p:txBody>
      </p:sp>
      <p:sp>
        <p:nvSpPr>
          <p:cNvPr id="82" name="Rounded Rectangle 81"/>
          <p:cNvSpPr/>
          <p:nvPr/>
        </p:nvSpPr>
        <p:spPr>
          <a:xfrm>
            <a:off x="320793" y="2488781"/>
            <a:ext cx="285750" cy="809711"/>
          </a:xfrm>
          <a:prstGeom prst="roundRect">
            <a:avLst/>
          </a:prstGeom>
          <a:gradFill>
            <a:gsLst>
              <a:gs pos="0">
                <a:schemeClr val="accent3">
                  <a:lumMod val="50000"/>
                </a:schemeClr>
              </a:gs>
              <a:gs pos="73000">
                <a:schemeClr val="accent3">
                  <a:lumMod val="75000"/>
                </a:schemeClr>
              </a:gs>
              <a:gs pos="100000">
                <a:schemeClr val="accent3">
                  <a:lumMod val="40000"/>
                  <a:lumOff val="60000"/>
                </a:schemeClr>
              </a:gs>
            </a:gsLst>
          </a:gradFill>
          <a:ln/>
        </p:spPr>
        <p:style>
          <a:lnRef idx="1">
            <a:schemeClr val="accent3"/>
          </a:lnRef>
          <a:fillRef idx="2">
            <a:schemeClr val="accent3"/>
          </a:fillRef>
          <a:effectRef idx="1">
            <a:schemeClr val="accent3"/>
          </a:effectRef>
          <a:fontRef idx="minor">
            <a:schemeClr val="dk1"/>
          </a:fontRef>
        </p:style>
        <p:txBody>
          <a:bodyPr vert="vert270" wrap="square" rtlCol="0" anchor="ctr"/>
          <a:lstStyle/>
          <a:p>
            <a:pPr algn="ctr"/>
            <a:r>
              <a:rPr lang="en-US" sz="1000" b="1" dirty="0">
                <a:solidFill>
                  <a:schemeClr val="bg1"/>
                </a:solidFill>
              </a:rPr>
              <a:t> SDG Targets</a:t>
            </a:r>
          </a:p>
        </p:txBody>
      </p:sp>
      <p:pic>
        <p:nvPicPr>
          <p:cNvPr id="21" name="Picture 20">
            <a:extLst>
              <a:ext uri="{FF2B5EF4-FFF2-40B4-BE49-F238E27FC236}">
                <a16:creationId xmlns:a16="http://schemas.microsoft.com/office/drawing/2014/main" id="{AC8E65A2-86A7-4CFD-9E56-2CD197B86B48}"/>
              </a:ext>
            </a:extLst>
          </p:cNvPr>
          <p:cNvPicPr>
            <a:picLocks noChangeAspect="1"/>
          </p:cNvPicPr>
          <p:nvPr/>
        </p:nvPicPr>
        <p:blipFill>
          <a:blip r:embed="rId3"/>
          <a:stretch>
            <a:fillRect/>
          </a:stretch>
        </p:blipFill>
        <p:spPr>
          <a:xfrm>
            <a:off x="7466896" y="-10101"/>
            <a:ext cx="1656003" cy="757136"/>
          </a:xfrm>
          <a:prstGeom prst="rect">
            <a:avLst/>
          </a:prstGeom>
        </p:spPr>
      </p:pic>
      <p:sp>
        <p:nvSpPr>
          <p:cNvPr id="2" name="Rectangle 1">
            <a:extLst>
              <a:ext uri="{FF2B5EF4-FFF2-40B4-BE49-F238E27FC236}">
                <a16:creationId xmlns:a16="http://schemas.microsoft.com/office/drawing/2014/main" id="{0AB46606-07DE-461B-A4E5-5A17C78BCB08}"/>
              </a:ext>
            </a:extLst>
          </p:cNvPr>
          <p:cNvSpPr/>
          <p:nvPr/>
        </p:nvSpPr>
        <p:spPr>
          <a:xfrm>
            <a:off x="2360080" y="107710"/>
            <a:ext cx="4191110" cy="584775"/>
          </a:xfrm>
          <a:prstGeom prst="rect">
            <a:avLst/>
          </a:prstGeom>
        </p:spPr>
        <p:txBody>
          <a:bodyPr wrap="square">
            <a:spAutoFit/>
          </a:bodyPr>
          <a:lstStyle/>
          <a:p>
            <a:pPr algn="ctr"/>
            <a:r>
              <a:rPr lang="en-US" altLang="en-US" sz="3200" b="1" dirty="0">
                <a:solidFill>
                  <a:srgbClr val="00B0F0"/>
                </a:solidFill>
                <a:effectLst>
                  <a:outerShdw blurRad="38100" dist="38100" dir="2700000" algn="tl">
                    <a:srgbClr val="000000">
                      <a:alpha val="43137"/>
                    </a:srgbClr>
                  </a:outerShdw>
                </a:effectLst>
                <a:latin typeface="Arial" panose="020B0604020202020204" pitchFamily="34" charset="0"/>
              </a:rPr>
              <a:t>Portfolio Overview </a:t>
            </a:r>
          </a:p>
        </p:txBody>
      </p:sp>
      <p:pic>
        <p:nvPicPr>
          <p:cNvPr id="24" name="Picture 2">
            <a:extLst>
              <a:ext uri="{FF2B5EF4-FFF2-40B4-BE49-F238E27FC236}">
                <a16:creationId xmlns:a16="http://schemas.microsoft.com/office/drawing/2014/main" id="{E22F3AAA-702C-45B0-9B72-6C4C1D9EAF6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6782" y="-56846"/>
            <a:ext cx="1067948" cy="940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0274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323CE6DA-474E-4FC8-946B-670B4E91836E" descr="38BFA570-6F0B-4EE3-9EED-1D9C8229C6F1@unon">
            <a:extLst>
              <a:ext uri="{FF2B5EF4-FFF2-40B4-BE49-F238E27FC236}">
                <a16:creationId xmlns:a16="http://schemas.microsoft.com/office/drawing/2014/main" id="{DCEC8842-D089-475E-B2C2-6A767802876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5540" y="2925571"/>
            <a:ext cx="7210259" cy="393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5">
            <a:extLst>
              <a:ext uri="{FF2B5EF4-FFF2-40B4-BE49-F238E27FC236}">
                <a16:creationId xmlns:a16="http://schemas.microsoft.com/office/drawing/2014/main" id="{22B1CA1A-2822-4756-A92F-9F982FBC0303}"/>
              </a:ext>
            </a:extLst>
          </p:cNvPr>
          <p:cNvSpPr/>
          <p:nvPr/>
        </p:nvSpPr>
        <p:spPr>
          <a:xfrm>
            <a:off x="731136" y="1489733"/>
            <a:ext cx="1900450" cy="1249416"/>
          </a:xfrm>
          <a:prstGeom prst="roundRect">
            <a:avLst/>
          </a:prstGeom>
          <a:ln/>
        </p:spPr>
        <p:style>
          <a:lnRef idx="1">
            <a:schemeClr val="accent3"/>
          </a:lnRef>
          <a:fillRef idx="2">
            <a:schemeClr val="accent3"/>
          </a:fillRef>
          <a:effectRef idx="1">
            <a:schemeClr val="accent3"/>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dirty="0">
                <a:solidFill>
                  <a:schemeClr val="tx1"/>
                </a:solidFill>
              </a:rPr>
              <a:t>Monitor and maintain the health and productivity of ecosystems</a:t>
            </a:r>
            <a:endParaRPr lang="en-US" sz="1600" i="1" dirty="0">
              <a:solidFill>
                <a:schemeClr val="tx1"/>
              </a:solidFill>
            </a:endParaRPr>
          </a:p>
        </p:txBody>
      </p:sp>
      <p:sp>
        <p:nvSpPr>
          <p:cNvPr id="2" name="Rectangle 1">
            <a:extLst>
              <a:ext uri="{FF2B5EF4-FFF2-40B4-BE49-F238E27FC236}">
                <a16:creationId xmlns:a16="http://schemas.microsoft.com/office/drawing/2014/main" id="{72C171E2-02A0-4DBC-99B5-5E6A32A0025F}"/>
              </a:ext>
            </a:extLst>
          </p:cNvPr>
          <p:cNvSpPr/>
          <p:nvPr/>
        </p:nvSpPr>
        <p:spPr>
          <a:xfrm>
            <a:off x="3320164" y="1485585"/>
            <a:ext cx="4572000" cy="923330"/>
          </a:xfrm>
          <a:prstGeom prst="rect">
            <a:avLst/>
          </a:prstGeom>
        </p:spPr>
        <p:txBody>
          <a:bodyPr>
            <a:spAutoFit/>
          </a:bodyPr>
          <a:lstStyle/>
          <a:p>
            <a:r>
              <a:rPr lang="en-US" b="1" dirty="0">
                <a:effectLst>
                  <a:outerShdw blurRad="38100" dist="38100" dir="2700000" algn="tl">
                    <a:srgbClr val="000000">
                      <a:alpha val="43137"/>
                    </a:srgbClr>
                  </a:outerShdw>
                </a:effectLst>
                <a:latin typeface="Roboto"/>
                <a:ea typeface="MS Mincho" panose="02020609040205080304" pitchFamily="49" charset="-128"/>
                <a:cs typeface="Times New Roman" panose="02020603050405020304" pitchFamily="18" charset="0"/>
              </a:rPr>
              <a:t>The UN Biodiversity Lab </a:t>
            </a:r>
            <a:r>
              <a:rPr lang="en-US" dirty="0">
                <a:latin typeface="Roboto"/>
                <a:ea typeface="MS Mincho" panose="02020609040205080304" pitchFamily="49" charset="-128"/>
                <a:cs typeface="Times New Roman" panose="02020603050405020304" pitchFamily="18" charset="0"/>
              </a:rPr>
              <a:t>(</a:t>
            </a:r>
            <a:r>
              <a:rPr lang="en-US" u="sng" dirty="0">
                <a:solidFill>
                  <a:srgbClr val="0000FF"/>
                </a:solidFill>
                <a:latin typeface="Roboto"/>
                <a:ea typeface="MS Mincho" panose="02020609040205080304" pitchFamily="49" charset="-128"/>
                <a:cs typeface="Times New Roman" panose="02020603050405020304" pitchFamily="18" charset="0"/>
                <a:hlinkClick r:id="rId4"/>
              </a:rPr>
              <a:t>http://unbiodiversitylab.org</a:t>
            </a:r>
            <a:r>
              <a:rPr lang="en-US" dirty="0">
                <a:latin typeface="Roboto"/>
                <a:ea typeface="MS Mincho" panose="02020609040205080304" pitchFamily="49" charset="-128"/>
                <a:cs typeface="Times New Roman" panose="02020603050405020304" pitchFamily="18" charset="0"/>
              </a:rPr>
              <a:t>), a new spatial data platform on biodiversity</a:t>
            </a:r>
            <a:endParaRPr lang="en-GB" dirty="0"/>
          </a:p>
        </p:txBody>
      </p:sp>
      <p:sp>
        <p:nvSpPr>
          <p:cNvPr id="10" name="Pentagon 13">
            <a:extLst>
              <a:ext uri="{FF2B5EF4-FFF2-40B4-BE49-F238E27FC236}">
                <a16:creationId xmlns:a16="http://schemas.microsoft.com/office/drawing/2014/main" id="{0AB135F4-BCD7-421C-ACA7-DA1FA77F2953}"/>
              </a:ext>
            </a:extLst>
          </p:cNvPr>
          <p:cNvSpPr/>
          <p:nvPr/>
        </p:nvSpPr>
        <p:spPr>
          <a:xfrm>
            <a:off x="1458222" y="329630"/>
            <a:ext cx="5770358" cy="905818"/>
          </a:xfrm>
          <a:prstGeom prst="homePlat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EA.(a)  -  Institutionalization of  ecosystems in education, monitoring and cross-sector and transboundary collaboration frameworks</a:t>
            </a:r>
          </a:p>
        </p:txBody>
      </p:sp>
      <p:pic>
        <p:nvPicPr>
          <p:cNvPr id="8" name="Picture 7">
            <a:extLst>
              <a:ext uri="{FF2B5EF4-FFF2-40B4-BE49-F238E27FC236}">
                <a16:creationId xmlns:a16="http://schemas.microsoft.com/office/drawing/2014/main" id="{8B667B95-3D3E-488F-AC83-389500C06C51}"/>
              </a:ext>
            </a:extLst>
          </p:cNvPr>
          <p:cNvPicPr>
            <a:picLocks noChangeAspect="1"/>
          </p:cNvPicPr>
          <p:nvPr/>
        </p:nvPicPr>
        <p:blipFill>
          <a:blip r:embed="rId5"/>
          <a:stretch>
            <a:fillRect/>
          </a:stretch>
        </p:blipFill>
        <p:spPr>
          <a:xfrm>
            <a:off x="7228580" y="-10101"/>
            <a:ext cx="1894319" cy="923330"/>
          </a:xfrm>
          <a:prstGeom prst="rect">
            <a:avLst/>
          </a:prstGeom>
        </p:spPr>
      </p:pic>
      <p:pic>
        <p:nvPicPr>
          <p:cNvPr id="11" name="Picture 2">
            <a:extLst>
              <a:ext uri="{FF2B5EF4-FFF2-40B4-BE49-F238E27FC236}">
                <a16:creationId xmlns:a16="http://schemas.microsoft.com/office/drawing/2014/main" id="{1225DFA0-F4B2-4BF9-9820-C6CACF179A24}"/>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7027" t="24438" r="6853" b="18971"/>
          <a:stretch/>
        </p:blipFill>
        <p:spPr bwMode="auto">
          <a:xfrm>
            <a:off x="42396" y="0"/>
            <a:ext cx="1186324" cy="1045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2940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FF893-52B8-40F5-ADDC-F23BABB28C8C}"/>
              </a:ext>
            </a:extLst>
          </p:cNvPr>
          <p:cNvSpPr>
            <a:spLocks noGrp="1"/>
          </p:cNvSpPr>
          <p:nvPr>
            <p:ph type="title"/>
          </p:nvPr>
        </p:nvSpPr>
        <p:spPr/>
        <p:txBody>
          <a:bodyPr/>
          <a:lstStyle/>
          <a:p>
            <a:endParaRPr lang="en-GB" dirty="0"/>
          </a:p>
        </p:txBody>
      </p:sp>
      <p:sp>
        <p:nvSpPr>
          <p:cNvPr id="3" name="Text Placeholder 2">
            <a:extLst>
              <a:ext uri="{FF2B5EF4-FFF2-40B4-BE49-F238E27FC236}">
                <a16:creationId xmlns:a16="http://schemas.microsoft.com/office/drawing/2014/main" id="{6C823506-0D0D-4CB6-B24F-E0B577341386}"/>
              </a:ext>
            </a:extLst>
          </p:cNvPr>
          <p:cNvSpPr>
            <a:spLocks noGrp="1"/>
          </p:cNvSpPr>
          <p:nvPr>
            <p:ph type="body" idx="1"/>
          </p:nvPr>
        </p:nvSpPr>
        <p:spPr/>
        <p:txBody>
          <a:bodyPr/>
          <a:lstStyle/>
          <a:p>
            <a:endParaRPr lang="en-GB" dirty="0"/>
          </a:p>
        </p:txBody>
      </p:sp>
      <p:pic>
        <p:nvPicPr>
          <p:cNvPr id="5" name="Picture 4">
            <a:extLst>
              <a:ext uri="{FF2B5EF4-FFF2-40B4-BE49-F238E27FC236}">
                <a16:creationId xmlns:a16="http://schemas.microsoft.com/office/drawing/2014/main" id="{30AA9D2D-1955-4228-9A66-B7225CC55F9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2123752"/>
            <a:ext cx="9144000" cy="5143500"/>
          </a:xfrm>
          <a:prstGeom prst="rect">
            <a:avLst/>
          </a:prstGeom>
        </p:spPr>
      </p:pic>
      <p:sp>
        <p:nvSpPr>
          <p:cNvPr id="9" name="Rounded Rectangle 5">
            <a:extLst>
              <a:ext uri="{FF2B5EF4-FFF2-40B4-BE49-F238E27FC236}">
                <a16:creationId xmlns:a16="http://schemas.microsoft.com/office/drawing/2014/main" id="{534D3CAE-E39F-47C8-B587-5394BB457D56}"/>
              </a:ext>
            </a:extLst>
          </p:cNvPr>
          <p:cNvSpPr/>
          <p:nvPr/>
        </p:nvSpPr>
        <p:spPr>
          <a:xfrm>
            <a:off x="1621525" y="1090557"/>
            <a:ext cx="1900450" cy="1249416"/>
          </a:xfrm>
          <a:prstGeom prst="roundRect">
            <a:avLst/>
          </a:prstGeom>
          <a:ln/>
        </p:spPr>
        <p:style>
          <a:lnRef idx="1">
            <a:schemeClr val="accent3"/>
          </a:lnRef>
          <a:fillRef idx="2">
            <a:schemeClr val="accent3"/>
          </a:fillRef>
          <a:effectRef idx="1">
            <a:schemeClr val="accent3"/>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dirty="0">
                <a:solidFill>
                  <a:schemeClr val="tx1"/>
                </a:solidFill>
              </a:rPr>
              <a:t>Monitor and maintain the health and productivity of ecosystems</a:t>
            </a:r>
            <a:endParaRPr lang="en-US" sz="1600" i="1" dirty="0">
              <a:solidFill>
                <a:schemeClr val="tx1"/>
              </a:solidFill>
            </a:endParaRPr>
          </a:p>
        </p:txBody>
      </p:sp>
      <p:sp>
        <p:nvSpPr>
          <p:cNvPr id="4" name="Rectangle 3">
            <a:extLst>
              <a:ext uri="{FF2B5EF4-FFF2-40B4-BE49-F238E27FC236}">
                <a16:creationId xmlns:a16="http://schemas.microsoft.com/office/drawing/2014/main" id="{0BA3A4F2-74C5-40C9-8319-F4EFC2C20AEB}"/>
              </a:ext>
            </a:extLst>
          </p:cNvPr>
          <p:cNvSpPr/>
          <p:nvPr/>
        </p:nvSpPr>
        <p:spPr>
          <a:xfrm>
            <a:off x="2571750" y="213559"/>
            <a:ext cx="4086365" cy="461665"/>
          </a:xfrm>
          <a:prstGeom prst="rect">
            <a:avLst/>
          </a:prstGeom>
        </p:spPr>
        <p:txBody>
          <a:bodyPr wrap="square">
            <a:spAutoFit/>
          </a:bodyPr>
          <a:lstStyle/>
          <a:p>
            <a:pPr algn="ctr"/>
            <a:r>
              <a:rPr lang="en-US"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Restoration Monitoring</a:t>
            </a:r>
            <a:endParaRPr lang="en-GB"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CBAF6A7A-F371-4CDB-91A7-6BA5B1913266}"/>
              </a:ext>
            </a:extLst>
          </p:cNvPr>
          <p:cNvPicPr>
            <a:picLocks noChangeAspect="1"/>
          </p:cNvPicPr>
          <p:nvPr/>
        </p:nvPicPr>
        <p:blipFill>
          <a:blip r:embed="rId4"/>
          <a:stretch>
            <a:fillRect/>
          </a:stretch>
        </p:blipFill>
        <p:spPr>
          <a:xfrm>
            <a:off x="7228580" y="3746"/>
            <a:ext cx="1894319" cy="909483"/>
          </a:xfrm>
          <a:prstGeom prst="rect">
            <a:avLst/>
          </a:prstGeom>
        </p:spPr>
      </p:pic>
      <p:pic>
        <p:nvPicPr>
          <p:cNvPr id="12" name="Picture 2">
            <a:extLst>
              <a:ext uri="{FF2B5EF4-FFF2-40B4-BE49-F238E27FC236}">
                <a16:creationId xmlns:a16="http://schemas.microsoft.com/office/drawing/2014/main" id="{A3A2F1FB-AC30-44EA-AF5F-8C77C0C73816}"/>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7027" t="24438" r="6853" b="18971"/>
          <a:stretch/>
        </p:blipFill>
        <p:spPr bwMode="auto">
          <a:xfrm>
            <a:off x="42396" y="0"/>
            <a:ext cx="1041822" cy="917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6789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62082" y="146064"/>
            <a:ext cx="5978518" cy="1200329"/>
          </a:xfrm>
          <a:prstGeom prst="rect">
            <a:avLst/>
          </a:prstGeom>
          <a:noFill/>
        </p:spPr>
        <p:txBody>
          <a:bodyPr wrap="square" rtlCol="0">
            <a:spAutoFit/>
          </a:bodyPr>
          <a:lstStyle/>
          <a:p>
            <a:pPr algn="ctr"/>
            <a:r>
              <a:rPr lang="en-US"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Implement Integrated Monitoring Initiative for water resources management</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123402">
            <a:off x="348231" y="2601640"/>
            <a:ext cx="1908947" cy="2604218"/>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95135" y="815427"/>
            <a:ext cx="1480202" cy="2209365"/>
          </a:xfrm>
          <a:prstGeom prst="rect">
            <a:avLst/>
          </a:prstGeom>
        </p:spPr>
      </p:pic>
      <p:pic>
        <p:nvPicPr>
          <p:cNvPr id="9" name="Picture 8"/>
          <p:cNvPicPr>
            <a:picLocks noChangeAspect="1"/>
          </p:cNvPicPr>
          <p:nvPr/>
        </p:nvPicPr>
        <p:blipFill>
          <a:blip r:embed="rId5"/>
          <a:stretch>
            <a:fillRect/>
          </a:stretch>
        </p:blipFill>
        <p:spPr>
          <a:xfrm>
            <a:off x="368663" y="1001966"/>
            <a:ext cx="2028095" cy="1392922"/>
          </a:xfrm>
          <a:prstGeom prst="rect">
            <a:avLst/>
          </a:prstGeom>
        </p:spPr>
      </p:pic>
      <p:sp>
        <p:nvSpPr>
          <p:cNvPr id="5" name="Rectangle 4">
            <a:extLst>
              <a:ext uri="{FF2B5EF4-FFF2-40B4-BE49-F238E27FC236}">
                <a16:creationId xmlns:a16="http://schemas.microsoft.com/office/drawing/2014/main" id="{D0391602-9019-425D-9F7B-F7B39F04E33F}"/>
              </a:ext>
            </a:extLst>
          </p:cNvPr>
          <p:cNvSpPr/>
          <p:nvPr/>
        </p:nvSpPr>
        <p:spPr>
          <a:xfrm>
            <a:off x="2450426" y="1830367"/>
            <a:ext cx="4572000" cy="923330"/>
          </a:xfrm>
          <a:prstGeom prst="rect">
            <a:avLst/>
          </a:prstGeom>
        </p:spPr>
        <p:txBody>
          <a:bodyPr>
            <a:spAutoFit/>
          </a:bodyPr>
          <a:lstStyle/>
          <a:p>
            <a:pPr marL="742950" lvl="1" indent="-285750">
              <a:buFont typeface="Arial" panose="020B0604020202020204" pitchFamily="34" charset="0"/>
              <a:buChar char="•"/>
            </a:pPr>
            <a:r>
              <a:rPr lang="en-US" dirty="0"/>
              <a:t>Build country capacity to monitor and report SDG 6 water data and take action</a:t>
            </a:r>
          </a:p>
        </p:txBody>
      </p:sp>
      <p:pic>
        <p:nvPicPr>
          <p:cNvPr id="12" name="Picture 11">
            <a:extLst>
              <a:ext uri="{FF2B5EF4-FFF2-40B4-BE49-F238E27FC236}">
                <a16:creationId xmlns:a16="http://schemas.microsoft.com/office/drawing/2014/main" id="{387D64B7-A7A8-475C-B929-FC9ED80C4B3E}"/>
              </a:ext>
            </a:extLst>
          </p:cNvPr>
          <p:cNvPicPr>
            <a:picLocks noChangeAspect="1"/>
          </p:cNvPicPr>
          <p:nvPr/>
        </p:nvPicPr>
        <p:blipFill>
          <a:blip r:embed="rId6"/>
          <a:stretch>
            <a:fillRect/>
          </a:stretch>
        </p:blipFill>
        <p:spPr>
          <a:xfrm>
            <a:off x="7228580" y="-10101"/>
            <a:ext cx="1894319" cy="923330"/>
          </a:xfrm>
          <a:prstGeom prst="rect">
            <a:avLst/>
          </a:prstGeom>
        </p:spPr>
      </p:pic>
      <p:pic>
        <p:nvPicPr>
          <p:cNvPr id="13" name="Picture 12">
            <a:extLst>
              <a:ext uri="{FF2B5EF4-FFF2-40B4-BE49-F238E27FC236}">
                <a16:creationId xmlns:a16="http://schemas.microsoft.com/office/drawing/2014/main" id="{90624C18-FAED-454A-B09F-A85B464637C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10780" y="3541052"/>
            <a:ext cx="4037964" cy="3119716"/>
          </a:xfrm>
          <a:prstGeom prst="rect">
            <a:avLst/>
          </a:prstGeom>
        </p:spPr>
      </p:pic>
      <p:pic>
        <p:nvPicPr>
          <p:cNvPr id="15" name="Picture 14">
            <a:extLst>
              <a:ext uri="{FF2B5EF4-FFF2-40B4-BE49-F238E27FC236}">
                <a16:creationId xmlns:a16="http://schemas.microsoft.com/office/drawing/2014/main" id="{4FF78475-D3BF-4EE3-B11C-CB02CFD4EDEB}"/>
              </a:ext>
            </a:extLst>
          </p:cNvPr>
          <p:cNvPicPr>
            <a:picLocks noChangeAspect="1"/>
          </p:cNvPicPr>
          <p:nvPr/>
        </p:nvPicPr>
        <p:blipFill>
          <a:blip r:embed="rId8"/>
          <a:stretch>
            <a:fillRect/>
          </a:stretch>
        </p:blipFill>
        <p:spPr>
          <a:xfrm rot="20925550">
            <a:off x="1732081" y="3053617"/>
            <a:ext cx="1833780" cy="2516398"/>
          </a:xfrm>
          <a:prstGeom prst="rect">
            <a:avLst/>
          </a:prstGeom>
        </p:spPr>
      </p:pic>
      <p:pic>
        <p:nvPicPr>
          <p:cNvPr id="16" name="Picture 15">
            <a:extLst>
              <a:ext uri="{FF2B5EF4-FFF2-40B4-BE49-F238E27FC236}">
                <a16:creationId xmlns:a16="http://schemas.microsoft.com/office/drawing/2014/main" id="{33961B13-25D5-4494-AD4D-89B848DB582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20758872">
            <a:off x="2945253" y="3473428"/>
            <a:ext cx="1825191" cy="2709774"/>
          </a:xfrm>
          <a:prstGeom prst="rect">
            <a:avLst/>
          </a:prstGeom>
        </p:spPr>
      </p:pic>
      <p:sp>
        <p:nvSpPr>
          <p:cNvPr id="10" name="Rectangle 9">
            <a:extLst>
              <a:ext uri="{FF2B5EF4-FFF2-40B4-BE49-F238E27FC236}">
                <a16:creationId xmlns:a16="http://schemas.microsoft.com/office/drawing/2014/main" id="{65149329-3E74-4DDF-811F-39DA1A94941E}"/>
              </a:ext>
            </a:extLst>
          </p:cNvPr>
          <p:cNvSpPr/>
          <p:nvPr/>
        </p:nvSpPr>
        <p:spPr>
          <a:xfrm>
            <a:off x="4933356" y="3147389"/>
            <a:ext cx="4215387" cy="369332"/>
          </a:xfrm>
          <a:prstGeom prst="rect">
            <a:avLst/>
          </a:prstGeom>
        </p:spPr>
        <p:txBody>
          <a:bodyPr wrap="square">
            <a:spAutoFit/>
          </a:bodyPr>
          <a:lstStyle/>
          <a:p>
            <a:pPr algn="ctr"/>
            <a:r>
              <a:rPr lang="en-US" dirty="0">
                <a:latin typeface="Arial" panose="020B0604020202020204" pitchFamily="34" charset="0"/>
                <a:cs typeface="Arial" panose="020B0604020202020204" pitchFamily="34" charset="0"/>
              </a:rPr>
              <a:t>IWRM 172 countries data sets</a:t>
            </a:r>
          </a:p>
        </p:txBody>
      </p:sp>
      <p:pic>
        <p:nvPicPr>
          <p:cNvPr id="17" name="Picture 2">
            <a:extLst>
              <a:ext uri="{FF2B5EF4-FFF2-40B4-BE49-F238E27FC236}">
                <a16:creationId xmlns:a16="http://schemas.microsoft.com/office/drawing/2014/main" id="{715A5B90-3ADA-45CF-91E8-140994B078E6}"/>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57027" t="24438" r="6853" b="18971"/>
          <a:stretch/>
        </p:blipFill>
        <p:spPr bwMode="auto">
          <a:xfrm>
            <a:off x="42395" y="1"/>
            <a:ext cx="972125" cy="856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4711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8332A-0E95-4B5E-B85A-968E976C8479}"/>
              </a:ext>
            </a:extLst>
          </p:cNvPr>
          <p:cNvSpPr>
            <a:spLocks noGrp="1"/>
          </p:cNvSpPr>
          <p:nvPr>
            <p:ph type="title"/>
          </p:nvPr>
        </p:nvSpPr>
        <p:spPr>
          <a:xfrm>
            <a:off x="1397000" y="191616"/>
            <a:ext cx="5765801" cy="1451614"/>
          </a:xfrm>
        </p:spPr>
        <p:txBody>
          <a:bodyPr>
            <a:normAutofit fontScale="90000"/>
          </a:bodyPr>
          <a:lstStyle/>
          <a:p>
            <a:br>
              <a:rPr lang="en-US" sz="2200" b="1" dirty="0">
                <a:latin typeface="Arial" panose="020B0604020202020204" pitchFamily="34" charset="0"/>
                <a:cs typeface="Arial" panose="020B0604020202020204" pitchFamily="34" charset="0"/>
              </a:rPr>
            </a:br>
            <a:br>
              <a:rPr lang="en-US" sz="2200" b="1" dirty="0">
                <a:latin typeface="Arial" panose="020B0604020202020204" pitchFamily="34" charset="0"/>
                <a:cs typeface="Arial" panose="020B0604020202020204" pitchFamily="34" charset="0"/>
              </a:rPr>
            </a:br>
            <a:br>
              <a:rPr lang="en-US" sz="2200" b="1" dirty="0">
                <a:latin typeface="Arial" panose="020B0604020202020204" pitchFamily="34" charset="0"/>
                <a:cs typeface="Arial" panose="020B0604020202020204" pitchFamily="34" charset="0"/>
              </a:rPr>
            </a:br>
            <a:br>
              <a:rPr lang="en-US" sz="2200" b="1" dirty="0">
                <a:latin typeface="Arial" panose="020B0604020202020204" pitchFamily="34" charset="0"/>
                <a:cs typeface="Arial" panose="020B0604020202020204" pitchFamily="34" charset="0"/>
              </a:rPr>
            </a:br>
            <a:r>
              <a:rPr lang="en-US" sz="27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Economics of Ecosystems and Biodiversity (TEEB) </a:t>
            </a:r>
            <a:br>
              <a:rPr lang="en-US" sz="27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7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 Agriculture and Food (</a:t>
            </a:r>
            <a:r>
              <a:rPr lang="en-US" sz="2700" b="1" dirty="0" err="1">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TEEBAgriFood</a:t>
            </a:r>
            <a:r>
              <a:rPr lang="en-US" sz="27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br>
              <a:rPr lang="en-US" dirty="0"/>
            </a:br>
            <a:br>
              <a:rPr lang="en-GB" dirty="0">
                <a:effectLst>
                  <a:outerShdw blurRad="38100" dist="38100" dir="2700000" algn="tl">
                    <a:srgbClr val="000000">
                      <a:alpha val="43137"/>
                    </a:srgbClr>
                  </a:outerShdw>
                </a:effectLst>
              </a:rPr>
            </a:br>
            <a:endParaRPr lang="en-GB" dirty="0"/>
          </a:p>
        </p:txBody>
      </p:sp>
      <p:graphicFrame>
        <p:nvGraphicFramePr>
          <p:cNvPr id="3" name="Object 2">
            <a:extLst>
              <a:ext uri="{FF2B5EF4-FFF2-40B4-BE49-F238E27FC236}">
                <a16:creationId xmlns:a16="http://schemas.microsoft.com/office/drawing/2014/main" id="{E4117F34-1DD3-4948-BB43-E2565A146338}"/>
              </a:ext>
            </a:extLst>
          </p:cNvPr>
          <p:cNvGraphicFramePr>
            <a:graphicFrameLocks noChangeAspect="1"/>
          </p:cNvGraphicFramePr>
          <p:nvPr>
            <p:extLst>
              <p:ext uri="{D42A27DB-BD31-4B8C-83A1-F6EECF244321}">
                <p14:modId xmlns:p14="http://schemas.microsoft.com/office/powerpoint/2010/main" val="2787842503"/>
              </p:ext>
            </p:extLst>
          </p:nvPr>
        </p:nvGraphicFramePr>
        <p:xfrm>
          <a:off x="390020" y="2984993"/>
          <a:ext cx="2736593" cy="3873007"/>
        </p:xfrm>
        <a:graphic>
          <a:graphicData uri="http://schemas.openxmlformats.org/presentationml/2006/ole">
            <mc:AlternateContent xmlns:mc="http://schemas.openxmlformats.org/markup-compatibility/2006">
              <mc:Choice xmlns:v="urn:schemas-microsoft-com:vml" Requires="v">
                <p:oleObj spid="_x0000_s4131" name="Acrobat Document" r:id="rId4" imgW="4533738" imgH="6415896" progId="AcroExch.Document.7">
                  <p:embed/>
                </p:oleObj>
              </mc:Choice>
              <mc:Fallback>
                <p:oleObj name="Acrobat Document" r:id="rId4" imgW="4533738" imgH="6415896" progId="AcroExch.Document.7">
                  <p:embed/>
                  <p:pic>
                    <p:nvPicPr>
                      <p:cNvPr id="5" name="Object 4">
                        <a:extLst>
                          <a:ext uri="{FF2B5EF4-FFF2-40B4-BE49-F238E27FC236}">
                            <a16:creationId xmlns:a16="http://schemas.microsoft.com/office/drawing/2014/main" id="{A7158359-F073-489C-B261-956C39FC11C0}"/>
                          </a:ext>
                        </a:extLst>
                      </p:cNvPr>
                      <p:cNvPicPr/>
                      <p:nvPr/>
                    </p:nvPicPr>
                    <p:blipFill>
                      <a:blip r:embed="rId5"/>
                      <a:stretch>
                        <a:fillRect/>
                      </a:stretch>
                    </p:blipFill>
                    <p:spPr>
                      <a:xfrm>
                        <a:off x="390020" y="2984993"/>
                        <a:ext cx="2736593" cy="3873007"/>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25D14B2F-21C6-43A1-8B7B-BD87A266829E}"/>
              </a:ext>
            </a:extLst>
          </p:cNvPr>
          <p:cNvSpPr/>
          <p:nvPr/>
        </p:nvSpPr>
        <p:spPr>
          <a:xfrm>
            <a:off x="3572380" y="2617038"/>
            <a:ext cx="5181600" cy="3508653"/>
          </a:xfrm>
          <a:prstGeom prst="rect">
            <a:avLst/>
          </a:prstGeom>
        </p:spPr>
        <p:txBody>
          <a:bodyPr wrap="square">
            <a:spAutoFit/>
          </a:bodyPr>
          <a:lstStyle/>
          <a:p>
            <a:pPr marL="285750" indent="-285750" algn="just">
              <a:spcAft>
                <a:spcPts val="0"/>
              </a:spcAft>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The TEEB for Agriculture and Food Scientific and Economic Foundations report was launched in Delhi on 4 June 2018:</a:t>
            </a:r>
          </a:p>
          <a:p>
            <a:pPr algn="just">
              <a:spcAft>
                <a:spcPts val="0"/>
              </a:spcAft>
            </a:pPr>
            <a:endParaRPr lang="en-US" dirty="0">
              <a:latin typeface="Arial" panose="020B0604020202020204" pitchFamily="34" charset="0"/>
              <a:ea typeface="Times New Roman" panose="02020603050405020304" pitchFamily="18" charset="0"/>
              <a:cs typeface="Arial" panose="020B0604020202020204" pitchFamily="34" charset="0"/>
            </a:endParaRPr>
          </a:p>
          <a:p>
            <a:pPr algn="just">
              <a:spcAft>
                <a:spcPts val="0"/>
              </a:spcAft>
            </a:pPr>
            <a:r>
              <a:rPr lang="en-US" dirty="0">
                <a:latin typeface="Arial" panose="020B0604020202020204" pitchFamily="34" charset="0"/>
                <a:ea typeface="Times New Roman" panose="02020603050405020304" pitchFamily="18" charset="0"/>
                <a:cs typeface="Arial" panose="020B0604020202020204" pitchFamily="34" charset="0"/>
              </a:rPr>
              <a:t>a)</a:t>
            </a:r>
            <a:r>
              <a:rPr lang="en-US" dirty="0">
                <a:latin typeface="Arial" panose="020B0604020202020204" pitchFamily="34" charset="0"/>
                <a:cs typeface="Arial" panose="020B0604020202020204" pitchFamily="34" charset="0"/>
              </a:rPr>
              <a:t> a comprehensive</a:t>
            </a:r>
            <a:r>
              <a:rPr lang="en-GB" dirty="0">
                <a:latin typeface="Arial" panose="020B0604020202020204" pitchFamily="34" charset="0"/>
                <a:cs typeface="Arial" panose="020B0604020202020204" pitchFamily="34" charset="0"/>
              </a:rPr>
              <a:t> evaluation framework for food systems that helps decision-makers to compare different policies and the market to value food more accurately</a:t>
            </a:r>
            <a:r>
              <a:rPr lang="en-US" dirty="0">
                <a:latin typeface="Arial" panose="020B0604020202020204" pitchFamily="34" charset="0"/>
                <a:cs typeface="Arial" panose="020B0604020202020204" pitchFamily="34" charset="0"/>
              </a:rPr>
              <a:t>;</a:t>
            </a:r>
          </a:p>
          <a:p>
            <a:pPr algn="just">
              <a:spcAft>
                <a:spcPts val="0"/>
              </a:spcAft>
            </a:pPr>
            <a:endParaRPr lang="en-US" dirty="0">
              <a:latin typeface="Arial" panose="020B0604020202020204" pitchFamily="34" charset="0"/>
              <a:ea typeface="Times New Roman" panose="02020603050405020304" pitchFamily="18" charset="0"/>
              <a:cs typeface="Arial" panose="020B0604020202020204" pitchFamily="34" charset="0"/>
            </a:endParaRPr>
          </a:p>
          <a:p>
            <a:pPr algn="just">
              <a:spcAft>
                <a:spcPts val="0"/>
              </a:spcAft>
            </a:pPr>
            <a:r>
              <a:rPr lang="en-US" dirty="0">
                <a:latin typeface="Arial" panose="020B0604020202020204" pitchFamily="34" charset="0"/>
                <a:ea typeface="Times New Roman" panose="02020603050405020304" pitchFamily="18" charset="0"/>
                <a:cs typeface="Arial" panose="020B0604020202020204" pitchFamily="34" charset="0"/>
              </a:rPr>
              <a:t>b)</a:t>
            </a:r>
            <a:r>
              <a:rPr lang="en-GB" dirty="0">
                <a:latin typeface="Arial" panose="020B0604020202020204" pitchFamily="34" charset="0"/>
                <a:cs typeface="Arial" panose="020B0604020202020204" pitchFamily="34" charset="0"/>
              </a:rPr>
              <a:t> Focus on the three main blocks of the food value chain – food production, distribution and consumption. </a:t>
            </a:r>
            <a:endParaRPr lang="en-GB"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8" name="Rounded Rectangle 7">
            <a:extLst>
              <a:ext uri="{FF2B5EF4-FFF2-40B4-BE49-F238E27FC236}">
                <a16:creationId xmlns:a16="http://schemas.microsoft.com/office/drawing/2014/main" id="{1DCC6896-A5C4-40F6-B4D4-9A41ECFABA2E}"/>
              </a:ext>
            </a:extLst>
          </p:cNvPr>
          <p:cNvSpPr/>
          <p:nvPr/>
        </p:nvSpPr>
        <p:spPr>
          <a:xfrm>
            <a:off x="591407" y="1462240"/>
            <a:ext cx="2105221" cy="1451615"/>
          </a:xfrm>
          <a:prstGeom prst="roundRect">
            <a:avLst/>
          </a:prstGeom>
          <a:ln/>
        </p:spPr>
        <p:style>
          <a:lnRef idx="1">
            <a:schemeClr val="accent3"/>
          </a:lnRef>
          <a:fillRef idx="2">
            <a:schemeClr val="accent3"/>
          </a:fillRef>
          <a:effectRef idx="1">
            <a:schemeClr val="accent3"/>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solidFill>
                  <a:schemeClr val="tx1"/>
                </a:solidFill>
              </a:rPr>
              <a:t>Enhanced knowledge of the value and role of ecosystem services</a:t>
            </a:r>
            <a:endParaRPr lang="en-US" sz="1800" i="1" dirty="0">
              <a:solidFill>
                <a:schemeClr val="tx1"/>
              </a:solidFill>
            </a:endParaRPr>
          </a:p>
        </p:txBody>
      </p:sp>
      <p:pic>
        <p:nvPicPr>
          <p:cNvPr id="9" name="Picture 8">
            <a:extLst>
              <a:ext uri="{FF2B5EF4-FFF2-40B4-BE49-F238E27FC236}">
                <a16:creationId xmlns:a16="http://schemas.microsoft.com/office/drawing/2014/main" id="{2E165751-96F3-40C4-9A0B-AEBC00D767AC}"/>
              </a:ext>
            </a:extLst>
          </p:cNvPr>
          <p:cNvPicPr>
            <a:picLocks noChangeAspect="1"/>
          </p:cNvPicPr>
          <p:nvPr/>
        </p:nvPicPr>
        <p:blipFill>
          <a:blip r:embed="rId6"/>
          <a:stretch>
            <a:fillRect/>
          </a:stretch>
        </p:blipFill>
        <p:spPr>
          <a:xfrm>
            <a:off x="7228580" y="-10101"/>
            <a:ext cx="1894319" cy="923330"/>
          </a:xfrm>
          <a:prstGeom prst="rect">
            <a:avLst/>
          </a:prstGeom>
        </p:spPr>
      </p:pic>
      <p:pic>
        <p:nvPicPr>
          <p:cNvPr id="11" name="Picture 2">
            <a:extLst>
              <a:ext uri="{FF2B5EF4-FFF2-40B4-BE49-F238E27FC236}">
                <a16:creationId xmlns:a16="http://schemas.microsoft.com/office/drawing/2014/main" id="{F9E754ED-0F6A-4FF8-A90B-82250583378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7027" t="24438" r="6853" b="18971"/>
          <a:stretch/>
        </p:blipFill>
        <p:spPr bwMode="auto">
          <a:xfrm>
            <a:off x="42396" y="0"/>
            <a:ext cx="1036704" cy="913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9242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E5AF3-1CDD-490E-8211-C1CFC24B2AF2}"/>
              </a:ext>
            </a:extLst>
          </p:cNvPr>
          <p:cNvSpPr>
            <a:spLocks noGrp="1"/>
          </p:cNvSpPr>
          <p:nvPr>
            <p:ph type="title"/>
          </p:nvPr>
        </p:nvSpPr>
        <p:spPr>
          <a:xfrm>
            <a:off x="250762" y="1"/>
            <a:ext cx="8436038" cy="1016000"/>
          </a:xfrm>
        </p:spPr>
        <p:txBody>
          <a:bodyPr>
            <a:normAutofit/>
          </a:bodyPr>
          <a:lstStyle/>
          <a:p>
            <a:r>
              <a:rPr lang="en-US"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Marine and Coastal Ecosystem </a:t>
            </a:r>
            <a:br>
              <a:rPr lang="en-US"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Services</a:t>
            </a:r>
            <a:endParaRPr lang="en-GB"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C9F9C284-DAB2-45D9-BE44-311F95561378}"/>
              </a:ext>
            </a:extLst>
          </p:cNvPr>
          <p:cNvSpPr/>
          <p:nvPr/>
        </p:nvSpPr>
        <p:spPr>
          <a:xfrm>
            <a:off x="4254930" y="1032616"/>
            <a:ext cx="4867969" cy="5632311"/>
          </a:xfrm>
          <a:prstGeom prst="rect">
            <a:avLst/>
          </a:prstGeom>
        </p:spPr>
        <p:txBody>
          <a:bodyPr wrap="square">
            <a:spAutoFit/>
          </a:bodyPr>
          <a:lstStyle/>
          <a:p>
            <a:pPr lvl="0">
              <a:spcAft>
                <a:spcPts val="0"/>
              </a:spcAft>
            </a:pPr>
            <a:r>
              <a:rPr lang="en-US" dirty="0">
                <a:ea typeface="Times New Roman" panose="02020603050405020304" pitchFamily="18" charset="0"/>
                <a:cs typeface="Calibri" panose="020F0502020204030204" pitchFamily="34" charset="0"/>
              </a:rPr>
              <a:t>2. Progress of reviewing global and regional governance and policy frameworks on coral reefs;</a:t>
            </a:r>
          </a:p>
          <a:p>
            <a:pPr lvl="0">
              <a:spcAft>
                <a:spcPts val="0"/>
              </a:spcAft>
            </a:pPr>
            <a:endParaRPr lang="en-US" dirty="0">
              <a:ea typeface="Times New Roman" panose="02020603050405020304" pitchFamily="18" charset="0"/>
              <a:cs typeface="Calibri" panose="020F0502020204030204" pitchFamily="34" charset="0"/>
            </a:endParaRPr>
          </a:p>
          <a:p>
            <a:pPr>
              <a:spcAft>
                <a:spcPts val="0"/>
              </a:spcAft>
            </a:pPr>
            <a:r>
              <a:rPr lang="en-US" dirty="0">
                <a:ea typeface="Calibri" panose="020F0502020204030204" pitchFamily="34" charset="0"/>
                <a:cs typeface="Calibri" panose="020F0502020204030204" pitchFamily="34" charset="0"/>
              </a:rPr>
              <a:t>3. </a:t>
            </a:r>
            <a:r>
              <a:rPr lang="en-GB" dirty="0"/>
              <a:t>Regional Ocean Governance including   </a:t>
            </a:r>
          </a:p>
          <a:p>
            <a:pPr>
              <a:spcAft>
                <a:spcPts val="0"/>
              </a:spcAft>
            </a:pPr>
            <a:r>
              <a:rPr lang="en-GB" dirty="0"/>
              <a:t> Marine Protected Areas – strengthening the   </a:t>
            </a:r>
          </a:p>
          <a:p>
            <a:pPr>
              <a:spcAft>
                <a:spcPts val="0"/>
              </a:spcAft>
            </a:pPr>
            <a:r>
              <a:rPr lang="en-GB" dirty="0"/>
              <a:t> Regional  Seas Programme and enhancing </a:t>
            </a:r>
          </a:p>
          <a:p>
            <a:pPr>
              <a:spcAft>
                <a:spcPts val="0"/>
              </a:spcAft>
            </a:pPr>
            <a:r>
              <a:rPr lang="en-GB" dirty="0"/>
              <a:t>  collaboration with regional stakeholders,  </a:t>
            </a:r>
          </a:p>
          <a:p>
            <a:pPr>
              <a:spcAft>
                <a:spcPts val="0"/>
              </a:spcAft>
            </a:pPr>
            <a:r>
              <a:rPr lang="en-GB" dirty="0"/>
              <a:t>  e.g. Fisheries bodies, Large Marine Ecosystems;</a:t>
            </a:r>
          </a:p>
          <a:p>
            <a:pPr>
              <a:spcAft>
                <a:spcPts val="0"/>
              </a:spcAft>
            </a:pPr>
            <a:r>
              <a:rPr lang="en-GB" dirty="0"/>
              <a:t> </a:t>
            </a:r>
          </a:p>
          <a:p>
            <a:pPr>
              <a:spcAft>
                <a:spcPts val="0"/>
              </a:spcAft>
            </a:pPr>
            <a:r>
              <a:rPr lang="en-US" dirty="0">
                <a:ea typeface="Calibri" panose="020F0502020204030204" pitchFamily="34" charset="0"/>
                <a:cs typeface="Calibri" panose="020F0502020204030204" pitchFamily="34" charset="0"/>
              </a:rPr>
              <a:t>4. Technical report,</a:t>
            </a:r>
            <a:r>
              <a:rPr lang="en-GB" dirty="0"/>
              <a:t> “</a:t>
            </a:r>
            <a:r>
              <a:rPr lang="en-GB" i="1" dirty="0"/>
              <a:t>The contributions of marine and coastal area-based management approaches to sustainable development goals and targets”;</a:t>
            </a:r>
          </a:p>
          <a:p>
            <a:pPr>
              <a:spcAft>
                <a:spcPts val="0"/>
              </a:spcAft>
            </a:pPr>
            <a:endParaRPr lang="en-GB" i="1" dirty="0"/>
          </a:p>
          <a:p>
            <a:pPr>
              <a:spcAft>
                <a:spcPts val="0"/>
              </a:spcAft>
            </a:pPr>
            <a:r>
              <a:rPr lang="en-US" i="1" dirty="0"/>
              <a:t>5. </a:t>
            </a:r>
            <a:r>
              <a:rPr lang="en-GB" i="1" dirty="0"/>
              <a:t>P</a:t>
            </a:r>
            <a:r>
              <a:rPr lang="en-GB" dirty="0"/>
              <a:t>romote sustainable usage of marine resources Sustainable Blue Economy approach  </a:t>
            </a:r>
          </a:p>
          <a:p>
            <a:pPr>
              <a:spcAft>
                <a:spcPts val="0"/>
              </a:spcAft>
            </a:pPr>
            <a:endParaRPr lang="en-US" i="1" dirty="0"/>
          </a:p>
          <a:p>
            <a:pPr>
              <a:spcAft>
                <a:spcPts val="0"/>
              </a:spcAft>
            </a:pPr>
            <a:r>
              <a:rPr lang="en-US" dirty="0">
                <a:ea typeface="Calibri" panose="020F0502020204030204" pitchFamily="34" charset="0"/>
                <a:cs typeface="Calibri" panose="020F0502020204030204" pitchFamily="34" charset="0"/>
              </a:rPr>
              <a:t> 6. </a:t>
            </a:r>
            <a:r>
              <a:rPr lang="en-GB" dirty="0"/>
              <a:t>Ocean strategy being developed – consultation across UN Environment, Member States and UN Agencies </a:t>
            </a:r>
          </a:p>
          <a:p>
            <a:pPr lvl="0">
              <a:spcAft>
                <a:spcPts val="0"/>
              </a:spcAft>
            </a:pPr>
            <a:endParaRPr lang="en-GB" dirty="0">
              <a:ea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743284C9-E51C-4745-84B8-711DD99550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567791">
            <a:off x="574720" y="2563769"/>
            <a:ext cx="1773146" cy="2506122"/>
          </a:xfrm>
          <a:prstGeom prst="rect">
            <a:avLst/>
          </a:prstGeom>
        </p:spPr>
      </p:pic>
      <p:pic>
        <p:nvPicPr>
          <p:cNvPr id="10" name="Picture 9">
            <a:extLst>
              <a:ext uri="{FF2B5EF4-FFF2-40B4-BE49-F238E27FC236}">
                <a16:creationId xmlns:a16="http://schemas.microsoft.com/office/drawing/2014/main" id="{BF46C6D0-F222-475C-A094-F2DCCF9C33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88123" y="2182692"/>
            <a:ext cx="1680806" cy="1199416"/>
          </a:xfrm>
          <a:prstGeom prst="rect">
            <a:avLst/>
          </a:prstGeom>
        </p:spPr>
      </p:pic>
      <p:sp>
        <p:nvSpPr>
          <p:cNvPr id="11" name="Rounded Rectangle 7">
            <a:extLst>
              <a:ext uri="{FF2B5EF4-FFF2-40B4-BE49-F238E27FC236}">
                <a16:creationId xmlns:a16="http://schemas.microsoft.com/office/drawing/2014/main" id="{2DE9C40F-D47C-49E8-9D14-0B13A6F7E055}"/>
              </a:ext>
            </a:extLst>
          </p:cNvPr>
          <p:cNvSpPr/>
          <p:nvPr/>
        </p:nvSpPr>
        <p:spPr>
          <a:xfrm>
            <a:off x="1262733" y="678987"/>
            <a:ext cx="2177909" cy="1355969"/>
          </a:xfrm>
          <a:prstGeom prst="roundRect">
            <a:avLst/>
          </a:prstGeom>
          <a:ln/>
        </p:spPr>
        <p:style>
          <a:lnRef idx="1">
            <a:schemeClr val="accent3"/>
          </a:lnRef>
          <a:fillRef idx="2">
            <a:schemeClr val="accent3"/>
          </a:fillRef>
          <a:effectRef idx="1">
            <a:schemeClr val="accent3"/>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solidFill>
                  <a:schemeClr val="tx1"/>
                </a:solidFill>
              </a:rPr>
              <a:t>Improvement in collaboration frameworks for ecosystem management</a:t>
            </a:r>
            <a:endParaRPr lang="en-US" sz="1800" i="1" dirty="0">
              <a:solidFill>
                <a:schemeClr val="tx1"/>
              </a:solidFill>
            </a:endParaRPr>
          </a:p>
        </p:txBody>
      </p:sp>
      <p:pic>
        <p:nvPicPr>
          <p:cNvPr id="13" name="Picture 12">
            <a:extLst>
              <a:ext uri="{FF2B5EF4-FFF2-40B4-BE49-F238E27FC236}">
                <a16:creationId xmlns:a16="http://schemas.microsoft.com/office/drawing/2014/main" id="{F0AF8577-428A-44D0-A777-96D14468AA6A}"/>
              </a:ext>
            </a:extLst>
          </p:cNvPr>
          <p:cNvPicPr>
            <a:picLocks noChangeAspect="1"/>
          </p:cNvPicPr>
          <p:nvPr/>
        </p:nvPicPr>
        <p:blipFill>
          <a:blip r:embed="rId5"/>
          <a:stretch>
            <a:fillRect/>
          </a:stretch>
        </p:blipFill>
        <p:spPr>
          <a:xfrm>
            <a:off x="7466896" y="-10101"/>
            <a:ext cx="1656003" cy="757136"/>
          </a:xfrm>
          <a:prstGeom prst="rect">
            <a:avLst/>
          </a:prstGeom>
        </p:spPr>
      </p:pic>
      <p:pic>
        <p:nvPicPr>
          <p:cNvPr id="14" name="Picture 2">
            <a:extLst>
              <a:ext uri="{FF2B5EF4-FFF2-40B4-BE49-F238E27FC236}">
                <a16:creationId xmlns:a16="http://schemas.microsoft.com/office/drawing/2014/main" id="{5C94EAB3-0607-47D3-ABAB-51A2931DBEAF}"/>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7027" t="24438" r="6853" b="18971"/>
          <a:stretch/>
        </p:blipFill>
        <p:spPr bwMode="auto">
          <a:xfrm>
            <a:off x="42396" y="1"/>
            <a:ext cx="976508" cy="8602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a:extLst>
              <a:ext uri="{FF2B5EF4-FFF2-40B4-BE49-F238E27FC236}">
                <a16:creationId xmlns:a16="http://schemas.microsoft.com/office/drawing/2014/main" id="{5CB24660-F6BA-4815-968B-E54908AD7EC9}"/>
              </a:ext>
            </a:extLst>
          </p:cNvPr>
          <p:cNvSpPr/>
          <p:nvPr/>
        </p:nvSpPr>
        <p:spPr>
          <a:xfrm>
            <a:off x="110461" y="5327317"/>
            <a:ext cx="4572000" cy="1200329"/>
          </a:xfrm>
          <a:prstGeom prst="rect">
            <a:avLst/>
          </a:prstGeom>
        </p:spPr>
        <p:txBody>
          <a:bodyPr>
            <a:spAutoFit/>
          </a:bodyPr>
          <a:lstStyle/>
          <a:p>
            <a:pPr lvl="0">
              <a:spcAft>
                <a:spcPts val="0"/>
              </a:spcAft>
              <a:buAutoNum type="arabicPeriod"/>
            </a:pPr>
            <a:r>
              <a:rPr lang="en-US" dirty="0">
                <a:ea typeface="Times New Roman" panose="02020603050405020304" pitchFamily="18" charset="0"/>
                <a:cs typeface="Calibri" panose="020F0502020204030204" pitchFamily="34" charset="0"/>
              </a:rPr>
              <a:t>Network of scientists and experts on seagrass beds launched with a task to </a:t>
            </a:r>
          </a:p>
          <a:p>
            <a:pPr lvl="0">
              <a:spcAft>
                <a:spcPts val="0"/>
              </a:spcAft>
            </a:pPr>
            <a:r>
              <a:rPr lang="en-US" dirty="0">
                <a:ea typeface="Times New Roman" panose="02020603050405020304" pitchFamily="18" charset="0"/>
                <a:cs typeface="Calibri" panose="020F0502020204030204" pitchFamily="34" charset="0"/>
              </a:rPr>
              <a:t>make a global assessment of functions and values of seagrass ecosystem services;</a:t>
            </a:r>
          </a:p>
        </p:txBody>
      </p:sp>
    </p:spTree>
    <p:extLst>
      <p:ext uri="{BB962C8B-B14F-4D97-AF65-F5344CB8AC3E}">
        <p14:creationId xmlns:p14="http://schemas.microsoft.com/office/powerpoint/2010/main" val="2273402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7381" y="1667898"/>
            <a:ext cx="1403857" cy="776157"/>
          </a:xfrm>
          <a:prstGeom prst="rect">
            <a:avLst/>
          </a:prstGeom>
        </p:spPr>
      </p:pic>
      <p:pic>
        <p:nvPicPr>
          <p:cNvPr id="3" name="Picture 2"/>
          <p:cNvPicPr>
            <a:picLocks noChangeAspect="1"/>
          </p:cNvPicPr>
          <p:nvPr/>
        </p:nvPicPr>
        <p:blipFill>
          <a:blip r:embed="rId4"/>
          <a:stretch>
            <a:fillRect/>
          </a:stretch>
        </p:blipFill>
        <p:spPr>
          <a:xfrm>
            <a:off x="3355841" y="2669308"/>
            <a:ext cx="3108960" cy="2398367"/>
          </a:xfrm>
          <a:prstGeom prst="rect">
            <a:avLst/>
          </a:prstGeom>
        </p:spPr>
      </p:pic>
      <p:pic>
        <p:nvPicPr>
          <p:cNvPr id="4" name="Picture 3"/>
          <p:cNvPicPr>
            <a:picLocks noChangeAspect="1"/>
          </p:cNvPicPr>
          <p:nvPr/>
        </p:nvPicPr>
        <p:blipFill>
          <a:blip r:embed="rId5"/>
          <a:stretch>
            <a:fillRect/>
          </a:stretch>
        </p:blipFill>
        <p:spPr>
          <a:xfrm>
            <a:off x="5882777" y="1514590"/>
            <a:ext cx="3261223" cy="2165656"/>
          </a:xfrm>
          <a:prstGeom prst="rect">
            <a:avLst/>
          </a:prstGeom>
        </p:spPr>
      </p:pic>
      <p:grpSp>
        <p:nvGrpSpPr>
          <p:cNvPr id="15" name="Group 14"/>
          <p:cNvGrpSpPr/>
          <p:nvPr/>
        </p:nvGrpSpPr>
        <p:grpSpPr>
          <a:xfrm>
            <a:off x="1220909" y="3067382"/>
            <a:ext cx="2074326" cy="3328164"/>
            <a:chOff x="4282262" y="1766442"/>
            <a:chExt cx="2765769" cy="4437552"/>
          </a:xfrm>
        </p:grpSpPr>
        <p:pic>
          <p:nvPicPr>
            <p:cNvPr id="9" name="Picture 8"/>
            <p:cNvPicPr>
              <a:picLocks noChangeAspect="1"/>
            </p:cNvPicPr>
            <p:nvPr/>
          </p:nvPicPr>
          <p:blipFill>
            <a:blip r:embed="rId6"/>
            <a:stretch>
              <a:fillRect/>
            </a:stretch>
          </p:blipFill>
          <p:spPr>
            <a:xfrm>
              <a:off x="4958317" y="3700141"/>
              <a:ext cx="2089714" cy="2503853"/>
            </a:xfrm>
            <a:prstGeom prst="rect">
              <a:avLst/>
            </a:prstGeom>
          </p:spPr>
        </p:pic>
        <p:pic>
          <p:nvPicPr>
            <p:cNvPr id="8" name="Picture 7"/>
            <p:cNvPicPr>
              <a:picLocks noChangeAspect="1"/>
            </p:cNvPicPr>
            <p:nvPr/>
          </p:nvPicPr>
          <p:blipFill>
            <a:blip r:embed="rId7"/>
            <a:stretch>
              <a:fillRect/>
            </a:stretch>
          </p:blipFill>
          <p:spPr>
            <a:xfrm>
              <a:off x="4282262" y="1766442"/>
              <a:ext cx="2039809" cy="2503852"/>
            </a:xfrm>
            <a:prstGeom prst="rect">
              <a:avLst/>
            </a:prstGeom>
          </p:spPr>
        </p:pic>
      </p:grpSp>
      <p:sp>
        <p:nvSpPr>
          <p:cNvPr id="16" name="TextBox 15"/>
          <p:cNvSpPr txBox="1"/>
          <p:nvPr/>
        </p:nvSpPr>
        <p:spPr>
          <a:xfrm>
            <a:off x="4079234" y="5380672"/>
            <a:ext cx="4700003" cy="1477328"/>
          </a:xfrm>
          <a:prstGeom prst="rect">
            <a:avLst/>
          </a:prstGeom>
          <a:noFill/>
        </p:spPr>
        <p:txBody>
          <a:bodyPr wrap="square" rtlCol="0">
            <a:spAutoFit/>
          </a:bodyPr>
          <a:lstStyle/>
          <a:p>
            <a:pPr>
              <a:buFont typeface="Arial" panose="020B0604020202020204" pitchFamily="34" charset="0"/>
              <a:buChar char="•"/>
            </a:pPr>
            <a:r>
              <a:rPr lang="en-US" dirty="0"/>
              <a:t>Brazzaville Declaration signed by Democratic Republic of the Congo, Republic of the Congo and Indonesia to Protect  world’s largest tropical peatland  </a:t>
            </a:r>
            <a:r>
              <a:rPr lang="en-US" dirty="0">
                <a:hlinkClick r:id="rId8"/>
              </a:rPr>
              <a:t>http://www.globalpeatlands.org/</a:t>
            </a:r>
            <a:endParaRPr lang="en-US" dirty="0"/>
          </a:p>
          <a:p>
            <a:endParaRPr lang="en-US" dirty="0">
              <a:solidFill>
                <a:srgbClr val="00B050"/>
              </a:solidFill>
            </a:endParaRPr>
          </a:p>
        </p:txBody>
      </p:sp>
      <p:sp>
        <p:nvSpPr>
          <p:cNvPr id="13" name="Rounded Rectangle 7">
            <a:extLst>
              <a:ext uri="{FF2B5EF4-FFF2-40B4-BE49-F238E27FC236}">
                <a16:creationId xmlns:a16="http://schemas.microsoft.com/office/drawing/2014/main" id="{E1AECCA8-E882-497B-B8E8-B9C99BF237B7}"/>
              </a:ext>
            </a:extLst>
          </p:cNvPr>
          <p:cNvSpPr/>
          <p:nvPr/>
        </p:nvSpPr>
        <p:spPr>
          <a:xfrm>
            <a:off x="333683" y="1240917"/>
            <a:ext cx="2177909" cy="1355969"/>
          </a:xfrm>
          <a:prstGeom prst="roundRect">
            <a:avLst/>
          </a:prstGeom>
          <a:ln/>
        </p:spPr>
        <p:style>
          <a:lnRef idx="1">
            <a:schemeClr val="accent3"/>
          </a:lnRef>
          <a:fillRef idx="2">
            <a:schemeClr val="accent3"/>
          </a:fillRef>
          <a:effectRef idx="1">
            <a:schemeClr val="accent3"/>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solidFill>
                  <a:schemeClr val="tx1"/>
                </a:solidFill>
              </a:rPr>
              <a:t>Improvement in collaboration frameworks for ecosystem management</a:t>
            </a:r>
            <a:endParaRPr lang="en-US" sz="1800" i="1" dirty="0">
              <a:solidFill>
                <a:schemeClr val="tx1"/>
              </a:solidFill>
            </a:endParaRPr>
          </a:p>
        </p:txBody>
      </p:sp>
      <p:sp>
        <p:nvSpPr>
          <p:cNvPr id="2" name="Rectangle 1">
            <a:extLst>
              <a:ext uri="{FF2B5EF4-FFF2-40B4-BE49-F238E27FC236}">
                <a16:creationId xmlns:a16="http://schemas.microsoft.com/office/drawing/2014/main" id="{B09671D0-F69D-480B-9CA6-115282CB5A52}"/>
              </a:ext>
            </a:extLst>
          </p:cNvPr>
          <p:cNvSpPr/>
          <p:nvPr/>
        </p:nvSpPr>
        <p:spPr>
          <a:xfrm>
            <a:off x="1262734" y="192505"/>
            <a:ext cx="5900068" cy="954107"/>
          </a:xfrm>
          <a:prstGeom prst="rect">
            <a:avLst/>
          </a:prstGeom>
        </p:spPr>
        <p:txBody>
          <a:bodyPr wrap="square">
            <a:spAutoFit/>
          </a:bodyPr>
          <a:lstStyle/>
          <a:p>
            <a:pPr algn="ctr"/>
            <a:r>
              <a:rPr lang="en-US" sz="28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Terrestrial Ecosystems Management</a:t>
            </a:r>
            <a:endParaRPr lang="en-GB" sz="28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73DB1242-B90A-4F9F-95F7-D92C12092151}"/>
              </a:ext>
            </a:extLst>
          </p:cNvPr>
          <p:cNvPicPr>
            <a:picLocks noChangeAspect="1"/>
          </p:cNvPicPr>
          <p:nvPr/>
        </p:nvPicPr>
        <p:blipFill>
          <a:blip r:embed="rId9"/>
          <a:stretch>
            <a:fillRect/>
          </a:stretch>
        </p:blipFill>
        <p:spPr>
          <a:xfrm>
            <a:off x="7228580" y="-10101"/>
            <a:ext cx="1894319" cy="923330"/>
          </a:xfrm>
          <a:prstGeom prst="rect">
            <a:avLst/>
          </a:prstGeom>
        </p:spPr>
      </p:pic>
      <p:pic>
        <p:nvPicPr>
          <p:cNvPr id="20" name="Picture 2">
            <a:extLst>
              <a:ext uri="{FF2B5EF4-FFF2-40B4-BE49-F238E27FC236}">
                <a16:creationId xmlns:a16="http://schemas.microsoft.com/office/drawing/2014/main" id="{FCAAD5AD-4E65-4A69-A984-C2B3A28BD50E}"/>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57027" t="24438" r="6853" b="18971"/>
          <a:stretch/>
        </p:blipFill>
        <p:spPr bwMode="auto">
          <a:xfrm>
            <a:off x="42395" y="0"/>
            <a:ext cx="1154561" cy="1017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slz="http://schemas.microsoft.com/office/powerpoint/2016/slidezoom" Requires="pslz">
          <p:graphicFrame>
            <p:nvGraphicFramePr>
              <p:cNvPr id="7" name="Slide Zoom 6">
                <a:extLst>
                  <a:ext uri="{FF2B5EF4-FFF2-40B4-BE49-F238E27FC236}">
                    <a16:creationId xmlns:a16="http://schemas.microsoft.com/office/drawing/2014/main" id="{89256CAD-98CD-434E-B8C9-3C5E90B4C853}"/>
                  </a:ext>
                </a:extLst>
              </p:cNvPr>
              <p:cNvGraphicFramePr>
                <a:graphicFrameLocks noChangeAspect="1"/>
              </p:cNvGraphicFramePr>
              <p:nvPr>
                <p:extLst>
                  <p:ext uri="{D42A27DB-BD31-4B8C-83A1-F6EECF244321}">
                    <p14:modId xmlns:p14="http://schemas.microsoft.com/office/powerpoint/2010/main" val="1180427855"/>
                  </p:ext>
                </p:extLst>
              </p:nvPr>
            </p:nvGraphicFramePr>
            <p:xfrm>
              <a:off x="-4015154" y="3023088"/>
              <a:ext cx="2286000" cy="1714500"/>
            </p:xfrm>
            <a:graphic>
              <a:graphicData uri="http://schemas.microsoft.com/office/powerpoint/2016/slidezoom">
                <pslz:sldZm>
                  <pslz:sldZmObj sldId="605" cId="2273402073">
                    <pslz:zmPr id="{A908926D-7064-4835-B9AA-52A321932C1A}" returnToParent="0" transitionDur="1000">
                      <p166:blipFill xmlns:p166="http://schemas.microsoft.com/office/powerpoint/2016/6/main">
                        <a:blip r:embed="rId11"/>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p:pic>
            <p:nvPicPr>
              <p:cNvPr id="7" name="Slide Zoom 6">
                <a:hlinkClick r:id="rId12" action="ppaction://hlinksldjump"/>
                <a:extLst>
                  <a:ext uri="{FF2B5EF4-FFF2-40B4-BE49-F238E27FC236}">
                    <a16:creationId xmlns:a16="http://schemas.microsoft.com/office/drawing/2014/main" id="{89256CAD-98CD-434E-B8C9-3C5E90B4C853}"/>
                  </a:ext>
                </a:extLst>
              </p:cNvPr>
              <p:cNvPicPr>
                <a:picLocks noGrp="1" noRot="1" noChangeAspect="1" noMove="1" noResize="1" noEditPoints="1" noAdjustHandles="1" noChangeArrowheads="1" noChangeShapeType="1"/>
              </p:cNvPicPr>
              <p:nvPr/>
            </p:nvPicPr>
            <p:blipFill>
              <a:blip r:embed="rId11"/>
              <a:stretch>
                <a:fillRect/>
              </a:stretch>
            </p:blipFill>
            <p:spPr>
              <a:xfrm>
                <a:off x="-4015154" y="3023088"/>
                <a:ext cx="2286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1593458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3AFD10-F00F-4C07-874F-AEB1E622832D}"/>
              </a:ext>
            </a:extLst>
          </p:cNvPr>
          <p:cNvSpPr>
            <a:spLocks noGrp="1"/>
          </p:cNvSpPr>
          <p:nvPr>
            <p:ph idx="1"/>
          </p:nvPr>
        </p:nvSpPr>
        <p:spPr>
          <a:xfrm>
            <a:off x="1828800" y="1669725"/>
            <a:ext cx="7086600" cy="4913636"/>
          </a:xfrm>
        </p:spPr>
        <p:txBody>
          <a:bodyPr>
            <a:normAutofit/>
          </a:bodyPr>
          <a:lstStyle/>
          <a:p>
            <a:endParaRPr lang="en-US" i="1" dirty="0">
              <a:ea typeface="Roboto Black" panose="02000000000000000000" pitchFamily="2" charset="0"/>
              <a:cs typeface="Roboto Black"/>
            </a:endParaRPr>
          </a:p>
          <a:p>
            <a:endParaRPr lang="en-GB" dirty="0"/>
          </a:p>
        </p:txBody>
      </p:sp>
      <p:sp>
        <p:nvSpPr>
          <p:cNvPr id="7" name="Pentagon 13">
            <a:extLst>
              <a:ext uri="{FF2B5EF4-FFF2-40B4-BE49-F238E27FC236}">
                <a16:creationId xmlns:a16="http://schemas.microsoft.com/office/drawing/2014/main" id="{69BEC3FF-7D74-4543-BC74-CE3E95FE77EB}"/>
              </a:ext>
            </a:extLst>
          </p:cNvPr>
          <p:cNvSpPr>
            <a:spLocks noGrp="1"/>
          </p:cNvSpPr>
          <p:nvPr>
            <p:ph type="title"/>
          </p:nvPr>
        </p:nvSpPr>
        <p:spPr>
          <a:xfrm>
            <a:off x="1676400" y="274639"/>
            <a:ext cx="5486401" cy="755327"/>
          </a:xfrm>
          <a:prstGeom prst="homePlat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l"/>
            <a:r>
              <a:rPr lang="en-US" sz="1800" b="1" dirty="0">
                <a:solidFill>
                  <a:schemeClr val="bg1"/>
                </a:solidFill>
                <a:latin typeface="Arial" panose="020B0604020202020204" pitchFamily="34" charset="0"/>
                <a:cs typeface="Arial" panose="020B0604020202020204" pitchFamily="34" charset="0"/>
              </a:rPr>
              <a:t>EA.(b)  - Inclusion of  ecosystems in economic decision-making</a:t>
            </a:r>
            <a:endParaRPr lang="en-US"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E315216-D738-4E6C-96D1-3D929AA1F9D0}"/>
              </a:ext>
            </a:extLst>
          </p:cNvPr>
          <p:cNvSpPr txBox="1"/>
          <p:nvPr/>
        </p:nvSpPr>
        <p:spPr>
          <a:xfrm>
            <a:off x="-48487" y="3027149"/>
            <a:ext cx="4572000" cy="3970318"/>
          </a:xfrm>
          <a:prstGeom prst="rect">
            <a:avLst/>
          </a:prstGeom>
          <a:noFill/>
          <a:ln>
            <a:noFill/>
          </a:ln>
        </p:spPr>
        <p:txBody>
          <a:bodyPr wrap="square" rtlCol="0">
            <a:spAutoFit/>
          </a:bodyPr>
          <a:lstStyle/>
          <a:p>
            <a:pPr marL="214313" indent="-214313">
              <a:buFont typeface="Arial" panose="020B0604020202020204" pitchFamily="34" charset="0"/>
              <a:buChar char="•"/>
            </a:pPr>
            <a:r>
              <a:rPr lang="en-US" dirty="0"/>
              <a:t>Natural Capital Risk Explorer: Online tool linking nature to economy will be launched November 26;</a:t>
            </a:r>
          </a:p>
          <a:p>
            <a:r>
              <a:rPr lang="en-US" dirty="0"/>
              <a:t>    - Enables financial institutions to link drivers   </a:t>
            </a:r>
          </a:p>
          <a:p>
            <a:r>
              <a:rPr lang="en-US" dirty="0"/>
              <a:t>      of change in nature to ecosystem service  </a:t>
            </a:r>
          </a:p>
          <a:p>
            <a:r>
              <a:rPr lang="en-US" dirty="0"/>
              <a:t>      provision by economic sector thereby   </a:t>
            </a:r>
          </a:p>
          <a:p>
            <a:r>
              <a:rPr lang="en-US" dirty="0"/>
              <a:t>      supporting risk analysis;</a:t>
            </a:r>
          </a:p>
          <a:p>
            <a:pPr marL="214313" indent="-214313">
              <a:buFont typeface="Arial" panose="020B0604020202020204" pitchFamily="34" charset="0"/>
              <a:buChar char="•"/>
            </a:pPr>
            <a:r>
              <a:rPr lang="en-US" dirty="0"/>
              <a:t>Framework for corporate credit analysis using the online tool will be launched in January 2019;</a:t>
            </a:r>
          </a:p>
          <a:p>
            <a:pPr marL="214313" indent="-214313">
              <a:buFont typeface="Arial" panose="020B0604020202020204" pitchFamily="34" charset="0"/>
              <a:buChar char="•"/>
            </a:pPr>
            <a:r>
              <a:rPr lang="en-US" dirty="0"/>
              <a:t>Land use finance </a:t>
            </a:r>
            <a:r>
              <a:rPr lang="en-US" dirty="0" err="1"/>
              <a:t>programme</a:t>
            </a:r>
            <a:r>
              <a:rPr lang="en-US" dirty="0"/>
              <a:t>: </a:t>
            </a:r>
            <a:r>
              <a:rPr lang="en-GB" sz="1600" i="1" dirty="0"/>
              <a:t>Private sector engagement as to enhance public-private partnership </a:t>
            </a:r>
            <a:endParaRPr lang="en-US" sz="1600" dirty="0"/>
          </a:p>
          <a:p>
            <a:pPr marL="214313" indent="-214313">
              <a:buFont typeface="Arial" panose="020B0604020202020204" pitchFamily="34" charset="0"/>
              <a:buChar char="•"/>
            </a:pPr>
            <a:endParaRPr lang="en-US" dirty="0"/>
          </a:p>
        </p:txBody>
      </p:sp>
      <p:pic>
        <p:nvPicPr>
          <p:cNvPr id="10" name="Picture 9">
            <a:extLst>
              <a:ext uri="{FF2B5EF4-FFF2-40B4-BE49-F238E27FC236}">
                <a16:creationId xmlns:a16="http://schemas.microsoft.com/office/drawing/2014/main" id="{1D0624D2-234E-40C6-B677-1CCC8DC11F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6816" y="1989704"/>
            <a:ext cx="4667184" cy="3072988"/>
          </a:xfrm>
          <a:prstGeom prst="rect">
            <a:avLst/>
          </a:prstGeom>
        </p:spPr>
      </p:pic>
      <p:sp>
        <p:nvSpPr>
          <p:cNvPr id="12" name="Rounded Rectangle 8">
            <a:extLst>
              <a:ext uri="{FF2B5EF4-FFF2-40B4-BE49-F238E27FC236}">
                <a16:creationId xmlns:a16="http://schemas.microsoft.com/office/drawing/2014/main" id="{8F179226-9861-400B-866C-DC6294DC16F1}"/>
              </a:ext>
            </a:extLst>
          </p:cNvPr>
          <p:cNvSpPr/>
          <p:nvPr/>
        </p:nvSpPr>
        <p:spPr>
          <a:xfrm>
            <a:off x="99903" y="1390518"/>
            <a:ext cx="2075229" cy="1198372"/>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solidFill>
                  <a:schemeClr val="tx1"/>
                </a:solidFill>
              </a:rPr>
              <a:t>Incorporation of ecosystems in economic decision-making</a:t>
            </a:r>
          </a:p>
          <a:p>
            <a:pPr algn="ctr"/>
            <a:endParaRPr lang="en-US" sz="1000" i="1" dirty="0">
              <a:solidFill>
                <a:schemeClr val="tx1"/>
              </a:solidFill>
            </a:endParaRPr>
          </a:p>
        </p:txBody>
      </p:sp>
      <p:grpSp>
        <p:nvGrpSpPr>
          <p:cNvPr id="14" name="Groep 24">
            <a:extLst>
              <a:ext uri="{FF2B5EF4-FFF2-40B4-BE49-F238E27FC236}">
                <a16:creationId xmlns:a16="http://schemas.microsoft.com/office/drawing/2014/main" id="{BBDA8C8C-8353-AF41-8198-22F797EE102E}"/>
              </a:ext>
            </a:extLst>
          </p:cNvPr>
          <p:cNvGrpSpPr/>
          <p:nvPr/>
        </p:nvGrpSpPr>
        <p:grpSpPr>
          <a:xfrm>
            <a:off x="4270576" y="5707892"/>
            <a:ext cx="1523266" cy="1002708"/>
            <a:chOff x="6950302" y="1037051"/>
            <a:chExt cx="1826745" cy="1276658"/>
          </a:xfrm>
        </p:grpSpPr>
        <p:sp>
          <p:nvSpPr>
            <p:cNvPr id="15" name="Afgeronde rechthoek 50">
              <a:extLst>
                <a:ext uri="{FF2B5EF4-FFF2-40B4-BE49-F238E27FC236}">
                  <a16:creationId xmlns:a16="http://schemas.microsoft.com/office/drawing/2014/main" id="{022D2022-AB7C-A24A-9F5E-40AAEE58C6AF}"/>
                </a:ext>
              </a:extLst>
            </p:cNvPr>
            <p:cNvSpPr/>
            <p:nvPr/>
          </p:nvSpPr>
          <p:spPr>
            <a:xfrm>
              <a:off x="6979384" y="1037051"/>
              <a:ext cx="1707417" cy="127665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457136" rtl="0" eaLnBrk="1" latinLnBrk="0" hangingPunct="1">
                <a:defRPr sz="1800" kern="1200">
                  <a:solidFill>
                    <a:schemeClr val="dk1"/>
                  </a:solidFill>
                  <a:latin typeface="+mn-lt"/>
                  <a:ea typeface="+mn-ea"/>
                  <a:cs typeface="+mn-cs"/>
                </a:defRPr>
              </a:lvl1pPr>
              <a:lvl2pPr marL="457136" algn="l" defTabSz="457136" rtl="0" eaLnBrk="1" latinLnBrk="0" hangingPunct="1">
                <a:defRPr sz="1800" kern="1200">
                  <a:solidFill>
                    <a:schemeClr val="dk1"/>
                  </a:solidFill>
                  <a:latin typeface="+mn-lt"/>
                  <a:ea typeface="+mn-ea"/>
                  <a:cs typeface="+mn-cs"/>
                </a:defRPr>
              </a:lvl2pPr>
              <a:lvl3pPr marL="914272" algn="l" defTabSz="457136" rtl="0" eaLnBrk="1" latinLnBrk="0" hangingPunct="1">
                <a:defRPr sz="1800" kern="1200">
                  <a:solidFill>
                    <a:schemeClr val="dk1"/>
                  </a:solidFill>
                  <a:latin typeface="+mn-lt"/>
                  <a:ea typeface="+mn-ea"/>
                  <a:cs typeface="+mn-cs"/>
                </a:defRPr>
              </a:lvl3pPr>
              <a:lvl4pPr marL="1371408" algn="l" defTabSz="457136" rtl="0" eaLnBrk="1" latinLnBrk="0" hangingPunct="1">
                <a:defRPr sz="1800" kern="1200">
                  <a:solidFill>
                    <a:schemeClr val="dk1"/>
                  </a:solidFill>
                  <a:latin typeface="+mn-lt"/>
                  <a:ea typeface="+mn-ea"/>
                  <a:cs typeface="+mn-cs"/>
                </a:defRPr>
              </a:lvl4pPr>
              <a:lvl5pPr marL="1828543" algn="l" defTabSz="457136" rtl="0" eaLnBrk="1" latinLnBrk="0" hangingPunct="1">
                <a:defRPr sz="1800" kern="1200">
                  <a:solidFill>
                    <a:schemeClr val="dk1"/>
                  </a:solidFill>
                  <a:latin typeface="+mn-lt"/>
                  <a:ea typeface="+mn-ea"/>
                  <a:cs typeface="+mn-cs"/>
                </a:defRPr>
              </a:lvl5pPr>
              <a:lvl6pPr marL="2285679" algn="l" defTabSz="457136" rtl="0" eaLnBrk="1" latinLnBrk="0" hangingPunct="1">
                <a:defRPr sz="1800" kern="1200">
                  <a:solidFill>
                    <a:schemeClr val="dk1"/>
                  </a:solidFill>
                  <a:latin typeface="+mn-lt"/>
                  <a:ea typeface="+mn-ea"/>
                  <a:cs typeface="+mn-cs"/>
                </a:defRPr>
              </a:lvl6pPr>
              <a:lvl7pPr marL="2742815" algn="l" defTabSz="457136" rtl="0" eaLnBrk="1" latinLnBrk="0" hangingPunct="1">
                <a:defRPr sz="1800" kern="1200">
                  <a:solidFill>
                    <a:schemeClr val="dk1"/>
                  </a:solidFill>
                  <a:latin typeface="+mn-lt"/>
                  <a:ea typeface="+mn-ea"/>
                  <a:cs typeface="+mn-cs"/>
                </a:defRPr>
              </a:lvl7pPr>
              <a:lvl8pPr marL="3199951" algn="l" defTabSz="457136" rtl="0" eaLnBrk="1" latinLnBrk="0" hangingPunct="1">
                <a:defRPr sz="1800" kern="1200">
                  <a:solidFill>
                    <a:schemeClr val="dk1"/>
                  </a:solidFill>
                  <a:latin typeface="+mn-lt"/>
                  <a:ea typeface="+mn-ea"/>
                  <a:cs typeface="+mn-cs"/>
                </a:defRPr>
              </a:lvl8pPr>
              <a:lvl9pPr marL="3657087" algn="l" defTabSz="457136" rtl="0" eaLnBrk="1" latinLnBrk="0" hangingPunct="1">
                <a:defRPr sz="1800" kern="1200">
                  <a:solidFill>
                    <a:schemeClr val="dk1"/>
                  </a:solidFill>
                  <a:latin typeface="+mn-lt"/>
                  <a:ea typeface="+mn-ea"/>
                  <a:cs typeface="+mn-cs"/>
                </a:defRPr>
              </a:lvl9pPr>
            </a:lstStyle>
            <a:p>
              <a:pPr algn="ctr"/>
              <a:endParaRPr lang="en-GB"/>
            </a:p>
          </p:txBody>
        </p:sp>
        <p:pic>
          <p:nvPicPr>
            <p:cNvPr id="16" name="Afbeelding 7">
              <a:extLst>
                <a:ext uri="{FF2B5EF4-FFF2-40B4-BE49-F238E27FC236}">
                  <a16:creationId xmlns:a16="http://schemas.microsoft.com/office/drawing/2014/main" id="{70BA1C61-B488-1D4D-836A-8921A7347ECB}"/>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950302" y="1078616"/>
              <a:ext cx="1826745" cy="622754"/>
            </a:xfrm>
            <a:prstGeom prst="rect">
              <a:avLst/>
            </a:prstGeom>
          </p:spPr>
        </p:pic>
        <p:pic>
          <p:nvPicPr>
            <p:cNvPr id="17" name="Afbeelding 19">
              <a:extLst>
                <a:ext uri="{FF2B5EF4-FFF2-40B4-BE49-F238E27FC236}">
                  <a16:creationId xmlns:a16="http://schemas.microsoft.com/office/drawing/2014/main" id="{57159537-E3E6-884A-8746-B8089C341B50}"/>
                </a:ext>
              </a:extLst>
            </p:cNvPr>
            <p:cNvPicPr>
              <a:picLocks noChangeAspect="1"/>
            </p:cNvPicPr>
            <p:nvPr/>
          </p:nvPicPr>
          <p:blipFill>
            <a:blip r:embed="rId5"/>
            <a:stretch>
              <a:fillRect/>
            </a:stretch>
          </p:blipFill>
          <p:spPr>
            <a:xfrm>
              <a:off x="7034804" y="1582242"/>
              <a:ext cx="1034438" cy="620663"/>
            </a:xfrm>
            <a:prstGeom prst="rect">
              <a:avLst/>
            </a:prstGeom>
          </p:spPr>
        </p:pic>
      </p:grpSp>
      <p:grpSp>
        <p:nvGrpSpPr>
          <p:cNvPr id="19" name="Groep 22">
            <a:extLst>
              <a:ext uri="{FF2B5EF4-FFF2-40B4-BE49-F238E27FC236}">
                <a16:creationId xmlns:a16="http://schemas.microsoft.com/office/drawing/2014/main" id="{118291BF-2FF5-48C8-97DD-4734D1ADA534}"/>
              </a:ext>
            </a:extLst>
          </p:cNvPr>
          <p:cNvGrpSpPr/>
          <p:nvPr/>
        </p:nvGrpSpPr>
        <p:grpSpPr>
          <a:xfrm>
            <a:off x="5858601" y="5724164"/>
            <a:ext cx="1533646" cy="1006024"/>
            <a:chOff x="4708883" y="1063041"/>
            <a:chExt cx="1722203" cy="1276658"/>
          </a:xfrm>
        </p:grpSpPr>
        <p:sp>
          <p:nvSpPr>
            <p:cNvPr id="20" name="Afgeronde rechthoek 51">
              <a:extLst>
                <a:ext uri="{FF2B5EF4-FFF2-40B4-BE49-F238E27FC236}">
                  <a16:creationId xmlns:a16="http://schemas.microsoft.com/office/drawing/2014/main" id="{D1A63F6B-922F-4951-9307-471A3EDF973F}"/>
                </a:ext>
              </a:extLst>
            </p:cNvPr>
            <p:cNvSpPr/>
            <p:nvPr/>
          </p:nvSpPr>
          <p:spPr>
            <a:xfrm>
              <a:off x="4716414" y="1063041"/>
              <a:ext cx="1707417" cy="127665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21" name="Afbeelding 7">
              <a:extLst>
                <a:ext uri="{FF2B5EF4-FFF2-40B4-BE49-F238E27FC236}">
                  <a16:creationId xmlns:a16="http://schemas.microsoft.com/office/drawing/2014/main" id="{481436D9-6BF9-4D2A-89E8-BDAC5669668B}"/>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4708883" y="1149249"/>
              <a:ext cx="1722203" cy="59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Afbeelding 6">
              <a:extLst>
                <a:ext uri="{FF2B5EF4-FFF2-40B4-BE49-F238E27FC236}">
                  <a16:creationId xmlns:a16="http://schemas.microsoft.com/office/drawing/2014/main" id="{566F7BBE-D900-4353-9880-8B3849029923}"/>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4743929" y="1749175"/>
              <a:ext cx="14986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Rounded Rectangle 18">
            <a:extLst>
              <a:ext uri="{FF2B5EF4-FFF2-40B4-BE49-F238E27FC236}">
                <a16:creationId xmlns:a16="http://schemas.microsoft.com/office/drawing/2014/main" id="{EFC4006F-E362-4190-B88B-0228AEC2A78C}"/>
              </a:ext>
            </a:extLst>
          </p:cNvPr>
          <p:cNvSpPr/>
          <p:nvPr/>
        </p:nvSpPr>
        <p:spPr>
          <a:xfrm>
            <a:off x="7490930" y="5702451"/>
            <a:ext cx="1523266" cy="1006024"/>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   &amp;Green Fund</a:t>
            </a:r>
          </a:p>
          <a:p>
            <a:pPr algn="ctr"/>
            <a:endParaRPr lang="en-US" sz="1700" b="1" dirty="0"/>
          </a:p>
          <a:p>
            <a:pPr algn="ctr"/>
            <a:r>
              <a:rPr lang="en-US" sz="1100" i="1" dirty="0"/>
              <a:t>Norway, IDH, GEF/UN Environment</a:t>
            </a:r>
          </a:p>
        </p:txBody>
      </p:sp>
      <p:pic>
        <p:nvPicPr>
          <p:cNvPr id="27" name="Afbeelding 4">
            <a:extLst>
              <a:ext uri="{FF2B5EF4-FFF2-40B4-BE49-F238E27FC236}">
                <a16:creationId xmlns:a16="http://schemas.microsoft.com/office/drawing/2014/main" id="{300DC1AA-841C-4E9D-A797-1EB1BD1D657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56820" y="6028472"/>
            <a:ext cx="432087" cy="221548"/>
          </a:xfrm>
          <a:prstGeom prst="rect">
            <a:avLst/>
          </a:prstGeom>
        </p:spPr>
      </p:pic>
      <p:pic>
        <p:nvPicPr>
          <p:cNvPr id="23" name="Picture 22">
            <a:extLst>
              <a:ext uri="{FF2B5EF4-FFF2-40B4-BE49-F238E27FC236}">
                <a16:creationId xmlns:a16="http://schemas.microsoft.com/office/drawing/2014/main" id="{12AF24BF-F667-4BFC-A828-B626A3DB55D8}"/>
              </a:ext>
            </a:extLst>
          </p:cNvPr>
          <p:cNvPicPr>
            <a:picLocks noChangeAspect="1"/>
          </p:cNvPicPr>
          <p:nvPr/>
        </p:nvPicPr>
        <p:blipFill>
          <a:blip r:embed="rId9"/>
          <a:stretch>
            <a:fillRect/>
          </a:stretch>
        </p:blipFill>
        <p:spPr>
          <a:xfrm>
            <a:off x="7228580" y="-10101"/>
            <a:ext cx="1894319" cy="923330"/>
          </a:xfrm>
          <a:prstGeom prst="rect">
            <a:avLst/>
          </a:prstGeom>
        </p:spPr>
      </p:pic>
      <p:sp>
        <p:nvSpPr>
          <p:cNvPr id="24" name="Rounded Rectangle 9">
            <a:extLst>
              <a:ext uri="{FF2B5EF4-FFF2-40B4-BE49-F238E27FC236}">
                <a16:creationId xmlns:a16="http://schemas.microsoft.com/office/drawing/2014/main" id="{0FE0F326-B34D-4AE0-BAA7-010570D8CB37}"/>
              </a:ext>
            </a:extLst>
          </p:cNvPr>
          <p:cNvSpPr/>
          <p:nvPr/>
        </p:nvSpPr>
        <p:spPr>
          <a:xfrm>
            <a:off x="2317376" y="1406810"/>
            <a:ext cx="1930840" cy="1344528"/>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solidFill>
                  <a:schemeClr val="tx1"/>
                </a:solidFill>
              </a:rPr>
              <a:t>Private sector reduces  ecosystem-related risks and/or impacts</a:t>
            </a:r>
            <a:endParaRPr lang="en-US" sz="1800" i="1" dirty="0">
              <a:solidFill>
                <a:schemeClr val="tx1"/>
              </a:solidFill>
            </a:endParaRPr>
          </a:p>
        </p:txBody>
      </p:sp>
      <p:pic>
        <p:nvPicPr>
          <p:cNvPr id="25" name="Picture 2">
            <a:extLst>
              <a:ext uri="{FF2B5EF4-FFF2-40B4-BE49-F238E27FC236}">
                <a16:creationId xmlns:a16="http://schemas.microsoft.com/office/drawing/2014/main" id="{8B374898-D4EA-488A-9BE2-6BA57384ADF4}"/>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57027" t="24438" r="6853" b="18971"/>
          <a:stretch/>
        </p:blipFill>
        <p:spPr bwMode="auto">
          <a:xfrm>
            <a:off x="42395" y="0"/>
            <a:ext cx="1081011" cy="952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6688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B30D0-C0E1-42BD-8E07-A6F7F287BE33}"/>
              </a:ext>
            </a:extLst>
          </p:cNvPr>
          <p:cNvSpPr>
            <a:spLocks noGrp="1"/>
          </p:cNvSpPr>
          <p:nvPr>
            <p:ph type="title"/>
          </p:nvPr>
        </p:nvSpPr>
        <p:spPr>
          <a:xfrm>
            <a:off x="1376370" y="-89958"/>
            <a:ext cx="5943584" cy="1095165"/>
          </a:xfrm>
        </p:spPr>
        <p:txBody>
          <a:bodyPr>
            <a:noAutofit/>
          </a:bodyPr>
          <a:lstStyle/>
          <a:p>
            <a:r>
              <a:rPr lang="en-US" sz="28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Education for Sustainability</a:t>
            </a:r>
            <a:endParaRPr lang="en-GB" sz="28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CB9BF81-8F16-44FB-9F1D-9D4EAE819228}"/>
              </a:ext>
            </a:extLst>
          </p:cNvPr>
          <p:cNvSpPr>
            <a:spLocks noGrp="1"/>
          </p:cNvSpPr>
          <p:nvPr>
            <p:ph idx="1"/>
          </p:nvPr>
        </p:nvSpPr>
        <p:spPr>
          <a:xfrm>
            <a:off x="4348162" y="3074930"/>
            <a:ext cx="4533900" cy="3443609"/>
          </a:xfrm>
        </p:spPr>
        <p:txBody>
          <a:bodyPr>
            <a:normAutofit/>
          </a:bodyPr>
          <a:lstStyle/>
          <a:p>
            <a:pPr lvl="0"/>
            <a:r>
              <a:rPr lang="en-GB" sz="1800" dirty="0"/>
              <a:t>A new 2 year strategy for education agreed;</a:t>
            </a:r>
          </a:p>
          <a:p>
            <a:pPr lvl="0"/>
            <a:r>
              <a:rPr lang="en-GB" sz="1800" dirty="0"/>
              <a:t>New youth partnership with Scout and Guide movements to deliver a Plastic Challenge Programme in Africa announced;</a:t>
            </a:r>
          </a:p>
          <a:p>
            <a:pPr lvl="0"/>
            <a:r>
              <a:rPr lang="en-GB" sz="1800" dirty="0"/>
              <a:t>10 Universities agree to join the Global University Partnership for Education and Sustainability;</a:t>
            </a:r>
          </a:p>
          <a:p>
            <a:pPr lvl="0"/>
            <a:r>
              <a:rPr lang="en-GB" sz="1800" dirty="0"/>
              <a:t>5 new courses on environmental issues shared with partners.</a:t>
            </a:r>
          </a:p>
          <a:p>
            <a:endParaRPr lang="en-GB" dirty="0"/>
          </a:p>
        </p:txBody>
      </p:sp>
      <p:pic>
        <p:nvPicPr>
          <p:cNvPr id="7" name="Picture 6">
            <a:extLst>
              <a:ext uri="{FF2B5EF4-FFF2-40B4-BE49-F238E27FC236}">
                <a16:creationId xmlns:a16="http://schemas.microsoft.com/office/drawing/2014/main" id="{C3DFDC16-FD9B-4F1F-B19B-35E11FEAEF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47353" y="1811434"/>
            <a:ext cx="1681652" cy="476191"/>
          </a:xfrm>
          <a:prstGeom prst="rect">
            <a:avLst/>
          </a:prstGeom>
        </p:spPr>
      </p:pic>
      <p:pic>
        <p:nvPicPr>
          <p:cNvPr id="11" name="Picture 10">
            <a:extLst>
              <a:ext uri="{FF2B5EF4-FFF2-40B4-BE49-F238E27FC236}">
                <a16:creationId xmlns:a16="http://schemas.microsoft.com/office/drawing/2014/main" id="{58B59BA0-940A-4B78-943F-61A4DA6651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84129" y="2800456"/>
            <a:ext cx="2094913" cy="1395736"/>
          </a:xfrm>
          <a:prstGeom prst="rect">
            <a:avLst/>
          </a:prstGeom>
        </p:spPr>
      </p:pic>
      <p:pic>
        <p:nvPicPr>
          <p:cNvPr id="12" name="Picture 11">
            <a:extLst>
              <a:ext uri="{FF2B5EF4-FFF2-40B4-BE49-F238E27FC236}">
                <a16:creationId xmlns:a16="http://schemas.microsoft.com/office/drawing/2014/main" id="{E8A586A7-0680-48B7-B370-34F13D0EDB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8038" y="1366181"/>
            <a:ext cx="2069315" cy="1395736"/>
          </a:xfrm>
          <a:prstGeom prst="rect">
            <a:avLst/>
          </a:prstGeom>
        </p:spPr>
      </p:pic>
      <p:pic>
        <p:nvPicPr>
          <p:cNvPr id="19" name="Picture 18">
            <a:extLst>
              <a:ext uri="{FF2B5EF4-FFF2-40B4-BE49-F238E27FC236}">
                <a16:creationId xmlns:a16="http://schemas.microsoft.com/office/drawing/2014/main" id="{1C6D420B-87D0-4EE7-8FE0-E59E31FDFD1C}"/>
              </a:ext>
            </a:extLst>
          </p:cNvPr>
          <p:cNvPicPr>
            <a:picLocks noChangeAspect="1"/>
          </p:cNvPicPr>
          <p:nvPr/>
        </p:nvPicPr>
        <p:blipFill>
          <a:blip r:embed="rId6"/>
          <a:stretch>
            <a:fillRect/>
          </a:stretch>
        </p:blipFill>
        <p:spPr>
          <a:xfrm>
            <a:off x="631366" y="4457160"/>
            <a:ext cx="2857500" cy="1600200"/>
          </a:xfrm>
          <a:prstGeom prst="rect">
            <a:avLst/>
          </a:prstGeom>
        </p:spPr>
      </p:pic>
      <p:pic>
        <p:nvPicPr>
          <p:cNvPr id="21" name="Picture 20">
            <a:extLst>
              <a:ext uri="{FF2B5EF4-FFF2-40B4-BE49-F238E27FC236}">
                <a16:creationId xmlns:a16="http://schemas.microsoft.com/office/drawing/2014/main" id="{F54D1B28-732B-4250-B6A7-5057C30B93FD}"/>
              </a:ext>
            </a:extLst>
          </p:cNvPr>
          <p:cNvPicPr>
            <a:picLocks noChangeAspect="1"/>
          </p:cNvPicPr>
          <p:nvPr/>
        </p:nvPicPr>
        <p:blipFill>
          <a:blip r:embed="rId7"/>
          <a:stretch>
            <a:fillRect/>
          </a:stretch>
        </p:blipFill>
        <p:spPr>
          <a:xfrm>
            <a:off x="2254453" y="2332079"/>
            <a:ext cx="1724589" cy="474545"/>
          </a:xfrm>
          <a:prstGeom prst="rect">
            <a:avLst/>
          </a:prstGeom>
        </p:spPr>
      </p:pic>
      <p:sp>
        <p:nvSpPr>
          <p:cNvPr id="14" name="Rounded Rectangle 7">
            <a:extLst>
              <a:ext uri="{FF2B5EF4-FFF2-40B4-BE49-F238E27FC236}">
                <a16:creationId xmlns:a16="http://schemas.microsoft.com/office/drawing/2014/main" id="{193CA155-F7C0-43E6-AF25-A23675A4224C}"/>
              </a:ext>
            </a:extLst>
          </p:cNvPr>
          <p:cNvSpPr/>
          <p:nvPr/>
        </p:nvSpPr>
        <p:spPr>
          <a:xfrm>
            <a:off x="5072080" y="1049662"/>
            <a:ext cx="2300254" cy="1355969"/>
          </a:xfrm>
          <a:prstGeom prst="roundRect">
            <a:avLst/>
          </a:prstGeom>
          <a:ln/>
        </p:spPr>
        <p:style>
          <a:lnRef idx="1">
            <a:schemeClr val="accent3"/>
          </a:lnRef>
          <a:fillRef idx="2">
            <a:schemeClr val="accent3"/>
          </a:fillRef>
          <a:effectRef idx="1">
            <a:schemeClr val="accent3"/>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GB" sz="1800" dirty="0">
                <a:solidFill>
                  <a:schemeClr val="tx1"/>
                </a:solidFill>
              </a:rPr>
              <a:t>Ecosystem approach integrated in education frameworks</a:t>
            </a:r>
            <a:endParaRPr lang="en-US" sz="1800" i="1" dirty="0">
              <a:solidFill>
                <a:schemeClr val="tx1"/>
              </a:solidFill>
            </a:endParaRPr>
          </a:p>
        </p:txBody>
      </p:sp>
      <p:pic>
        <p:nvPicPr>
          <p:cNvPr id="15" name="Picture 2">
            <a:extLst>
              <a:ext uri="{FF2B5EF4-FFF2-40B4-BE49-F238E27FC236}">
                <a16:creationId xmlns:a16="http://schemas.microsoft.com/office/drawing/2014/main" id="{11C2C2E5-985B-4CCE-98A0-5B53EE145700}"/>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57027" t="24438" r="6853" b="18971"/>
          <a:stretch/>
        </p:blipFill>
        <p:spPr bwMode="auto">
          <a:xfrm>
            <a:off x="42396" y="1"/>
            <a:ext cx="1067948" cy="940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1982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870" y="-30162"/>
            <a:ext cx="8610600" cy="1188403"/>
          </a:xfrm>
        </p:spPr>
        <p:txBody>
          <a:bodyPr>
            <a:noAutofit/>
          </a:bodyPr>
          <a:lstStyle/>
          <a:p>
            <a:br>
              <a:rPr lang="en-US" sz="3600" dirty="0">
                <a:latin typeface="Arial" panose="020B0604020202020204" pitchFamily="34" charset="0"/>
                <a:cs typeface="Arial" panose="020B0604020202020204" pitchFamily="34" charset="0"/>
              </a:rPr>
            </a:br>
            <a:r>
              <a:rPr lang="en-US" sz="2400" b="1" dirty="0">
                <a:solidFill>
                  <a:srgbClr val="00B0F0"/>
                </a:solidFill>
                <a:effectLst>
                  <a:outerShdw blurRad="38100" dist="38100" dir="2700000" algn="tl">
                    <a:srgbClr val="000000">
                      <a:alpha val="43137"/>
                    </a:srgbClr>
                  </a:outerShdw>
                </a:effectLst>
                <a:latin typeface="Arial" panose="020B0604020202020204" pitchFamily="34" charset="0"/>
                <a:ea typeface="Roboto" panose="02000000000000000000" pitchFamily="2" charset="0"/>
                <a:cs typeface="Arial" panose="020B0604020202020204" pitchFamily="34" charset="0"/>
              </a:rPr>
              <a:t>Funding 2018-2019</a:t>
            </a:r>
            <a:br>
              <a:rPr lang="en-US" sz="2800" b="1" dirty="0">
                <a:latin typeface="Arial" panose="020B0604020202020204" pitchFamily="34" charset="0"/>
                <a:cs typeface="Arial" panose="020B0604020202020204" pitchFamily="34" charset="0"/>
              </a:rPr>
            </a:br>
            <a:endParaRPr lang="en-US" sz="2800" b="1" dirty="0"/>
          </a:p>
        </p:txBody>
      </p:sp>
      <p:sp>
        <p:nvSpPr>
          <p:cNvPr id="3" name="Content Placeholder 2"/>
          <p:cNvSpPr>
            <a:spLocks noGrp="1"/>
          </p:cNvSpPr>
          <p:nvPr>
            <p:ph idx="1"/>
          </p:nvPr>
        </p:nvSpPr>
        <p:spPr/>
        <p:txBody>
          <a:bodyPr/>
          <a:lstStyle/>
          <a:p>
            <a:pPr marL="0" indent="0">
              <a:buNone/>
            </a:pPr>
            <a:r>
              <a:rPr lang="en-US" dirty="0"/>
              <a:t> </a:t>
            </a:r>
          </a:p>
          <a:p>
            <a:endParaRPr lang="en-US" dirty="0"/>
          </a:p>
        </p:txBody>
      </p:sp>
      <p:sp>
        <p:nvSpPr>
          <p:cNvPr id="4" name="TextBox 3"/>
          <p:cNvSpPr txBox="1"/>
          <p:nvPr/>
        </p:nvSpPr>
        <p:spPr>
          <a:xfrm>
            <a:off x="6400800" y="1905000"/>
            <a:ext cx="25146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pic>
        <p:nvPicPr>
          <p:cNvPr id="8" name="Picture 7">
            <a:extLst>
              <a:ext uri="{FF2B5EF4-FFF2-40B4-BE49-F238E27FC236}">
                <a16:creationId xmlns:a16="http://schemas.microsoft.com/office/drawing/2014/main" id="{D0696A38-90F9-44CA-8029-7D329CC00DFA}"/>
              </a:ext>
            </a:extLst>
          </p:cNvPr>
          <p:cNvPicPr>
            <a:picLocks noChangeAspect="1"/>
          </p:cNvPicPr>
          <p:nvPr/>
        </p:nvPicPr>
        <p:blipFill>
          <a:blip r:embed="rId3"/>
          <a:stretch>
            <a:fillRect/>
          </a:stretch>
        </p:blipFill>
        <p:spPr>
          <a:xfrm>
            <a:off x="66969" y="73059"/>
            <a:ext cx="1085182" cy="1085182"/>
          </a:xfrm>
          <a:prstGeom prst="rect">
            <a:avLst/>
          </a:prstGeom>
        </p:spPr>
      </p:pic>
      <p:graphicFrame>
        <p:nvGraphicFramePr>
          <p:cNvPr id="12" name="Chart 11">
            <a:extLst>
              <a:ext uri="{FF2B5EF4-FFF2-40B4-BE49-F238E27FC236}">
                <a16:creationId xmlns:a16="http://schemas.microsoft.com/office/drawing/2014/main" id="{00000000-0008-0000-1600-00005501D902}"/>
              </a:ext>
            </a:extLst>
          </p:cNvPr>
          <p:cNvGraphicFramePr>
            <a:graphicFrameLocks/>
          </p:cNvGraphicFramePr>
          <p:nvPr>
            <p:extLst>
              <p:ext uri="{D42A27DB-BD31-4B8C-83A1-F6EECF244321}">
                <p14:modId xmlns:p14="http://schemas.microsoft.com/office/powerpoint/2010/main" val="1237355398"/>
              </p:ext>
            </p:extLst>
          </p:nvPr>
        </p:nvGraphicFramePr>
        <p:xfrm>
          <a:off x="457200" y="1752599"/>
          <a:ext cx="7772399" cy="5032341"/>
        </p:xfrm>
        <a:graphic>
          <a:graphicData uri="http://schemas.openxmlformats.org/drawingml/2006/chart">
            <c:chart xmlns:c="http://schemas.openxmlformats.org/drawingml/2006/chart" xmlns:r="http://schemas.openxmlformats.org/officeDocument/2006/relationships" r:id="rId4"/>
          </a:graphicData>
        </a:graphic>
      </p:graphicFrame>
      <p:pic>
        <p:nvPicPr>
          <p:cNvPr id="10" name="Picture 9">
            <a:extLst>
              <a:ext uri="{FF2B5EF4-FFF2-40B4-BE49-F238E27FC236}">
                <a16:creationId xmlns:a16="http://schemas.microsoft.com/office/drawing/2014/main" id="{598B8C71-0AC2-43D5-94A1-6842C5E8A122}"/>
              </a:ext>
            </a:extLst>
          </p:cNvPr>
          <p:cNvPicPr>
            <a:picLocks noChangeAspect="1"/>
          </p:cNvPicPr>
          <p:nvPr/>
        </p:nvPicPr>
        <p:blipFill>
          <a:blip r:embed="rId5"/>
          <a:stretch>
            <a:fillRect/>
          </a:stretch>
        </p:blipFill>
        <p:spPr>
          <a:xfrm>
            <a:off x="7228580" y="-10101"/>
            <a:ext cx="1894319" cy="923330"/>
          </a:xfrm>
          <a:prstGeom prst="rect">
            <a:avLst/>
          </a:prstGeom>
        </p:spPr>
      </p:pic>
    </p:spTree>
    <p:extLst>
      <p:ext uri="{BB962C8B-B14F-4D97-AF65-F5344CB8AC3E}">
        <p14:creationId xmlns:p14="http://schemas.microsoft.com/office/powerpoint/2010/main" val="1782350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870" y="-30162"/>
            <a:ext cx="8610600" cy="1401762"/>
          </a:xfrm>
        </p:spPr>
        <p:txBody>
          <a:bodyPr>
            <a:noAutofit/>
          </a:bodyPr>
          <a:lstStyle/>
          <a:p>
            <a:br>
              <a:rPr lang="en-US" sz="3600" dirty="0">
                <a:latin typeface="Arial" panose="020B0604020202020204" pitchFamily="34" charset="0"/>
                <a:cs typeface="Arial" panose="020B0604020202020204" pitchFamily="34" charset="0"/>
              </a:rPr>
            </a:br>
            <a:r>
              <a:rPr lang="en-US" sz="28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Challenges and Opportunities</a:t>
            </a:r>
            <a:br>
              <a:rPr lang="en-US" sz="2800" b="1" dirty="0">
                <a:latin typeface="Arial" panose="020B0604020202020204" pitchFamily="34" charset="0"/>
                <a:cs typeface="Arial" panose="020B0604020202020204" pitchFamily="34" charset="0"/>
              </a:rPr>
            </a:br>
            <a:endParaRPr lang="en-US" sz="2800" b="1" dirty="0"/>
          </a:p>
        </p:txBody>
      </p:sp>
      <p:sp>
        <p:nvSpPr>
          <p:cNvPr id="3" name="Content Placeholder 2"/>
          <p:cNvSpPr>
            <a:spLocks noGrp="1"/>
          </p:cNvSpPr>
          <p:nvPr>
            <p:ph idx="1"/>
          </p:nvPr>
        </p:nvSpPr>
        <p:spPr>
          <a:xfrm>
            <a:off x="457200" y="1600201"/>
            <a:ext cx="8458200" cy="4525963"/>
          </a:xfrm>
        </p:spPr>
        <p:txBody>
          <a:bodyPr/>
          <a:lstStyle/>
          <a:p>
            <a:pPr marL="0" indent="0">
              <a:buNone/>
            </a:pPr>
            <a:r>
              <a:rPr lang="en-US" dirty="0"/>
              <a:t> </a:t>
            </a:r>
          </a:p>
        </p:txBody>
      </p:sp>
      <p:sp>
        <p:nvSpPr>
          <p:cNvPr id="4" name="TextBox 3"/>
          <p:cNvSpPr txBox="1"/>
          <p:nvPr/>
        </p:nvSpPr>
        <p:spPr>
          <a:xfrm>
            <a:off x="6400800" y="1905000"/>
            <a:ext cx="2514600" cy="369332"/>
          </a:xfrm>
          <a:prstGeom prst="rect">
            <a:avLst/>
          </a:prstGeom>
          <a:noFill/>
        </p:spPr>
        <p:txBody>
          <a:bodyPr wrap="square" rtlCol="0">
            <a:spAutoFit/>
          </a:bodyPr>
          <a:lstStyle/>
          <a:p>
            <a:endParaRPr lang="en-US" dirty="0"/>
          </a:p>
        </p:txBody>
      </p:sp>
      <p:pic>
        <p:nvPicPr>
          <p:cNvPr id="8" name="Picture 7">
            <a:extLst>
              <a:ext uri="{FF2B5EF4-FFF2-40B4-BE49-F238E27FC236}">
                <a16:creationId xmlns:a16="http://schemas.microsoft.com/office/drawing/2014/main" id="{D0696A38-90F9-44CA-8029-7D329CC00DFA}"/>
              </a:ext>
            </a:extLst>
          </p:cNvPr>
          <p:cNvPicPr>
            <a:picLocks noChangeAspect="1"/>
          </p:cNvPicPr>
          <p:nvPr/>
        </p:nvPicPr>
        <p:blipFill>
          <a:blip r:embed="rId3"/>
          <a:stretch>
            <a:fillRect/>
          </a:stretch>
        </p:blipFill>
        <p:spPr>
          <a:xfrm>
            <a:off x="66969" y="73059"/>
            <a:ext cx="1085182" cy="1085182"/>
          </a:xfrm>
          <a:prstGeom prst="rect">
            <a:avLst/>
          </a:prstGeom>
        </p:spPr>
      </p:pic>
      <p:sp>
        <p:nvSpPr>
          <p:cNvPr id="9" name="Rectangle 8"/>
          <p:cNvSpPr/>
          <p:nvPr/>
        </p:nvSpPr>
        <p:spPr>
          <a:xfrm>
            <a:off x="304800" y="2382559"/>
            <a:ext cx="8534400" cy="2092881"/>
          </a:xfrm>
          <a:prstGeom prst="rect">
            <a:avLst/>
          </a:prstGeom>
        </p:spPr>
        <p:txBody>
          <a:bodyPr wrap="square">
            <a:spAutoFit/>
          </a:bodyPr>
          <a:lstStyle/>
          <a:p>
            <a:pPr marL="457200" indent="-457200">
              <a:spcAft>
                <a:spcPts val="600"/>
              </a:spcAft>
              <a:buFont typeface="Arial" panose="020B0604020202020204" pitchFamily="34" charset="0"/>
              <a:buChar char="•"/>
            </a:pPr>
            <a:r>
              <a:rPr lang="en-US" sz="2400" dirty="0">
                <a:latin typeface="Arial" panose="020B0604020202020204" pitchFamily="34" charset="0"/>
                <a:ea typeface="Roboto" panose="02000000000000000000" pitchFamily="2" charset="0"/>
                <a:cs typeface="Arial" panose="020B0604020202020204" pitchFamily="34" charset="0"/>
              </a:rPr>
              <a:t>Expected increase in finance from  Global Environment Facility 7 </a:t>
            </a:r>
          </a:p>
          <a:p>
            <a:pPr marL="457200" indent="-457200">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sym typeface="Wingdings"/>
              </a:rPr>
              <a:t>Engagement with high level fora: CBD COP 14 and UNCCD COP 14</a:t>
            </a:r>
          </a:p>
          <a:p>
            <a:pPr marL="457200" indent="-457200">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Alignment with  post-2020 global biodiversity framework </a:t>
            </a:r>
          </a:p>
        </p:txBody>
      </p:sp>
      <p:pic>
        <p:nvPicPr>
          <p:cNvPr id="12" name="Picture 11">
            <a:extLst>
              <a:ext uri="{FF2B5EF4-FFF2-40B4-BE49-F238E27FC236}">
                <a16:creationId xmlns:a16="http://schemas.microsoft.com/office/drawing/2014/main" id="{A6E3A175-7693-4B49-AEEF-C08567B36FCE}"/>
              </a:ext>
            </a:extLst>
          </p:cNvPr>
          <p:cNvPicPr>
            <a:picLocks noChangeAspect="1"/>
          </p:cNvPicPr>
          <p:nvPr/>
        </p:nvPicPr>
        <p:blipFill>
          <a:blip r:embed="rId4"/>
          <a:stretch>
            <a:fillRect/>
          </a:stretch>
        </p:blipFill>
        <p:spPr>
          <a:xfrm>
            <a:off x="7228580" y="-10101"/>
            <a:ext cx="1894319" cy="923330"/>
          </a:xfrm>
          <a:prstGeom prst="rect">
            <a:avLst/>
          </a:prstGeom>
        </p:spPr>
      </p:pic>
    </p:spTree>
    <p:extLst>
      <p:ext uri="{BB962C8B-B14F-4D97-AF65-F5344CB8AC3E}">
        <p14:creationId xmlns:p14="http://schemas.microsoft.com/office/powerpoint/2010/main" val="3692908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383" y="73578"/>
            <a:ext cx="8597587" cy="1143000"/>
          </a:xfrm>
        </p:spPr>
        <p:txBody>
          <a:bodyPr/>
          <a:lstStyle/>
          <a:p>
            <a:r>
              <a:rPr lang="en-US" b="1" dirty="0"/>
              <a:t>Questions &amp; Discussion</a:t>
            </a:r>
            <a:endParaRPr lang="en-US" dirty="0"/>
          </a:p>
        </p:txBody>
      </p:sp>
      <p:pic>
        <p:nvPicPr>
          <p:cNvPr id="1026" name="Picture 2" descr="C:\Users\hagelben\Documents\EcoMan\Communication\Pics and infographs\UNEP_Flyer_Landscape_WITHOUT_word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254996"/>
            <a:ext cx="9144000" cy="1603004"/>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a:spLocks noGrp="1"/>
          </p:cNvSpPr>
          <p:nvPr>
            <p:ph idx="1"/>
          </p:nvPr>
        </p:nvSpPr>
        <p:spPr>
          <a:xfrm>
            <a:off x="838200" y="2667000"/>
            <a:ext cx="3505200" cy="2209800"/>
          </a:xfrm>
          <a:ln>
            <a:solidFill>
              <a:schemeClr val="tx1"/>
            </a:solidFill>
          </a:ln>
        </p:spPr>
        <p:txBody>
          <a:bodyPr>
            <a:normAutofit lnSpcReduction="10000"/>
          </a:bodyPr>
          <a:lstStyle/>
          <a:p>
            <a:pPr marL="0" indent="0">
              <a:spcBef>
                <a:spcPts val="0"/>
              </a:spcBef>
              <a:buNone/>
            </a:pPr>
            <a:r>
              <a:rPr lang="en-US" sz="2000" b="1" dirty="0" err="1">
                <a:solidFill>
                  <a:srgbClr val="C00000"/>
                </a:solidFill>
              </a:rPr>
              <a:t>Programme</a:t>
            </a:r>
            <a:r>
              <a:rPr lang="en-US" sz="2000" b="1" dirty="0">
                <a:solidFill>
                  <a:srgbClr val="C00000"/>
                </a:solidFill>
              </a:rPr>
              <a:t> Lead Director</a:t>
            </a:r>
            <a:endParaRPr lang="en-US" sz="2000" dirty="0"/>
          </a:p>
          <a:p>
            <a:pPr marL="0" indent="0">
              <a:spcBef>
                <a:spcPts val="0"/>
              </a:spcBef>
              <a:buNone/>
            </a:pPr>
            <a:endParaRPr lang="en-US" sz="1200" b="1" dirty="0"/>
          </a:p>
          <a:p>
            <a:pPr marL="0" indent="0">
              <a:spcBef>
                <a:spcPts val="0"/>
              </a:spcBef>
              <a:buNone/>
            </a:pPr>
            <a:r>
              <a:rPr lang="en-US" sz="2000" b="1" dirty="0"/>
              <a:t>Ms. Monika </a:t>
            </a:r>
            <a:r>
              <a:rPr lang="en-US" sz="2000" b="1" dirty="0" err="1"/>
              <a:t>McDavette</a:t>
            </a:r>
            <a:endParaRPr lang="en-US" sz="2000" b="1" dirty="0"/>
          </a:p>
          <a:p>
            <a:pPr marL="0" indent="0">
              <a:spcBef>
                <a:spcPts val="0"/>
              </a:spcBef>
              <a:buNone/>
            </a:pPr>
            <a:r>
              <a:rPr lang="en-US" sz="2000" dirty="0"/>
              <a:t>Ecosystems Division</a:t>
            </a:r>
          </a:p>
          <a:p>
            <a:pPr marL="0" indent="0">
              <a:spcBef>
                <a:spcPts val="0"/>
              </a:spcBef>
              <a:buNone/>
            </a:pPr>
            <a:r>
              <a:rPr lang="en-US" sz="2000" dirty="0"/>
              <a:t>UN Environment </a:t>
            </a:r>
            <a:r>
              <a:rPr lang="en-US" sz="2000" dirty="0" err="1"/>
              <a:t>Programme</a:t>
            </a:r>
            <a:r>
              <a:rPr lang="en-US" sz="2000" dirty="0"/>
              <a:t> Nairobi</a:t>
            </a:r>
          </a:p>
          <a:p>
            <a:pPr marL="0" indent="0">
              <a:spcBef>
                <a:spcPts val="0"/>
              </a:spcBef>
              <a:buNone/>
            </a:pPr>
            <a:r>
              <a:rPr lang="en-US" sz="2000" dirty="0"/>
              <a:t>Office </a:t>
            </a:r>
            <a:r>
              <a:rPr lang="it-IT" sz="2000" dirty="0"/>
              <a:t>Tel: +254 – 2076 24782</a:t>
            </a:r>
            <a:endParaRPr lang="en-US" sz="2000" dirty="0"/>
          </a:p>
          <a:p>
            <a:pPr marL="0" indent="0">
              <a:spcBef>
                <a:spcPts val="0"/>
              </a:spcBef>
              <a:buNone/>
            </a:pPr>
            <a:r>
              <a:rPr lang="en-US" sz="2000" dirty="0">
                <a:hlinkClick r:id="rId4"/>
              </a:rPr>
              <a:t>monika.macdevette@un.org</a:t>
            </a:r>
            <a:endParaRPr lang="en-US" sz="2000" dirty="0"/>
          </a:p>
          <a:p>
            <a:pPr marL="0" indent="0">
              <a:spcBef>
                <a:spcPts val="0"/>
              </a:spcBef>
              <a:buNone/>
            </a:pPr>
            <a:endParaRPr lang="en-US" sz="2000" dirty="0"/>
          </a:p>
        </p:txBody>
      </p:sp>
      <p:sp>
        <p:nvSpPr>
          <p:cNvPr id="9" name="Content Placeholder 2"/>
          <p:cNvSpPr txBox="1">
            <a:spLocks/>
          </p:cNvSpPr>
          <p:nvPr/>
        </p:nvSpPr>
        <p:spPr>
          <a:xfrm>
            <a:off x="4648200" y="2667000"/>
            <a:ext cx="3590924" cy="2209800"/>
          </a:xfrm>
          <a:prstGeom prst="rect">
            <a:avLst/>
          </a:prstGeom>
          <a:ln>
            <a:solidFill>
              <a:schemeClr val="tx1"/>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2000" b="1" dirty="0" err="1">
                <a:solidFill>
                  <a:srgbClr val="C00000"/>
                </a:solidFill>
              </a:rPr>
              <a:t>Programme</a:t>
            </a:r>
            <a:r>
              <a:rPr lang="en-US" sz="2000" b="1" dirty="0">
                <a:solidFill>
                  <a:srgbClr val="C00000"/>
                </a:solidFill>
              </a:rPr>
              <a:t> Coordinator</a:t>
            </a:r>
            <a:endParaRPr lang="en-US" sz="2000" dirty="0"/>
          </a:p>
          <a:p>
            <a:pPr marL="0" indent="0">
              <a:spcBef>
                <a:spcPts val="0"/>
              </a:spcBef>
              <a:buFont typeface="Arial" panose="020B0604020202020204" pitchFamily="34" charset="0"/>
              <a:buNone/>
            </a:pPr>
            <a:endParaRPr lang="en-US" sz="1200" b="1" dirty="0"/>
          </a:p>
          <a:p>
            <a:pPr marL="0" indent="0">
              <a:spcBef>
                <a:spcPts val="0"/>
              </a:spcBef>
              <a:buFont typeface="Arial" panose="020B0604020202020204" pitchFamily="34" charset="0"/>
              <a:buNone/>
            </a:pPr>
            <a:r>
              <a:rPr lang="en-US" sz="2000" b="1" dirty="0"/>
              <a:t>Mr. Marieta Sakalian</a:t>
            </a:r>
          </a:p>
          <a:p>
            <a:pPr marL="0" indent="0">
              <a:spcBef>
                <a:spcPts val="0"/>
              </a:spcBef>
              <a:buFont typeface="Arial" panose="020B0604020202020204" pitchFamily="34" charset="0"/>
              <a:buNone/>
            </a:pPr>
            <a:r>
              <a:rPr lang="en-US" sz="2000" dirty="0"/>
              <a:t>Ecosystems Division</a:t>
            </a:r>
          </a:p>
          <a:p>
            <a:pPr marL="0" indent="0">
              <a:spcBef>
                <a:spcPts val="0"/>
              </a:spcBef>
              <a:buNone/>
            </a:pPr>
            <a:r>
              <a:rPr lang="en-US" sz="2000" dirty="0"/>
              <a:t>UN Environment </a:t>
            </a:r>
            <a:r>
              <a:rPr lang="en-US" sz="2000" dirty="0" err="1"/>
              <a:t>Programme</a:t>
            </a:r>
            <a:r>
              <a:rPr lang="en-US" sz="2000" dirty="0"/>
              <a:t> Nairobi</a:t>
            </a:r>
          </a:p>
          <a:p>
            <a:pPr marL="0" indent="0">
              <a:spcBef>
                <a:spcPts val="0"/>
              </a:spcBef>
              <a:buFont typeface="Arial" panose="020B0604020202020204" pitchFamily="34" charset="0"/>
              <a:buNone/>
            </a:pPr>
            <a:r>
              <a:rPr lang="en-US" sz="2000" dirty="0"/>
              <a:t>Office </a:t>
            </a:r>
            <a:r>
              <a:rPr lang="it-IT" sz="2000" dirty="0"/>
              <a:t>Tel: +254 – 2076 </a:t>
            </a:r>
            <a:r>
              <a:rPr lang="en-US" sz="2000" dirty="0"/>
              <a:t>24294</a:t>
            </a:r>
          </a:p>
          <a:p>
            <a:pPr marL="0" indent="0">
              <a:spcBef>
                <a:spcPts val="0"/>
              </a:spcBef>
              <a:buFont typeface="Arial" panose="020B0604020202020204" pitchFamily="34" charset="0"/>
              <a:buNone/>
            </a:pPr>
            <a:r>
              <a:rPr lang="en-US" sz="2000" dirty="0">
                <a:hlinkClick r:id="rId5"/>
              </a:rPr>
              <a:t>Marieta.Sakalian@un.org</a:t>
            </a:r>
            <a:endParaRPr lang="en-US" sz="2000" dirty="0"/>
          </a:p>
        </p:txBody>
      </p:sp>
      <p:pic>
        <p:nvPicPr>
          <p:cNvPr id="4" name="Picture 3">
            <a:extLst>
              <a:ext uri="{FF2B5EF4-FFF2-40B4-BE49-F238E27FC236}">
                <a16:creationId xmlns:a16="http://schemas.microsoft.com/office/drawing/2014/main" id="{CAB8944C-E3FE-4BA2-B0A5-7BF2012EBACD}"/>
              </a:ext>
            </a:extLst>
          </p:cNvPr>
          <p:cNvPicPr>
            <a:picLocks noChangeAspect="1"/>
          </p:cNvPicPr>
          <p:nvPr/>
        </p:nvPicPr>
        <p:blipFill>
          <a:blip r:embed="rId6"/>
          <a:stretch>
            <a:fillRect/>
          </a:stretch>
        </p:blipFill>
        <p:spPr>
          <a:xfrm>
            <a:off x="76200" y="54763"/>
            <a:ext cx="1158340" cy="1164437"/>
          </a:xfrm>
          <a:prstGeom prst="rect">
            <a:avLst/>
          </a:prstGeom>
        </p:spPr>
      </p:pic>
      <p:pic>
        <p:nvPicPr>
          <p:cNvPr id="10" name="Picture 9">
            <a:extLst>
              <a:ext uri="{FF2B5EF4-FFF2-40B4-BE49-F238E27FC236}">
                <a16:creationId xmlns:a16="http://schemas.microsoft.com/office/drawing/2014/main" id="{99E12708-EA1F-460C-BDC4-BAC5C32B5E94}"/>
              </a:ext>
            </a:extLst>
          </p:cNvPr>
          <p:cNvPicPr>
            <a:picLocks noChangeAspect="1"/>
          </p:cNvPicPr>
          <p:nvPr/>
        </p:nvPicPr>
        <p:blipFill>
          <a:blip r:embed="rId7"/>
          <a:stretch>
            <a:fillRect/>
          </a:stretch>
        </p:blipFill>
        <p:spPr>
          <a:xfrm>
            <a:off x="7228580" y="-10101"/>
            <a:ext cx="1894319" cy="923330"/>
          </a:xfrm>
          <a:prstGeom prst="rect">
            <a:avLst/>
          </a:prstGeom>
        </p:spPr>
      </p:pic>
    </p:spTree>
    <p:extLst>
      <p:ext uri="{BB962C8B-B14F-4D97-AF65-F5344CB8AC3E}">
        <p14:creationId xmlns:p14="http://schemas.microsoft.com/office/powerpoint/2010/main" val="2632974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6"/>
          <p:cNvSpPr>
            <a:spLocks noChangeArrowheads="1"/>
          </p:cNvSpPr>
          <p:nvPr/>
        </p:nvSpPr>
        <p:spPr bwMode="auto">
          <a:xfrm>
            <a:off x="487680" y="149104"/>
            <a:ext cx="800122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r>
              <a:rPr lang="en-GB" altLang="en-US" sz="3200" b="1" dirty="0">
                <a:solidFill>
                  <a:srgbClr val="00B0F0"/>
                </a:solidFill>
                <a:effectLst>
                  <a:outerShdw blurRad="38100" dist="38100" dir="2700000" algn="tl">
                    <a:srgbClr val="000000">
                      <a:alpha val="43137"/>
                    </a:srgbClr>
                  </a:outerShdw>
                </a:effectLst>
                <a:latin typeface="+mn-lt"/>
                <a:ea typeface="Roboto" panose="02000000000000000000" pitchFamily="2" charset="0"/>
                <a:cs typeface="Roboto" panose="02000000000000000000" pitchFamily="2" charset="0"/>
              </a:rPr>
              <a:t>Healthy and Productive </a:t>
            </a:r>
          </a:p>
          <a:p>
            <a:pPr algn="ctr" eaLnBrk="1" hangingPunct="1"/>
            <a:r>
              <a:rPr lang="en-GB" altLang="en-US" sz="3200" b="1" dirty="0">
                <a:solidFill>
                  <a:srgbClr val="00B0F0"/>
                </a:solidFill>
                <a:effectLst>
                  <a:outerShdw blurRad="38100" dist="38100" dir="2700000" algn="tl">
                    <a:srgbClr val="000000">
                      <a:alpha val="43137"/>
                    </a:srgbClr>
                  </a:outerShdw>
                </a:effectLst>
                <a:latin typeface="+mn-lt"/>
                <a:ea typeface="Roboto" panose="02000000000000000000" pitchFamily="2" charset="0"/>
                <a:cs typeface="Roboto" panose="02000000000000000000" pitchFamily="2" charset="0"/>
              </a:rPr>
              <a:t>Ecosystems</a:t>
            </a:r>
          </a:p>
        </p:txBody>
      </p:sp>
      <p:pic>
        <p:nvPicPr>
          <p:cNvPr id="1031" name="Picture 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1457" y="42541"/>
            <a:ext cx="1524000"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a:extLst>
              <a:ext uri="{FF2B5EF4-FFF2-40B4-BE49-F238E27FC236}">
                <a16:creationId xmlns:a16="http://schemas.microsoft.com/office/drawing/2014/main" id="{F08509A7-3FD5-4298-8C76-EC0086B6DA5C}"/>
              </a:ext>
            </a:extLst>
          </p:cNvPr>
          <p:cNvGrpSpPr/>
          <p:nvPr/>
        </p:nvGrpSpPr>
        <p:grpSpPr>
          <a:xfrm>
            <a:off x="1427095" y="2377786"/>
            <a:ext cx="6726306" cy="4356066"/>
            <a:chOff x="973905" y="1467218"/>
            <a:chExt cx="7202359" cy="5200306"/>
          </a:xfrm>
        </p:grpSpPr>
        <p:pic>
          <p:nvPicPr>
            <p:cNvPr id="1032"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3905" y="1467724"/>
              <a:ext cx="7175403" cy="5199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1">
              <a:extLst>
                <a:ext uri="{FF2B5EF4-FFF2-40B4-BE49-F238E27FC236}">
                  <a16:creationId xmlns:a16="http://schemas.microsoft.com/office/drawing/2014/main" id="{4A344E87-1981-4664-ACC9-E118239B94BA}"/>
                </a:ext>
              </a:extLst>
            </p:cNvPr>
            <p:cNvGrpSpPr/>
            <p:nvPr/>
          </p:nvGrpSpPr>
          <p:grpSpPr>
            <a:xfrm>
              <a:off x="1000861" y="1467218"/>
              <a:ext cx="7175403" cy="5200306"/>
              <a:chOff x="1000861" y="1467218"/>
              <a:chExt cx="7175403" cy="5200306"/>
            </a:xfrm>
          </p:grpSpPr>
          <p:pic>
            <p:nvPicPr>
              <p:cNvPr id="5" name="Picture 4">
                <a:extLst>
                  <a:ext uri="{FF2B5EF4-FFF2-40B4-BE49-F238E27FC236}">
                    <a16:creationId xmlns:a16="http://schemas.microsoft.com/office/drawing/2014/main" id="{668F2C09-3AF2-43A5-BAB2-8099201E487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486400" y="4929840"/>
                <a:ext cx="2689864" cy="1737684"/>
              </a:xfrm>
              <a:prstGeom prst="rect">
                <a:avLst/>
              </a:prstGeom>
            </p:spPr>
          </p:pic>
          <p:pic>
            <p:nvPicPr>
              <p:cNvPr id="11" name="Picture 1028" descr="元阳秋42">
                <a:extLst>
                  <a:ext uri="{FF2B5EF4-FFF2-40B4-BE49-F238E27FC236}">
                    <a16:creationId xmlns:a16="http://schemas.microsoft.com/office/drawing/2014/main" id="{686405BF-0AB1-4104-9E6A-F919BB5DEAD3}"/>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3183107" y="3274866"/>
                <a:ext cx="2724003" cy="1604401"/>
              </a:xfrm>
              <a:prstGeom prst="rect">
                <a:avLst/>
              </a:prstGeom>
              <a:noFill/>
              <a:ln w="9525">
                <a:noFill/>
                <a:miter lim="800000"/>
                <a:headEnd/>
                <a:tailEnd/>
              </a:ln>
            </p:spPr>
          </p:pic>
          <p:pic>
            <p:nvPicPr>
              <p:cNvPr id="16" name="Picture 1040" descr="philoliche">
                <a:extLst>
                  <a:ext uri="{FF2B5EF4-FFF2-40B4-BE49-F238E27FC236}">
                    <a16:creationId xmlns:a16="http://schemas.microsoft.com/office/drawing/2014/main" id="{433B930F-22A9-49F2-829B-0C6B1E5BE9AF}"/>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1124" r="-1124"/>
              <a:stretch/>
            </p:blipFill>
            <p:spPr bwMode="auto">
              <a:xfrm>
                <a:off x="5907110" y="1467218"/>
                <a:ext cx="2256247" cy="18408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FA7EE66E-ACC9-48FB-94D2-E26D0BD0F17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230153" y="1467219"/>
                <a:ext cx="2710779" cy="1807648"/>
              </a:xfrm>
              <a:prstGeom prst="rect">
                <a:avLst/>
              </a:prstGeom>
            </p:spPr>
          </p:pic>
          <p:graphicFrame>
            <p:nvGraphicFramePr>
              <p:cNvPr id="23" name="Object 22">
                <a:hlinkClick r:id="" action="ppaction://noaction" highlightClick="1"/>
                <a:extLst>
                  <a:ext uri="{FF2B5EF4-FFF2-40B4-BE49-F238E27FC236}">
                    <a16:creationId xmlns:a16="http://schemas.microsoft.com/office/drawing/2014/main" id="{75FF1FEA-9F62-41E9-970C-61CE6D5B8AF9}"/>
                  </a:ext>
                </a:extLst>
              </p:cNvPr>
              <p:cNvGraphicFramePr>
                <a:graphicFrameLocks noChangeAspect="1"/>
              </p:cNvGraphicFramePr>
              <p:nvPr>
                <p:extLst/>
              </p:nvPr>
            </p:nvGraphicFramePr>
            <p:xfrm>
              <a:off x="1000861" y="3182112"/>
              <a:ext cx="2229292" cy="3445050"/>
            </p:xfrm>
            <a:graphic>
              <a:graphicData uri="http://schemas.openxmlformats.org/presentationml/2006/ole">
                <mc:AlternateContent xmlns:mc="http://schemas.openxmlformats.org/markup-compatibility/2006">
                  <mc:Choice xmlns:v="urn:schemas-microsoft-com:vml" Requires="v">
                    <p:oleObj spid="_x0000_s7180" name="Acrobat Document" r:id="rId10" imgW="6415932" imgH="4533828" progId="AcroExch.Document.7">
                      <p:embed/>
                    </p:oleObj>
                  </mc:Choice>
                  <mc:Fallback>
                    <p:oleObj name="Acrobat Document" r:id="rId10" imgW="6415932" imgH="4533828" progId="AcroExch.Document.7">
                      <p:embed/>
                      <p:pic>
                        <p:nvPicPr>
                          <p:cNvPr id="23" name="Object 22">
                            <a:hlinkClick r:id="" action="ppaction://noaction" highlightClick="1"/>
                            <a:extLst>
                              <a:ext uri="{FF2B5EF4-FFF2-40B4-BE49-F238E27FC236}">
                                <a16:creationId xmlns:a16="http://schemas.microsoft.com/office/drawing/2014/main" id="{75FF1FEA-9F62-41E9-970C-61CE6D5B8AF9}"/>
                              </a:ext>
                            </a:extLst>
                          </p:cNvPr>
                          <p:cNvPicPr/>
                          <p:nvPr/>
                        </p:nvPicPr>
                        <p:blipFill>
                          <a:blip r:embed="rId11"/>
                          <a:stretch>
                            <a:fillRect/>
                          </a:stretch>
                        </p:blipFill>
                        <p:spPr>
                          <a:xfrm>
                            <a:off x="1000861" y="3182112"/>
                            <a:ext cx="2229292" cy="3445050"/>
                          </a:xfrm>
                          <a:prstGeom prst="rect">
                            <a:avLst/>
                          </a:prstGeom>
                        </p:spPr>
                      </p:pic>
                    </p:oleObj>
                  </mc:Fallback>
                </mc:AlternateContent>
              </a:graphicData>
            </a:graphic>
          </p:graphicFrame>
        </p:grpSp>
      </p:grpSp>
      <p:sp>
        <p:nvSpPr>
          <p:cNvPr id="3" name="Rectangle 2">
            <a:extLst>
              <a:ext uri="{FF2B5EF4-FFF2-40B4-BE49-F238E27FC236}">
                <a16:creationId xmlns:a16="http://schemas.microsoft.com/office/drawing/2014/main" id="{B8655E2F-3580-440F-A1E3-0146ABCB361D}"/>
              </a:ext>
            </a:extLst>
          </p:cNvPr>
          <p:cNvSpPr/>
          <p:nvPr/>
        </p:nvSpPr>
        <p:spPr>
          <a:xfrm>
            <a:off x="1852025" y="1328703"/>
            <a:ext cx="5666680" cy="1323439"/>
          </a:xfrm>
          <a:prstGeom prst="rect">
            <a:avLst/>
          </a:prstGeom>
        </p:spPr>
        <p:txBody>
          <a:bodyPr wrap="square">
            <a:spAutoFit/>
          </a:bodyPr>
          <a:lstStyle/>
          <a:p>
            <a:pPr algn="ctr"/>
            <a:r>
              <a:rPr lang="en-US" sz="2000" b="1" dirty="0" err="1">
                <a:latin typeface="Arial" panose="020B0604020202020204" pitchFamily="34" charset="0"/>
                <a:cs typeface="Arial" panose="020B0604020202020204" pitchFamily="34" charset="0"/>
              </a:rPr>
              <a:t>Programme</a:t>
            </a:r>
            <a:r>
              <a:rPr lang="en-US" sz="2000" b="1" dirty="0">
                <a:latin typeface="Arial" panose="020B0604020202020204" pitchFamily="34" charset="0"/>
                <a:cs typeface="Arial" panose="020B0604020202020204" pitchFamily="34" charset="0"/>
              </a:rPr>
              <a:t> Performance Report </a:t>
            </a:r>
          </a:p>
          <a:p>
            <a:pPr algn="ctr"/>
            <a:r>
              <a:rPr lang="en-US" sz="2000" b="1" dirty="0">
                <a:latin typeface="Arial" panose="020B0604020202020204" pitchFamily="34" charset="0"/>
                <a:cs typeface="Arial" panose="020B0604020202020204" pitchFamily="34" charset="0"/>
              </a:rPr>
              <a:t>January- June 2018</a:t>
            </a:r>
          </a:p>
          <a:p>
            <a:pPr algn="ctr"/>
            <a:r>
              <a:rPr lang="en-US" sz="2000" b="1" dirty="0" err="1">
                <a:latin typeface="Arial" panose="020B0604020202020204" pitchFamily="34" charset="0"/>
                <a:cs typeface="Arial" panose="020B0604020202020204" pitchFamily="34" charset="0"/>
              </a:rPr>
              <a:t>Programme</a:t>
            </a:r>
            <a:r>
              <a:rPr lang="en-US" sz="2000" b="1" dirty="0">
                <a:latin typeface="Arial" panose="020B0604020202020204" pitchFamily="34" charset="0"/>
                <a:cs typeface="Arial" panose="020B0604020202020204" pitchFamily="34" charset="0"/>
              </a:rPr>
              <a:t> of Work 2020-2021</a:t>
            </a:r>
          </a:p>
          <a:p>
            <a:pPr algn="ctr"/>
            <a:endParaRPr lang="en-US" sz="2000" b="1" dirty="0">
              <a:latin typeface="Arial" panose="020B0604020202020204" pitchFamily="34" charset="0"/>
              <a:cs typeface="Arial" panose="020B0604020202020204" pitchFamily="34" charset="0"/>
            </a:endParaRPr>
          </a:p>
        </p:txBody>
      </p:sp>
      <p:pic>
        <p:nvPicPr>
          <p:cNvPr id="14" name="Picture 7" descr="C:\Users\gorae\Dropbox\1. PSPT Working Folder\18-21\CPR Papers\SP Icons\em.PNG">
            <a:extLst>
              <a:ext uri="{FF2B5EF4-FFF2-40B4-BE49-F238E27FC236}">
                <a16:creationId xmlns:a16="http://schemas.microsoft.com/office/drawing/2014/main" id="{8719F138-F5E5-4566-91A6-2A5BE088886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972392" y="62237"/>
            <a:ext cx="1033030" cy="9874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816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74557" y="186967"/>
            <a:ext cx="7824866" cy="5570756"/>
          </a:xfrm>
          <a:prstGeom prst="rect">
            <a:avLst/>
          </a:prstGeom>
        </p:spPr>
        <p:txBody>
          <a:bodyPr wrap="square">
            <a:spAutoFit/>
          </a:bodyPr>
          <a:lstStyle/>
          <a:p>
            <a:pPr algn="ctr" defTabSz="914400" fontAlgn="auto">
              <a:spcBef>
                <a:spcPts val="0"/>
              </a:spcBef>
              <a:spcAft>
                <a:spcPts val="0"/>
              </a:spcAft>
              <a:defRPr sz="2160" b="1" i="0" u="none" strike="noStrike" kern="1200" baseline="0">
                <a:solidFill>
                  <a:srgbClr val="000000"/>
                </a:solidFill>
                <a:latin typeface="+mn-lt"/>
                <a:ea typeface="+mn-ea"/>
                <a:cs typeface="+mn-cs"/>
              </a:defRPr>
            </a:pPr>
            <a:r>
              <a:rPr lang="en-GB" sz="3800" b="1" dirty="0">
                <a:solidFill>
                  <a:srgbClr val="000000"/>
                </a:solidFill>
                <a:latin typeface="Roboto" panose="02000000000000000000" pitchFamily="2" charset="0"/>
                <a:ea typeface="Roboto" panose="02000000000000000000" pitchFamily="2" charset="0"/>
                <a:cs typeface="Roboto" panose="02000000000000000000" pitchFamily="2" charset="0"/>
              </a:rPr>
              <a:t>Programme of Work </a:t>
            </a:r>
          </a:p>
          <a:p>
            <a:pPr algn="ctr" defTabSz="914400" fontAlgn="auto">
              <a:spcBef>
                <a:spcPts val="0"/>
              </a:spcBef>
              <a:spcAft>
                <a:spcPts val="0"/>
              </a:spcAft>
              <a:defRPr sz="2160" b="1" i="0" u="none" strike="noStrike" kern="1200" baseline="0">
                <a:solidFill>
                  <a:srgbClr val="000000"/>
                </a:solidFill>
                <a:latin typeface="+mn-lt"/>
                <a:ea typeface="+mn-ea"/>
                <a:cs typeface="+mn-cs"/>
              </a:defRPr>
            </a:pPr>
            <a:r>
              <a:rPr lang="en-GB" sz="3800" b="1" dirty="0">
                <a:solidFill>
                  <a:srgbClr val="000000"/>
                </a:solidFill>
                <a:latin typeface="Roboto" panose="02000000000000000000" pitchFamily="2" charset="0"/>
                <a:ea typeface="Roboto" panose="02000000000000000000" pitchFamily="2" charset="0"/>
                <a:cs typeface="Roboto" panose="02000000000000000000" pitchFamily="2" charset="0"/>
              </a:rPr>
              <a:t>2020-2021</a:t>
            </a: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2275" y="1"/>
            <a:ext cx="155705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Pentagon 3">
            <a:extLst>
              <a:ext uri="{FF2B5EF4-FFF2-40B4-BE49-F238E27FC236}">
                <a16:creationId xmlns:a16="http://schemas.microsoft.com/office/drawing/2014/main" id="{F26C5221-0E41-4810-9F98-EEFD70095FE1}"/>
              </a:ext>
            </a:extLst>
          </p:cNvPr>
          <p:cNvSpPr/>
          <p:nvPr/>
        </p:nvSpPr>
        <p:spPr bwMode="auto">
          <a:xfrm>
            <a:off x="304800" y="3771900"/>
            <a:ext cx="4529138" cy="2017712"/>
          </a:xfrm>
          <a:prstGeom prst="homePlate">
            <a:avLst>
              <a:gd name="adj" fmla="val 39308"/>
            </a:avLst>
          </a:prstGeom>
          <a:solidFill>
            <a:schemeClr val="bg1"/>
          </a:solidFill>
          <a:ln w="9525" cap="flat" cmpd="sng" algn="ctr">
            <a:solidFill>
              <a:schemeClr val="tx1"/>
            </a:solidFill>
            <a:prstDash val="solid"/>
            <a:round/>
            <a:headEnd type="none" w="med" len="med"/>
            <a:tailEnd type="none" w="med" len="med"/>
          </a:ln>
          <a:effectLst/>
          <a:extLst/>
        </p:spPr>
        <p:txBody>
          <a:bodyPr lIns="9144" rIns="9144"/>
          <a:lstStyle/>
          <a:p>
            <a:pPr algn="ctr">
              <a:defRPr/>
            </a:pPr>
            <a:r>
              <a:rPr lang="en-US" sz="3600" b="1" dirty="0">
                <a:latin typeface="Tahoma" panose="020B0604030504040204" pitchFamily="34" charset="0"/>
                <a:ea typeface="Tahoma" panose="020B0604030504040204" pitchFamily="34" charset="0"/>
                <a:cs typeface="Tahoma" panose="020B0604030504040204" pitchFamily="34" charset="0"/>
              </a:rPr>
              <a:t>Programme of work </a:t>
            </a:r>
          </a:p>
          <a:p>
            <a:pPr algn="ctr">
              <a:defRPr/>
            </a:pPr>
            <a:r>
              <a:rPr lang="en-US" sz="3600" b="1" dirty="0">
                <a:latin typeface="Tahoma" panose="020B0604030504040204" pitchFamily="34" charset="0"/>
                <a:ea typeface="Tahoma" panose="020B0604030504040204" pitchFamily="34" charset="0"/>
                <a:cs typeface="Tahoma" panose="020B0604030504040204" pitchFamily="34" charset="0"/>
              </a:rPr>
              <a:t>2018-2019</a:t>
            </a:r>
          </a:p>
        </p:txBody>
      </p:sp>
      <p:sp>
        <p:nvSpPr>
          <p:cNvPr id="8" name="Chevron 4">
            <a:extLst>
              <a:ext uri="{FF2B5EF4-FFF2-40B4-BE49-F238E27FC236}">
                <a16:creationId xmlns:a16="http://schemas.microsoft.com/office/drawing/2014/main" id="{7380E78B-94DC-4A1F-A674-A5C500F23C51}"/>
              </a:ext>
            </a:extLst>
          </p:cNvPr>
          <p:cNvSpPr/>
          <p:nvPr/>
        </p:nvSpPr>
        <p:spPr bwMode="auto">
          <a:xfrm>
            <a:off x="4267200" y="3771900"/>
            <a:ext cx="4764088" cy="2017712"/>
          </a:xfrm>
          <a:prstGeom prst="chevron">
            <a:avLst>
              <a:gd name="adj" fmla="val 39623"/>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extLst/>
        </p:spPr>
        <p:txBody>
          <a:bodyPr lIns="9144" rIns="9144"/>
          <a:lstStyle/>
          <a:p>
            <a:pPr algn="ctr">
              <a:defRPr/>
            </a:pPr>
            <a:r>
              <a:rPr lang="en-US" sz="3600" b="1" dirty="0">
                <a:latin typeface="Tahoma" panose="020B0604030504040204" pitchFamily="34" charset="0"/>
                <a:ea typeface="Tahoma" panose="020B0604030504040204" pitchFamily="34" charset="0"/>
                <a:cs typeface="Tahoma" panose="020B0604030504040204" pitchFamily="34" charset="0"/>
              </a:rPr>
              <a:t>Programme of work </a:t>
            </a:r>
          </a:p>
          <a:p>
            <a:pPr algn="ctr">
              <a:defRPr/>
            </a:pPr>
            <a:r>
              <a:rPr lang="en-US" sz="3600" b="1" dirty="0">
                <a:latin typeface="Tahoma" panose="020B0604030504040204" pitchFamily="34" charset="0"/>
                <a:ea typeface="Tahoma" panose="020B0604030504040204" pitchFamily="34" charset="0"/>
                <a:cs typeface="Tahoma" panose="020B0604030504040204" pitchFamily="34" charset="0"/>
              </a:rPr>
              <a:t>2020-2021</a:t>
            </a:r>
          </a:p>
          <a:p>
            <a:pPr algn="ctr">
              <a:defRPr/>
            </a:pPr>
            <a:endParaRPr lang="en-US" sz="3600" dirty="0">
              <a:latin typeface="Tahoma" panose="020B0604030504040204" pitchFamily="34" charset="0"/>
              <a:ea typeface="Tahoma" panose="020B0604030504040204" pitchFamily="34" charset="0"/>
              <a:cs typeface="Tahoma" panose="020B0604030504040204" pitchFamily="34" charset="0"/>
            </a:endParaRPr>
          </a:p>
          <a:p>
            <a:pPr algn="ctr">
              <a:defRPr/>
            </a:pPr>
            <a:endParaRPr lang="en-US" sz="3600" dirty="0">
              <a:latin typeface="Tahoma" panose="020B0604030504040204" pitchFamily="34" charset="0"/>
              <a:ea typeface="Tahoma" panose="020B0604030504040204" pitchFamily="34" charset="0"/>
              <a:cs typeface="Tahoma" panose="020B0604030504040204" pitchFamily="34" charset="0"/>
            </a:endParaRPr>
          </a:p>
        </p:txBody>
      </p:sp>
      <p:sp>
        <p:nvSpPr>
          <p:cNvPr id="9" name="Pentagon 5">
            <a:extLst>
              <a:ext uri="{FF2B5EF4-FFF2-40B4-BE49-F238E27FC236}">
                <a16:creationId xmlns:a16="http://schemas.microsoft.com/office/drawing/2014/main" id="{DEEE3614-6B9B-4BA0-8C92-D7EFDCFB8C9E}"/>
              </a:ext>
            </a:extLst>
          </p:cNvPr>
          <p:cNvSpPr/>
          <p:nvPr/>
        </p:nvSpPr>
        <p:spPr bwMode="auto">
          <a:xfrm>
            <a:off x="304800" y="1639888"/>
            <a:ext cx="8677275" cy="2017712"/>
          </a:xfrm>
          <a:prstGeom prst="homePlate">
            <a:avLst>
              <a:gd name="adj" fmla="val 37701"/>
            </a:avLst>
          </a:prstGeom>
          <a:solidFill>
            <a:schemeClr val="bg1"/>
          </a:solidFill>
          <a:ln w="9525" cap="flat" cmpd="sng" algn="ctr">
            <a:solidFill>
              <a:schemeClr val="tx1"/>
            </a:solidFill>
            <a:prstDash val="solid"/>
            <a:round/>
            <a:headEnd type="none" w="med" len="med"/>
            <a:tailEnd type="none" w="med" len="med"/>
          </a:ln>
          <a:effectLst/>
          <a:extLst/>
        </p:spPr>
        <p:txBody>
          <a:bodyPr anchor="ctr"/>
          <a:lstStyle/>
          <a:p>
            <a:pPr algn="ctr">
              <a:defRPr/>
            </a:pPr>
            <a:r>
              <a:rPr lang="en-GB" sz="4000" b="1" dirty="0">
                <a:latin typeface="Tahoma" panose="020B0604030504040204" pitchFamily="34" charset="0"/>
                <a:ea typeface="Tahoma" panose="020B0604030504040204" pitchFamily="34" charset="0"/>
                <a:cs typeface="Tahoma" panose="020B0604030504040204" pitchFamily="34" charset="0"/>
              </a:rPr>
              <a:t>Medium Term Strategy 2018-2021</a:t>
            </a:r>
            <a:endParaRPr lang="en-GB" sz="2000" dirty="0">
              <a:latin typeface="Tahoma" panose="020B0604030504040204" pitchFamily="34" charset="0"/>
              <a:ea typeface="Tahoma" panose="020B0604030504040204" pitchFamily="34" charset="0"/>
              <a:cs typeface="Tahoma" panose="020B0604030504040204" pitchFamily="34" charset="0"/>
            </a:endParaRPr>
          </a:p>
        </p:txBody>
      </p:sp>
      <p:pic>
        <p:nvPicPr>
          <p:cNvPr id="11" name="Picture 7" descr="C:\Users\gorae\Dropbox\1. PSPT Working Folder\18-21\CPR Papers\SP Icons\em.PNG">
            <a:extLst>
              <a:ext uri="{FF2B5EF4-FFF2-40B4-BE49-F238E27FC236}">
                <a16:creationId xmlns:a16="http://schemas.microsoft.com/office/drawing/2014/main" id="{63AEC184-2DD3-4D69-AA31-8FB67169506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72392" y="62237"/>
            <a:ext cx="1033030" cy="987425"/>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583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66" y="-218233"/>
            <a:ext cx="9152965" cy="751634"/>
          </a:xfrm>
        </p:spPr>
        <p:txBody>
          <a:bodyPr>
            <a:normAutofit/>
          </a:bodyPr>
          <a:lstStyle/>
          <a:p>
            <a:r>
              <a:rPr lang="en-US" sz="2400"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Theory of Change</a:t>
            </a:r>
          </a:p>
        </p:txBody>
      </p:sp>
      <p:sp>
        <p:nvSpPr>
          <p:cNvPr id="6" name="Rounded Rectangle 5"/>
          <p:cNvSpPr/>
          <p:nvPr/>
        </p:nvSpPr>
        <p:spPr>
          <a:xfrm>
            <a:off x="1669810" y="6443819"/>
            <a:ext cx="1373703" cy="281451"/>
          </a:xfrm>
          <a:prstGeom prst="roundRect">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38" tIns="45690" rIns="9138" bIns="45690" anchor="b"/>
          <a:lstStyle/>
          <a:p>
            <a:pPr algn="ctr" defTabSz="911131">
              <a:defRPr/>
            </a:pPr>
            <a:r>
              <a:rPr lang="en-GB" sz="900" b="1" dirty="0">
                <a:solidFill>
                  <a:schemeClr val="bg1">
                    <a:lumMod val="95000"/>
                  </a:schemeClr>
                </a:solidFill>
              </a:rPr>
              <a:t> 2030 Impact</a:t>
            </a:r>
            <a:endParaRPr lang="en-GB" sz="900" i="1" dirty="0">
              <a:solidFill>
                <a:schemeClr val="bg1">
                  <a:lumMod val="95000"/>
                </a:schemeClr>
              </a:solidFill>
            </a:endParaRPr>
          </a:p>
        </p:txBody>
      </p:sp>
      <p:sp>
        <p:nvSpPr>
          <p:cNvPr id="7" name="Rounded Rectangle 6"/>
          <p:cNvSpPr/>
          <p:nvPr/>
        </p:nvSpPr>
        <p:spPr>
          <a:xfrm>
            <a:off x="1658603" y="6061477"/>
            <a:ext cx="1396116" cy="2922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900" b="1" dirty="0">
                <a:solidFill>
                  <a:schemeClr val="bg1">
                    <a:lumMod val="95000"/>
                  </a:schemeClr>
                </a:solidFill>
              </a:rPr>
              <a:t>Development outcome</a:t>
            </a:r>
          </a:p>
        </p:txBody>
      </p:sp>
      <p:sp>
        <p:nvSpPr>
          <p:cNvPr id="19" name="Rounded Rectangle 18"/>
          <p:cNvSpPr/>
          <p:nvPr/>
        </p:nvSpPr>
        <p:spPr>
          <a:xfrm>
            <a:off x="3195913" y="6061477"/>
            <a:ext cx="1396116" cy="292223"/>
          </a:xfrm>
          <a:prstGeom prst="round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900" b="1" dirty="0">
                <a:solidFill>
                  <a:schemeClr val="bg1">
                    <a:lumMod val="95000"/>
                  </a:schemeClr>
                </a:solidFill>
              </a:rPr>
              <a:t>Immediate outcome</a:t>
            </a:r>
          </a:p>
        </p:txBody>
      </p:sp>
      <p:sp>
        <p:nvSpPr>
          <p:cNvPr id="20" name="Rounded Rectangle 19"/>
          <p:cNvSpPr/>
          <p:nvPr/>
        </p:nvSpPr>
        <p:spPr>
          <a:xfrm>
            <a:off x="3195913" y="6424149"/>
            <a:ext cx="1396116" cy="292223"/>
          </a:xfrm>
          <a:prstGeom prst="roundRect">
            <a:avLst/>
          </a:prstGeom>
          <a:solidFill>
            <a:schemeClr val="accent5">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900" b="1" dirty="0">
                <a:solidFill>
                  <a:schemeClr val="bg1">
                    <a:lumMod val="95000"/>
                  </a:schemeClr>
                </a:solidFill>
              </a:rPr>
              <a:t>Outputs</a:t>
            </a:r>
          </a:p>
        </p:txBody>
      </p:sp>
      <p:sp>
        <p:nvSpPr>
          <p:cNvPr id="24" name="Rounded Rectangle 23"/>
          <p:cNvSpPr/>
          <p:nvPr/>
        </p:nvSpPr>
        <p:spPr>
          <a:xfrm>
            <a:off x="4735738" y="6424149"/>
            <a:ext cx="1396116" cy="292223"/>
          </a:xfrm>
          <a:prstGeom prst="roundRect">
            <a:avLst/>
          </a:prstGeom>
          <a:solidFill>
            <a:schemeClr val="bg2">
              <a:lumMod val="75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900" b="1" dirty="0">
                <a:solidFill>
                  <a:schemeClr val="tx1"/>
                </a:solidFill>
              </a:rPr>
              <a:t>Assumption</a:t>
            </a:r>
          </a:p>
        </p:txBody>
      </p:sp>
      <p:sp>
        <p:nvSpPr>
          <p:cNvPr id="25" name="Rounded Rectangle 24"/>
          <p:cNvSpPr/>
          <p:nvPr/>
        </p:nvSpPr>
        <p:spPr>
          <a:xfrm>
            <a:off x="4706081" y="6068455"/>
            <a:ext cx="1396116" cy="292223"/>
          </a:xfrm>
          <a:prstGeom prst="round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900" b="1" dirty="0">
                <a:solidFill>
                  <a:schemeClr val="tx1"/>
                </a:solidFill>
              </a:rPr>
              <a:t>Drivers</a:t>
            </a:r>
          </a:p>
        </p:txBody>
      </p:sp>
      <p:cxnSp>
        <p:nvCxnSpPr>
          <p:cNvPr id="42" name="Straight Connector 41"/>
          <p:cNvCxnSpPr/>
          <p:nvPr/>
        </p:nvCxnSpPr>
        <p:spPr>
          <a:xfrm>
            <a:off x="119715" y="5978180"/>
            <a:ext cx="86868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Line 18"/>
          <p:cNvSpPr>
            <a:spLocks noChangeShapeType="1"/>
          </p:cNvSpPr>
          <p:nvPr/>
        </p:nvSpPr>
        <p:spPr bwMode="auto">
          <a:xfrm flipV="1">
            <a:off x="6324600" y="5978180"/>
            <a:ext cx="0" cy="704751"/>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9" name="Rounded Rectangle 168"/>
          <p:cNvSpPr/>
          <p:nvPr/>
        </p:nvSpPr>
        <p:spPr>
          <a:xfrm>
            <a:off x="457201" y="6054404"/>
            <a:ext cx="838200" cy="65119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38" tIns="45690" rIns="9138" bIns="45690" anchor="ctr"/>
          <a:lstStyle/>
          <a:p>
            <a:pPr algn="ctr" defTabSz="911131">
              <a:defRPr/>
            </a:pPr>
            <a:r>
              <a:rPr lang="en-GB" sz="1000" b="1" dirty="0">
                <a:solidFill>
                  <a:schemeClr val="tx1"/>
                </a:solidFill>
              </a:rPr>
              <a:t>Key</a:t>
            </a:r>
          </a:p>
        </p:txBody>
      </p:sp>
      <p:sp>
        <p:nvSpPr>
          <p:cNvPr id="8" name="TextBox 7"/>
          <p:cNvSpPr txBox="1"/>
          <p:nvPr/>
        </p:nvSpPr>
        <p:spPr>
          <a:xfrm>
            <a:off x="6438477" y="6133820"/>
            <a:ext cx="880254" cy="276999"/>
          </a:xfrm>
          <a:prstGeom prst="rect">
            <a:avLst/>
          </a:prstGeom>
          <a:noFill/>
        </p:spPr>
        <p:txBody>
          <a:bodyPr wrap="square" rtlCol="0">
            <a:spAutoFit/>
          </a:bodyPr>
          <a:lstStyle/>
          <a:p>
            <a:r>
              <a:rPr lang="en-GB" sz="1200" dirty="0"/>
              <a:t>= Linkages</a:t>
            </a:r>
            <a:endParaRPr lang="en-US" sz="1200" dirty="0"/>
          </a:p>
        </p:txBody>
      </p:sp>
      <p:cxnSp>
        <p:nvCxnSpPr>
          <p:cNvPr id="53" name="Line 18">
            <a:extLst>
              <a:ext uri="{FF2B5EF4-FFF2-40B4-BE49-F238E27FC236}">
                <a16:creationId xmlns:a16="http://schemas.microsoft.com/office/drawing/2014/main" id="{326054AC-503C-4AE5-8E54-EF37248DAB5D}"/>
              </a:ext>
            </a:extLst>
          </p:cNvPr>
          <p:cNvCxnSpPr>
            <a:cxnSpLocks/>
          </p:cNvCxnSpPr>
          <p:nvPr/>
        </p:nvCxnSpPr>
        <p:spPr bwMode="auto">
          <a:xfrm flipV="1">
            <a:off x="2914514" y="828835"/>
            <a:ext cx="0" cy="228454"/>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cxnSp>
        <p:nvCxnSpPr>
          <p:cNvPr id="57" name="Line 18">
            <a:extLst>
              <a:ext uri="{FF2B5EF4-FFF2-40B4-BE49-F238E27FC236}">
                <a16:creationId xmlns:a16="http://schemas.microsoft.com/office/drawing/2014/main" id="{24B629D7-8288-4C95-BB28-2C334F93CD43}"/>
              </a:ext>
            </a:extLst>
          </p:cNvPr>
          <p:cNvCxnSpPr>
            <a:cxnSpLocks/>
            <a:stCxn id="74" idx="0"/>
            <a:endCxn id="73" idx="2"/>
          </p:cNvCxnSpPr>
          <p:nvPr/>
        </p:nvCxnSpPr>
        <p:spPr bwMode="auto">
          <a:xfrm flipV="1">
            <a:off x="2903905" y="1744334"/>
            <a:ext cx="139035" cy="200480"/>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72" name="Rounded Rectangle 4">
            <a:extLst>
              <a:ext uri="{FF2B5EF4-FFF2-40B4-BE49-F238E27FC236}">
                <a16:creationId xmlns:a16="http://schemas.microsoft.com/office/drawing/2014/main" id="{D673B594-6859-4FC1-8E8D-328D8D23307D}"/>
              </a:ext>
            </a:extLst>
          </p:cNvPr>
          <p:cNvSpPr/>
          <p:nvPr/>
        </p:nvSpPr>
        <p:spPr>
          <a:xfrm>
            <a:off x="1685050" y="371392"/>
            <a:ext cx="5170170" cy="476250"/>
          </a:xfrm>
          <a:prstGeom prst="roundRect">
            <a:avLst/>
          </a:prstGeom>
          <a:solidFill>
            <a:schemeClr val="accent2">
              <a:lumMod val="75000"/>
            </a:schemeClr>
          </a:solidFill>
          <a:ln w="127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38" tIns="45690" rIns="9138" bIns="45690" anchor="b">
            <a:noAutofit/>
          </a:bodyPr>
          <a:lstStyle/>
          <a:p>
            <a:pPr algn="ctr">
              <a:spcAft>
                <a:spcPts val="0"/>
              </a:spcAft>
            </a:pPr>
            <a:r>
              <a:rPr lang="en-US" sz="900" kern="1200">
                <a:solidFill>
                  <a:srgbClr val="E6E6E6"/>
                </a:solidFill>
                <a:effectLst/>
                <a:latin typeface="Times New Roman" panose="02020603050405020304" pitchFamily="18" charset="0"/>
                <a:ea typeface="Times New Roman" panose="02020603050405020304" pitchFamily="18" charset="0"/>
              </a:rPr>
              <a:t>Healthy ecosystems provide a secure supply of ecosystem goods and services</a:t>
            </a:r>
            <a:br>
              <a:rPr lang="en-US" sz="900" kern="1200">
                <a:solidFill>
                  <a:srgbClr val="E6E6E6"/>
                </a:solidFill>
                <a:effectLst/>
                <a:latin typeface="Times New Roman" panose="02020603050405020304" pitchFamily="18" charset="0"/>
                <a:ea typeface="Times New Roman" panose="02020603050405020304" pitchFamily="18" charset="0"/>
              </a:rPr>
            </a:br>
            <a:r>
              <a:rPr lang="en-US" sz="900" kern="1200">
                <a:solidFill>
                  <a:srgbClr val="E6E6E6"/>
                </a:solidFill>
                <a:effectLst/>
                <a:latin typeface="Times New Roman" panose="02020603050405020304" pitchFamily="18" charset="0"/>
                <a:ea typeface="Times New Roman" panose="02020603050405020304" pitchFamily="18" charset="0"/>
              </a:rPr>
              <a:t>for human well-being</a:t>
            </a:r>
            <a:endParaRPr lang="en-GB" sz="1200">
              <a:effectLst/>
              <a:latin typeface="Times New Roman" panose="02020603050405020304" pitchFamily="18" charset="0"/>
              <a:ea typeface="Times New Roman" panose="02020603050405020304" pitchFamily="18" charset="0"/>
            </a:endParaRPr>
          </a:p>
        </p:txBody>
      </p:sp>
      <p:sp>
        <p:nvSpPr>
          <p:cNvPr id="73" name="Rounded Rectangle 20">
            <a:extLst>
              <a:ext uri="{FF2B5EF4-FFF2-40B4-BE49-F238E27FC236}">
                <a16:creationId xmlns:a16="http://schemas.microsoft.com/office/drawing/2014/main" id="{95EBDFF6-BDF8-428A-9B1A-E9625D597E83}"/>
              </a:ext>
            </a:extLst>
          </p:cNvPr>
          <p:cNvSpPr/>
          <p:nvPr/>
        </p:nvSpPr>
        <p:spPr>
          <a:xfrm>
            <a:off x="2109626" y="1057289"/>
            <a:ext cx="1866628" cy="687045"/>
          </a:xfrm>
          <a:prstGeom prst="roundRect">
            <a:avLst/>
          </a:prstGeom>
          <a:ln w="12700">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900" kern="1200" dirty="0">
                <a:solidFill>
                  <a:srgbClr val="F2F2F2"/>
                </a:solidFill>
                <a:effectLst/>
                <a:latin typeface="Times New Roman" panose="02020603050405020304" pitchFamily="18" charset="0"/>
                <a:ea typeface="Times New Roman" panose="02020603050405020304" pitchFamily="18" charset="0"/>
              </a:rPr>
              <a:t>Integrated ecosystem management</a:t>
            </a:r>
            <a:endParaRPr lang="en-GB" sz="1200" dirty="0">
              <a:effectLst/>
              <a:latin typeface="Times New Roman" panose="02020603050405020304" pitchFamily="18" charset="0"/>
              <a:ea typeface="Times New Roman" panose="02020603050405020304" pitchFamily="18" charset="0"/>
            </a:endParaRPr>
          </a:p>
        </p:txBody>
      </p:sp>
      <p:sp>
        <p:nvSpPr>
          <p:cNvPr id="74" name="Rounded Rectangle 15">
            <a:extLst>
              <a:ext uri="{FF2B5EF4-FFF2-40B4-BE49-F238E27FC236}">
                <a16:creationId xmlns:a16="http://schemas.microsoft.com/office/drawing/2014/main" id="{B04C2FBE-15A8-436A-8E82-32BC534A5BF7}"/>
              </a:ext>
            </a:extLst>
          </p:cNvPr>
          <p:cNvSpPr/>
          <p:nvPr/>
        </p:nvSpPr>
        <p:spPr>
          <a:xfrm>
            <a:off x="1669810" y="1944814"/>
            <a:ext cx="2468190" cy="917252"/>
          </a:xfrm>
          <a:prstGeom prst="roundRect">
            <a:avLst/>
          </a:prstGeom>
          <a:solidFill>
            <a:schemeClr val="accent6">
              <a:lumMod val="75000"/>
            </a:schemeClr>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US" sz="900" kern="1200" dirty="0">
                <a:solidFill>
                  <a:srgbClr val="F2F2F2"/>
                </a:solidFill>
                <a:effectLst/>
                <a:latin typeface="Times New Roman" panose="02020603050405020304" pitchFamily="18" charset="0"/>
                <a:ea typeface="Times New Roman" panose="02020603050405020304" pitchFamily="18" charset="0"/>
              </a:rPr>
              <a:t>The health and productivity of marine, freshwater and terrestrial ecosystems are institutionalized in education, monitoring and cross-sectoral and transboundary collaboration frameworks at national and international level</a:t>
            </a:r>
            <a:endParaRPr lang="en-GB" sz="1200" dirty="0">
              <a:effectLst/>
              <a:latin typeface="Times New Roman" panose="02020603050405020304" pitchFamily="18" charset="0"/>
              <a:ea typeface="Times New Roman" panose="02020603050405020304" pitchFamily="18" charset="0"/>
            </a:endParaRPr>
          </a:p>
        </p:txBody>
      </p:sp>
      <p:sp>
        <p:nvSpPr>
          <p:cNvPr id="75" name="Rounded Rectangle 11">
            <a:extLst>
              <a:ext uri="{FF2B5EF4-FFF2-40B4-BE49-F238E27FC236}">
                <a16:creationId xmlns:a16="http://schemas.microsoft.com/office/drawing/2014/main" id="{0C442636-9BFF-4EE5-BF27-678DB3710896}"/>
              </a:ext>
            </a:extLst>
          </p:cNvPr>
          <p:cNvSpPr/>
          <p:nvPr/>
        </p:nvSpPr>
        <p:spPr>
          <a:xfrm>
            <a:off x="4506680" y="1057289"/>
            <a:ext cx="2249512" cy="687045"/>
          </a:xfrm>
          <a:prstGeom prst="roundRect">
            <a:avLst/>
          </a:prstGeom>
          <a:ln w="12700">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FFFFF"/>
                </a:solidFill>
                <a:effectLst/>
                <a:latin typeface="Times New Roman" panose="02020603050405020304" pitchFamily="18" charset="0"/>
                <a:ea typeface="Times New Roman" panose="02020603050405020304" pitchFamily="18" charset="0"/>
              </a:rPr>
              <a:t>Private and public economic decision-making support healthy and productive ecosystems</a:t>
            </a:r>
            <a:endParaRPr lang="en-GB" sz="1200" dirty="0">
              <a:effectLst/>
              <a:latin typeface="Times New Roman" panose="02020603050405020304" pitchFamily="18" charset="0"/>
              <a:ea typeface="Times New Roman" panose="02020603050405020304" pitchFamily="18" charset="0"/>
            </a:endParaRPr>
          </a:p>
        </p:txBody>
      </p:sp>
      <p:cxnSp>
        <p:nvCxnSpPr>
          <p:cNvPr id="84" name="Line 18">
            <a:extLst>
              <a:ext uri="{FF2B5EF4-FFF2-40B4-BE49-F238E27FC236}">
                <a16:creationId xmlns:a16="http://schemas.microsoft.com/office/drawing/2014/main" id="{5874BD1E-426E-46DD-8F4B-3DD1B5B140D0}"/>
              </a:ext>
            </a:extLst>
          </p:cNvPr>
          <p:cNvCxnSpPr>
            <a:cxnSpLocks/>
          </p:cNvCxnSpPr>
          <p:nvPr/>
        </p:nvCxnSpPr>
        <p:spPr bwMode="auto">
          <a:xfrm flipV="1">
            <a:off x="5609237" y="1744334"/>
            <a:ext cx="0" cy="262313"/>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85" name="Rounded Rectangle 62">
            <a:extLst>
              <a:ext uri="{FF2B5EF4-FFF2-40B4-BE49-F238E27FC236}">
                <a16:creationId xmlns:a16="http://schemas.microsoft.com/office/drawing/2014/main" id="{883EAEE8-77CE-4187-8237-FB6AD745682E}"/>
              </a:ext>
            </a:extLst>
          </p:cNvPr>
          <p:cNvSpPr/>
          <p:nvPr/>
        </p:nvSpPr>
        <p:spPr>
          <a:xfrm>
            <a:off x="4401492" y="1962468"/>
            <a:ext cx="2275767" cy="877324"/>
          </a:xfrm>
          <a:prstGeom prst="roundRect">
            <a:avLst/>
          </a:prstGeom>
          <a:solidFill>
            <a:schemeClr val="accent6">
              <a:lumMod val="75000"/>
            </a:schemeClr>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FFFFF"/>
                </a:solidFill>
                <a:effectLst/>
                <a:latin typeface="Times New Roman" panose="02020603050405020304" pitchFamily="18" charset="0"/>
                <a:ea typeface="Times New Roman" panose="02020603050405020304" pitchFamily="18" charset="0"/>
              </a:rPr>
              <a:t>Policymakers in the public and the private sector test the inclusion of the health and productivity of ecosystems in economic decision-making</a:t>
            </a:r>
            <a:endParaRPr lang="en-GB" sz="1200" dirty="0">
              <a:effectLst/>
              <a:latin typeface="Times New Roman" panose="02020603050405020304" pitchFamily="18" charset="0"/>
              <a:ea typeface="Times New Roman" panose="02020603050405020304" pitchFamily="18" charset="0"/>
            </a:endParaRPr>
          </a:p>
        </p:txBody>
      </p:sp>
      <p:cxnSp>
        <p:nvCxnSpPr>
          <p:cNvPr id="86" name="Line 18">
            <a:extLst>
              <a:ext uri="{FF2B5EF4-FFF2-40B4-BE49-F238E27FC236}">
                <a16:creationId xmlns:a16="http://schemas.microsoft.com/office/drawing/2014/main" id="{F7216687-4D81-4860-A766-490326595DA9}"/>
              </a:ext>
            </a:extLst>
          </p:cNvPr>
          <p:cNvCxnSpPr>
            <a:cxnSpLocks/>
          </p:cNvCxnSpPr>
          <p:nvPr/>
        </p:nvCxnSpPr>
        <p:spPr bwMode="auto">
          <a:xfrm flipV="1">
            <a:off x="5612911" y="828835"/>
            <a:ext cx="0" cy="228454"/>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grpSp>
        <p:nvGrpSpPr>
          <p:cNvPr id="88" name="Group 87">
            <a:extLst>
              <a:ext uri="{FF2B5EF4-FFF2-40B4-BE49-F238E27FC236}">
                <a16:creationId xmlns:a16="http://schemas.microsoft.com/office/drawing/2014/main" id="{DFE41020-23ED-4915-AB97-482CC62BEDAC}"/>
              </a:ext>
            </a:extLst>
          </p:cNvPr>
          <p:cNvGrpSpPr/>
          <p:nvPr/>
        </p:nvGrpSpPr>
        <p:grpSpPr>
          <a:xfrm>
            <a:off x="92129" y="860002"/>
            <a:ext cx="1391178" cy="1657395"/>
            <a:chOff x="-6243" y="1"/>
            <a:chExt cx="1391287" cy="1753843"/>
          </a:xfrm>
        </p:grpSpPr>
        <p:sp>
          <p:nvSpPr>
            <p:cNvPr id="89" name="Rounded Rectangle 26">
              <a:extLst>
                <a:ext uri="{FF2B5EF4-FFF2-40B4-BE49-F238E27FC236}">
                  <a16:creationId xmlns:a16="http://schemas.microsoft.com/office/drawing/2014/main" id="{3BE3C419-FE66-4B6A-9014-631F853505A8}"/>
                </a:ext>
              </a:extLst>
            </p:cNvPr>
            <p:cNvSpPr/>
            <p:nvPr/>
          </p:nvSpPr>
          <p:spPr>
            <a:xfrm>
              <a:off x="28049" y="1"/>
              <a:ext cx="1356995" cy="563001"/>
            </a:xfrm>
            <a:prstGeom prst="roundRect">
              <a:avLst/>
            </a:prstGeom>
            <a:solidFill>
              <a:schemeClr val="bg2">
                <a:lumMod val="75000"/>
              </a:schemeClr>
            </a:solidFill>
            <a:ln w="127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900" kern="1200" dirty="0">
                  <a:solidFill>
                    <a:srgbClr val="000000"/>
                  </a:solidFill>
                  <a:effectLst/>
                  <a:latin typeface="Times New Roman" panose="02020603050405020304" pitchFamily="18" charset="0"/>
                  <a:ea typeface="Times New Roman" panose="02020603050405020304" pitchFamily="18" charset="0"/>
                </a:rPr>
                <a:t>SDGs provide an opportunity to update educational frameworks</a:t>
              </a:r>
              <a:endParaRPr lang="en-GB" sz="1200" dirty="0">
                <a:effectLst/>
                <a:latin typeface="Times New Roman" panose="02020603050405020304" pitchFamily="18" charset="0"/>
                <a:ea typeface="Times New Roman" panose="02020603050405020304" pitchFamily="18" charset="0"/>
              </a:endParaRPr>
            </a:p>
          </p:txBody>
        </p:sp>
        <p:sp>
          <p:nvSpPr>
            <p:cNvPr id="90" name="Rounded Rectangle 29">
              <a:extLst>
                <a:ext uri="{FF2B5EF4-FFF2-40B4-BE49-F238E27FC236}">
                  <a16:creationId xmlns:a16="http://schemas.microsoft.com/office/drawing/2014/main" id="{7E3E9E94-63EE-4B23-8E4E-5BFEF2E74DDC}"/>
                </a:ext>
              </a:extLst>
            </p:cNvPr>
            <p:cNvSpPr/>
            <p:nvPr/>
          </p:nvSpPr>
          <p:spPr>
            <a:xfrm>
              <a:off x="-6243" y="1239494"/>
              <a:ext cx="1376045" cy="514350"/>
            </a:xfrm>
            <a:prstGeom prst="roundRect">
              <a:avLst/>
            </a:prstGeom>
            <a:solidFill>
              <a:schemeClr val="bg2">
                <a:lumMod val="75000"/>
              </a:schemeClr>
            </a:solidFill>
            <a:ln w="127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900" kern="1200" dirty="0">
                  <a:solidFill>
                    <a:srgbClr val="000000"/>
                  </a:solidFill>
                  <a:effectLst/>
                  <a:latin typeface="Times New Roman" panose="02020603050405020304" pitchFamily="18" charset="0"/>
                  <a:ea typeface="Times New Roman" panose="02020603050405020304" pitchFamily="18" charset="0"/>
                </a:rPr>
                <a:t>Knowledge drives behaviour</a:t>
              </a:r>
              <a:endParaRPr lang="en-GB" sz="1200" dirty="0">
                <a:effectLst/>
                <a:latin typeface="Times New Roman" panose="02020603050405020304" pitchFamily="18" charset="0"/>
                <a:ea typeface="Times New Roman" panose="02020603050405020304" pitchFamily="18" charset="0"/>
              </a:endParaRPr>
            </a:p>
          </p:txBody>
        </p:sp>
        <p:sp>
          <p:nvSpPr>
            <p:cNvPr id="91" name="Rounded Rectangle 48">
              <a:extLst>
                <a:ext uri="{FF2B5EF4-FFF2-40B4-BE49-F238E27FC236}">
                  <a16:creationId xmlns:a16="http://schemas.microsoft.com/office/drawing/2014/main" id="{FD0A41FE-9FFA-4DEE-9C7C-6B0BC2AAADB1}"/>
                </a:ext>
              </a:extLst>
            </p:cNvPr>
            <p:cNvSpPr/>
            <p:nvPr/>
          </p:nvSpPr>
          <p:spPr>
            <a:xfrm>
              <a:off x="-6242" y="646568"/>
              <a:ext cx="1376045" cy="485684"/>
            </a:xfrm>
            <a:prstGeom prst="roundRect">
              <a:avLst/>
            </a:prstGeom>
            <a:solidFill>
              <a:schemeClr val="bg2">
                <a:lumMod val="75000"/>
              </a:schemeClr>
            </a:solidFill>
            <a:ln w="127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900" kern="1200" dirty="0">
                  <a:solidFill>
                    <a:srgbClr val="000000"/>
                  </a:solidFill>
                  <a:effectLst/>
                  <a:latin typeface="Times New Roman" panose="02020603050405020304" pitchFamily="18" charset="0"/>
                  <a:ea typeface="Times New Roman" panose="02020603050405020304" pitchFamily="18" charset="0"/>
                </a:rPr>
                <a:t>Countries are willing to invest in integrated approaches</a:t>
              </a:r>
              <a:endParaRPr lang="en-GB" sz="1200" dirty="0">
                <a:effectLst/>
                <a:latin typeface="Times New Roman" panose="02020603050405020304" pitchFamily="18" charset="0"/>
                <a:ea typeface="Times New Roman" panose="02020603050405020304" pitchFamily="18" charset="0"/>
              </a:endParaRPr>
            </a:p>
          </p:txBody>
        </p:sp>
      </p:grpSp>
      <p:sp>
        <p:nvSpPr>
          <p:cNvPr id="92" name="Rounded Rectangle 27">
            <a:extLst>
              <a:ext uri="{FF2B5EF4-FFF2-40B4-BE49-F238E27FC236}">
                <a16:creationId xmlns:a16="http://schemas.microsoft.com/office/drawing/2014/main" id="{855BBDDB-3446-43AB-A067-AE3867B4527B}"/>
              </a:ext>
            </a:extLst>
          </p:cNvPr>
          <p:cNvSpPr/>
          <p:nvPr/>
        </p:nvSpPr>
        <p:spPr>
          <a:xfrm flipH="1">
            <a:off x="6997468" y="852956"/>
            <a:ext cx="1583291" cy="479352"/>
          </a:xfrm>
          <a:prstGeom prst="roundRect">
            <a:avLst/>
          </a:prstGeom>
          <a:solidFill>
            <a:schemeClr val="accent4">
              <a:lumMod val="40000"/>
              <a:lumOff val="60000"/>
            </a:schemeClr>
          </a:solidFill>
          <a:ln w="127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900" kern="1200" dirty="0">
                <a:solidFill>
                  <a:srgbClr val="000000"/>
                </a:solidFill>
                <a:effectLst/>
                <a:latin typeface="Times New Roman" panose="02020603050405020304" pitchFamily="18" charset="0"/>
                <a:ea typeface="Times New Roman" panose="02020603050405020304" pitchFamily="18" charset="0"/>
              </a:rPr>
              <a:t>Increasing transparency around externalities</a:t>
            </a:r>
            <a:endParaRPr lang="en-GB" sz="1200" dirty="0">
              <a:effectLst/>
              <a:latin typeface="Times New Roman" panose="02020603050405020304" pitchFamily="18" charset="0"/>
              <a:ea typeface="Times New Roman" panose="02020603050405020304" pitchFamily="18" charset="0"/>
            </a:endParaRPr>
          </a:p>
        </p:txBody>
      </p:sp>
      <p:sp>
        <p:nvSpPr>
          <p:cNvPr id="93" name="Rounded Rectangle 28">
            <a:extLst>
              <a:ext uri="{FF2B5EF4-FFF2-40B4-BE49-F238E27FC236}">
                <a16:creationId xmlns:a16="http://schemas.microsoft.com/office/drawing/2014/main" id="{E7ED59EE-D3C0-4B1D-B549-FFFDC986D11C}"/>
              </a:ext>
            </a:extLst>
          </p:cNvPr>
          <p:cNvSpPr/>
          <p:nvPr/>
        </p:nvSpPr>
        <p:spPr>
          <a:xfrm flipH="1">
            <a:off x="7008577" y="1413738"/>
            <a:ext cx="1583293" cy="440690"/>
          </a:xfrm>
          <a:prstGeom prst="roundRect">
            <a:avLst/>
          </a:prstGeom>
          <a:solidFill>
            <a:schemeClr val="accent4">
              <a:lumMod val="40000"/>
              <a:lumOff val="60000"/>
            </a:schemeClr>
          </a:solidFill>
          <a:ln w="127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900" kern="1200" dirty="0">
                <a:solidFill>
                  <a:srgbClr val="000000"/>
                </a:solidFill>
                <a:effectLst/>
                <a:latin typeface="Times New Roman" panose="02020603050405020304" pitchFamily="18" charset="0"/>
                <a:ea typeface="Times New Roman" panose="02020603050405020304" pitchFamily="18" charset="0"/>
              </a:rPr>
              <a:t>Integrated delivery of SDGs</a:t>
            </a:r>
            <a:endParaRPr lang="en-GB" sz="1200" dirty="0">
              <a:effectLst/>
              <a:latin typeface="Times New Roman" panose="02020603050405020304" pitchFamily="18" charset="0"/>
              <a:ea typeface="Times New Roman" panose="02020603050405020304" pitchFamily="18" charset="0"/>
            </a:endParaRPr>
          </a:p>
        </p:txBody>
      </p:sp>
      <p:sp>
        <p:nvSpPr>
          <p:cNvPr id="94" name="Rounded Rectangle 165">
            <a:extLst>
              <a:ext uri="{FF2B5EF4-FFF2-40B4-BE49-F238E27FC236}">
                <a16:creationId xmlns:a16="http://schemas.microsoft.com/office/drawing/2014/main" id="{97C9BC3B-7ACE-498A-9F5E-EAEF5C350F30}"/>
              </a:ext>
            </a:extLst>
          </p:cNvPr>
          <p:cNvSpPr/>
          <p:nvPr/>
        </p:nvSpPr>
        <p:spPr>
          <a:xfrm flipH="1">
            <a:off x="6986359" y="1944059"/>
            <a:ext cx="1605511" cy="533398"/>
          </a:xfrm>
          <a:prstGeom prst="roundRect">
            <a:avLst/>
          </a:prstGeom>
          <a:solidFill>
            <a:schemeClr val="accent4">
              <a:lumMod val="40000"/>
              <a:lumOff val="60000"/>
            </a:schemeClr>
          </a:solidFill>
          <a:ln w="127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900" kern="1200" dirty="0">
                <a:solidFill>
                  <a:srgbClr val="000000"/>
                </a:solidFill>
                <a:effectLst/>
                <a:latin typeface="Times New Roman" panose="02020603050405020304" pitchFamily="18" charset="0"/>
                <a:ea typeface="Times New Roman" panose="02020603050405020304" pitchFamily="18" charset="0"/>
              </a:rPr>
              <a:t>Increasing considerations of sustainability in investment decisions</a:t>
            </a:r>
            <a:endParaRPr lang="en-GB" sz="1200" dirty="0">
              <a:effectLst/>
              <a:latin typeface="Times New Roman" panose="02020603050405020304" pitchFamily="18" charset="0"/>
              <a:ea typeface="Times New Roman" panose="02020603050405020304" pitchFamily="18" charset="0"/>
            </a:endParaRPr>
          </a:p>
        </p:txBody>
      </p:sp>
      <p:sp>
        <p:nvSpPr>
          <p:cNvPr id="95" name="Rounded Rectangle 47">
            <a:extLst>
              <a:ext uri="{FF2B5EF4-FFF2-40B4-BE49-F238E27FC236}">
                <a16:creationId xmlns:a16="http://schemas.microsoft.com/office/drawing/2014/main" id="{1560D5C5-01E2-4A34-9E9B-721874E6E35E}"/>
              </a:ext>
            </a:extLst>
          </p:cNvPr>
          <p:cNvSpPr/>
          <p:nvPr/>
        </p:nvSpPr>
        <p:spPr>
          <a:xfrm>
            <a:off x="7008578" y="2529745"/>
            <a:ext cx="1583292" cy="437366"/>
          </a:xfrm>
          <a:prstGeom prst="roundRect">
            <a:avLst/>
          </a:prstGeom>
          <a:solidFill>
            <a:schemeClr val="accent4">
              <a:lumMod val="40000"/>
              <a:lumOff val="60000"/>
            </a:schemeClr>
          </a:solidFill>
          <a:ln w="127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GB" sz="900" kern="1200" dirty="0">
                <a:solidFill>
                  <a:srgbClr val="000000"/>
                </a:solidFill>
                <a:effectLst/>
                <a:latin typeface="Times New Roman" panose="02020603050405020304" pitchFamily="18" charset="0"/>
                <a:ea typeface="Times New Roman" panose="02020603050405020304" pitchFamily="18" charset="0"/>
              </a:rPr>
              <a:t>Increasing focus on resource availability</a:t>
            </a:r>
            <a:endParaRPr lang="en-GB" sz="1200" dirty="0">
              <a:effectLst/>
              <a:latin typeface="Times New Roman" panose="02020603050405020304" pitchFamily="18" charset="0"/>
              <a:ea typeface="Times New Roman" panose="02020603050405020304" pitchFamily="18" charset="0"/>
            </a:endParaRPr>
          </a:p>
        </p:txBody>
      </p:sp>
      <p:cxnSp>
        <p:nvCxnSpPr>
          <p:cNvPr id="103" name="Line 18">
            <a:extLst>
              <a:ext uri="{FF2B5EF4-FFF2-40B4-BE49-F238E27FC236}">
                <a16:creationId xmlns:a16="http://schemas.microsoft.com/office/drawing/2014/main" id="{CDE03E58-4613-4058-BDC6-1D717111FD37}"/>
              </a:ext>
            </a:extLst>
          </p:cNvPr>
          <p:cNvCxnSpPr>
            <a:cxnSpLocks/>
          </p:cNvCxnSpPr>
          <p:nvPr/>
        </p:nvCxnSpPr>
        <p:spPr bwMode="auto">
          <a:xfrm flipV="1">
            <a:off x="1544573" y="2857856"/>
            <a:ext cx="245706" cy="376132"/>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cxnSp>
        <p:nvCxnSpPr>
          <p:cNvPr id="108" name="Line 18">
            <a:extLst>
              <a:ext uri="{FF2B5EF4-FFF2-40B4-BE49-F238E27FC236}">
                <a16:creationId xmlns:a16="http://schemas.microsoft.com/office/drawing/2014/main" id="{4610FB7E-83E8-4FD5-A790-38332B64004A}"/>
              </a:ext>
            </a:extLst>
          </p:cNvPr>
          <p:cNvCxnSpPr>
            <a:cxnSpLocks/>
          </p:cNvCxnSpPr>
          <p:nvPr/>
        </p:nvCxnSpPr>
        <p:spPr bwMode="auto">
          <a:xfrm flipV="1">
            <a:off x="4585102" y="2862162"/>
            <a:ext cx="0" cy="318165"/>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cxnSp>
        <p:nvCxnSpPr>
          <p:cNvPr id="110" name="Line 18">
            <a:extLst>
              <a:ext uri="{FF2B5EF4-FFF2-40B4-BE49-F238E27FC236}">
                <a16:creationId xmlns:a16="http://schemas.microsoft.com/office/drawing/2014/main" id="{84811E82-F501-4E9B-95BD-54B7F7178CF6}"/>
              </a:ext>
            </a:extLst>
          </p:cNvPr>
          <p:cNvCxnSpPr>
            <a:cxnSpLocks/>
          </p:cNvCxnSpPr>
          <p:nvPr/>
        </p:nvCxnSpPr>
        <p:spPr bwMode="auto">
          <a:xfrm flipH="1" flipV="1">
            <a:off x="3635333" y="2881195"/>
            <a:ext cx="520370" cy="407514"/>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cxnSp>
        <p:nvCxnSpPr>
          <p:cNvPr id="112" name="Line 18">
            <a:extLst>
              <a:ext uri="{FF2B5EF4-FFF2-40B4-BE49-F238E27FC236}">
                <a16:creationId xmlns:a16="http://schemas.microsoft.com/office/drawing/2014/main" id="{58EC91BB-2F0A-4F2C-8578-4D4791CBEB44}"/>
              </a:ext>
            </a:extLst>
          </p:cNvPr>
          <p:cNvCxnSpPr>
            <a:cxnSpLocks/>
          </p:cNvCxnSpPr>
          <p:nvPr/>
        </p:nvCxnSpPr>
        <p:spPr bwMode="auto">
          <a:xfrm>
            <a:off x="2036913" y="3520467"/>
            <a:ext cx="222989" cy="0"/>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114" name="Rounded Rectangle 57">
            <a:extLst>
              <a:ext uri="{FF2B5EF4-FFF2-40B4-BE49-F238E27FC236}">
                <a16:creationId xmlns:a16="http://schemas.microsoft.com/office/drawing/2014/main" id="{72B3356B-6799-4AB3-8D94-6780299721C8}"/>
              </a:ext>
            </a:extLst>
          </p:cNvPr>
          <p:cNvSpPr/>
          <p:nvPr/>
        </p:nvSpPr>
        <p:spPr>
          <a:xfrm>
            <a:off x="700212" y="3107023"/>
            <a:ext cx="1320006" cy="897055"/>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2F2F2"/>
                </a:solidFill>
                <a:effectLst/>
                <a:latin typeface="Times New Roman" panose="02020603050405020304" pitchFamily="18" charset="0"/>
                <a:ea typeface="Times New Roman" panose="02020603050405020304" pitchFamily="18" charset="0"/>
              </a:rPr>
              <a:t>Guidance and technical support on effective conservation monitoring and implementation</a:t>
            </a:r>
            <a:endParaRPr lang="en-GB" sz="1200" dirty="0">
              <a:effectLst/>
              <a:latin typeface="Times New Roman" panose="02020603050405020304" pitchFamily="18" charset="0"/>
              <a:ea typeface="Times New Roman" panose="02020603050405020304" pitchFamily="18" charset="0"/>
            </a:endParaRPr>
          </a:p>
        </p:txBody>
      </p:sp>
      <p:sp>
        <p:nvSpPr>
          <p:cNvPr id="104" name="Rectangle 103">
            <a:extLst>
              <a:ext uri="{FF2B5EF4-FFF2-40B4-BE49-F238E27FC236}">
                <a16:creationId xmlns:a16="http://schemas.microsoft.com/office/drawing/2014/main" id="{77993689-3C18-4D90-9C5B-72DBF1524806}"/>
              </a:ext>
            </a:extLst>
          </p:cNvPr>
          <p:cNvSpPr/>
          <p:nvPr/>
        </p:nvSpPr>
        <p:spPr>
          <a:xfrm>
            <a:off x="7162033" y="6312200"/>
            <a:ext cx="1790277" cy="461665"/>
          </a:xfrm>
          <a:prstGeom prst="rect">
            <a:avLst/>
          </a:prstGeom>
        </p:spPr>
        <p:txBody>
          <a:bodyPr wrap="square">
            <a:spAutoFit/>
          </a:bodyPr>
          <a:lstStyle/>
          <a:p>
            <a:pPr>
              <a:spcAft>
                <a:spcPts val="0"/>
              </a:spcAft>
              <a:tabLst>
                <a:tab pos="791845" algn="l"/>
                <a:tab pos="1151890" algn="l"/>
                <a:tab pos="1511935" algn="l"/>
                <a:tab pos="1871980" algn="l"/>
                <a:tab pos="2232025" algn="l"/>
                <a:tab pos="457200" algn="l"/>
              </a:tabLst>
            </a:pPr>
            <a:r>
              <a:rPr lang="en-GB" sz="800" i="1" dirty="0">
                <a:latin typeface="Times New Roman" panose="02020603050405020304" pitchFamily="18" charset="0"/>
                <a:ea typeface="Calibri" panose="020F0502020204030204" pitchFamily="34" charset="0"/>
              </a:rPr>
              <a:t>Note: </a:t>
            </a:r>
            <a:r>
              <a:rPr lang="en-GB" sz="800" dirty="0">
                <a:latin typeface="Times New Roman" panose="02020603050405020304" pitchFamily="18" charset="0"/>
                <a:ea typeface="Calibri" panose="020F0502020204030204" pitchFamily="34" charset="0"/>
              </a:rPr>
              <a:t>Key deliverables </a:t>
            </a:r>
            <a:r>
              <a:rPr lang="en-GB" sz="800" dirty="0">
                <a:latin typeface="Times New Roman" panose="02020603050405020304" pitchFamily="18" charset="0"/>
                <a:ea typeface="Times New Roman" panose="02020603050405020304" pitchFamily="18" charset="0"/>
              </a:rPr>
              <a:t>in the theory of change are related to either a single output or a group of outputs</a:t>
            </a:r>
            <a:endParaRPr lang="en-GB" sz="800" dirty="0"/>
          </a:p>
        </p:txBody>
      </p:sp>
      <p:cxnSp>
        <p:nvCxnSpPr>
          <p:cNvPr id="116" name="Line 18">
            <a:extLst>
              <a:ext uri="{FF2B5EF4-FFF2-40B4-BE49-F238E27FC236}">
                <a16:creationId xmlns:a16="http://schemas.microsoft.com/office/drawing/2014/main" id="{4E520F9F-36E6-445A-B284-04071013944A}"/>
              </a:ext>
            </a:extLst>
          </p:cNvPr>
          <p:cNvCxnSpPr>
            <a:cxnSpLocks/>
          </p:cNvCxnSpPr>
          <p:nvPr/>
        </p:nvCxnSpPr>
        <p:spPr bwMode="auto">
          <a:xfrm flipH="1" flipV="1">
            <a:off x="5941279" y="2844709"/>
            <a:ext cx="20325" cy="518944"/>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118" name="Rounded Rectangle 58">
            <a:extLst>
              <a:ext uri="{FF2B5EF4-FFF2-40B4-BE49-F238E27FC236}">
                <a16:creationId xmlns:a16="http://schemas.microsoft.com/office/drawing/2014/main" id="{D52FF847-80F8-4D0B-B262-6F04C887C420}"/>
              </a:ext>
            </a:extLst>
          </p:cNvPr>
          <p:cNvSpPr/>
          <p:nvPr/>
        </p:nvSpPr>
        <p:spPr>
          <a:xfrm>
            <a:off x="5556803" y="3064921"/>
            <a:ext cx="1884301" cy="833996"/>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2F2F2"/>
                </a:solidFill>
                <a:effectLst/>
                <a:latin typeface="Times New Roman" panose="02020603050405020304" pitchFamily="18" charset="0"/>
                <a:ea typeface="Times New Roman" panose="02020603050405020304" pitchFamily="18" charset="0"/>
              </a:rPr>
              <a:t>Support to countries and private sector entities which pilot the inclusion of healthy and productive ecosystems in economic decision-making</a:t>
            </a:r>
            <a:endParaRPr lang="en-GB" sz="1200" dirty="0">
              <a:effectLst/>
              <a:latin typeface="Times New Roman" panose="02020603050405020304" pitchFamily="18" charset="0"/>
              <a:ea typeface="Times New Roman" panose="02020603050405020304" pitchFamily="18" charset="0"/>
            </a:endParaRPr>
          </a:p>
        </p:txBody>
      </p:sp>
      <p:cxnSp>
        <p:nvCxnSpPr>
          <p:cNvPr id="120" name="Line 18">
            <a:extLst>
              <a:ext uri="{FF2B5EF4-FFF2-40B4-BE49-F238E27FC236}">
                <a16:creationId xmlns:a16="http://schemas.microsoft.com/office/drawing/2014/main" id="{AE773FC2-9CBB-4678-BF1D-AEA5D77A65AF}"/>
              </a:ext>
            </a:extLst>
          </p:cNvPr>
          <p:cNvCxnSpPr>
            <a:cxnSpLocks/>
          </p:cNvCxnSpPr>
          <p:nvPr/>
        </p:nvCxnSpPr>
        <p:spPr bwMode="auto">
          <a:xfrm flipV="1">
            <a:off x="2688730" y="2881380"/>
            <a:ext cx="0" cy="318165"/>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121" name="Rounded Rectangle 45">
            <a:extLst>
              <a:ext uri="{FF2B5EF4-FFF2-40B4-BE49-F238E27FC236}">
                <a16:creationId xmlns:a16="http://schemas.microsoft.com/office/drawing/2014/main" id="{2F54755D-642F-444C-A13E-38970937CD53}"/>
              </a:ext>
            </a:extLst>
          </p:cNvPr>
          <p:cNvSpPr/>
          <p:nvPr/>
        </p:nvSpPr>
        <p:spPr>
          <a:xfrm>
            <a:off x="2259902" y="3064335"/>
            <a:ext cx="1481410" cy="897054"/>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2F2F2"/>
                </a:solidFill>
                <a:effectLst/>
                <a:latin typeface="Times New Roman" panose="02020603050405020304" pitchFamily="18" charset="0"/>
                <a:ea typeface="Times New Roman" panose="02020603050405020304" pitchFamily="18" charset="0"/>
              </a:rPr>
              <a:t>Guidance and technical support to establish cross-sectoral institutional frameworks and agreements for ecosystem management</a:t>
            </a:r>
            <a:endParaRPr lang="en-GB" sz="1200" dirty="0">
              <a:effectLst/>
              <a:latin typeface="Times New Roman" panose="02020603050405020304" pitchFamily="18" charset="0"/>
              <a:ea typeface="Times New Roman" panose="02020603050405020304" pitchFamily="18" charset="0"/>
            </a:endParaRPr>
          </a:p>
        </p:txBody>
      </p:sp>
      <p:cxnSp>
        <p:nvCxnSpPr>
          <p:cNvPr id="129" name="Line 18">
            <a:extLst>
              <a:ext uri="{FF2B5EF4-FFF2-40B4-BE49-F238E27FC236}">
                <a16:creationId xmlns:a16="http://schemas.microsoft.com/office/drawing/2014/main" id="{1FC32878-0E16-4C18-A159-9C76335204FD}"/>
              </a:ext>
            </a:extLst>
          </p:cNvPr>
          <p:cNvCxnSpPr/>
          <p:nvPr/>
        </p:nvCxnSpPr>
        <p:spPr bwMode="auto">
          <a:xfrm flipV="1">
            <a:off x="1066800" y="4007078"/>
            <a:ext cx="0" cy="246380"/>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137" name="Rounded Rectangle 46">
            <a:extLst>
              <a:ext uri="{FF2B5EF4-FFF2-40B4-BE49-F238E27FC236}">
                <a16:creationId xmlns:a16="http://schemas.microsoft.com/office/drawing/2014/main" id="{AE3F64A8-7BCA-431C-B53E-A427915A6DCB}"/>
              </a:ext>
            </a:extLst>
          </p:cNvPr>
          <p:cNvSpPr/>
          <p:nvPr/>
        </p:nvSpPr>
        <p:spPr>
          <a:xfrm>
            <a:off x="119715" y="4184208"/>
            <a:ext cx="1631771" cy="718632"/>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2F2F2"/>
                </a:solidFill>
                <a:effectLst/>
                <a:latin typeface="Times New Roman" panose="02020603050405020304" pitchFamily="18" charset="0"/>
                <a:ea typeface="Times New Roman" panose="02020603050405020304" pitchFamily="18" charset="0"/>
              </a:rPr>
              <a:t>Technical assistance to conduct valuation, accounting and monitoring of ecosystem goods and services</a:t>
            </a:r>
            <a:endParaRPr lang="en-GB" sz="1200" dirty="0">
              <a:effectLst/>
              <a:latin typeface="Times New Roman" panose="02020603050405020304" pitchFamily="18" charset="0"/>
              <a:ea typeface="Times New Roman" panose="02020603050405020304" pitchFamily="18" charset="0"/>
            </a:endParaRPr>
          </a:p>
        </p:txBody>
      </p:sp>
      <p:cxnSp>
        <p:nvCxnSpPr>
          <p:cNvPr id="147" name="Line 18">
            <a:extLst>
              <a:ext uri="{FF2B5EF4-FFF2-40B4-BE49-F238E27FC236}">
                <a16:creationId xmlns:a16="http://schemas.microsoft.com/office/drawing/2014/main" id="{A4392214-9AD1-4D5D-B7BB-B641B116C81D}"/>
              </a:ext>
            </a:extLst>
          </p:cNvPr>
          <p:cNvCxnSpPr/>
          <p:nvPr/>
        </p:nvCxnSpPr>
        <p:spPr bwMode="auto">
          <a:xfrm flipH="1">
            <a:off x="3723334" y="3538694"/>
            <a:ext cx="381000" cy="6350"/>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148" name="Rounded Rectangle 61">
            <a:extLst>
              <a:ext uri="{FF2B5EF4-FFF2-40B4-BE49-F238E27FC236}">
                <a16:creationId xmlns:a16="http://schemas.microsoft.com/office/drawing/2014/main" id="{B01E22DE-5724-4AD4-B49C-04C5CEEB03B7}"/>
              </a:ext>
            </a:extLst>
          </p:cNvPr>
          <p:cNvSpPr/>
          <p:nvPr/>
        </p:nvSpPr>
        <p:spPr>
          <a:xfrm>
            <a:off x="4104334" y="3071782"/>
            <a:ext cx="1357357" cy="866845"/>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2F2F2"/>
                </a:solidFill>
                <a:effectLst/>
                <a:latin typeface="Times New Roman" panose="02020603050405020304" pitchFamily="18" charset="0"/>
                <a:ea typeface="Times New Roman" panose="02020603050405020304" pitchFamily="18" charset="0"/>
              </a:rPr>
              <a:t>Technical assistance and partnerships to include the ecosystem approach in higher education</a:t>
            </a:r>
            <a:endParaRPr lang="en-GB" sz="1200" dirty="0">
              <a:effectLst/>
              <a:latin typeface="Times New Roman" panose="02020603050405020304" pitchFamily="18" charset="0"/>
              <a:ea typeface="Times New Roman" panose="02020603050405020304" pitchFamily="18" charset="0"/>
            </a:endParaRPr>
          </a:p>
        </p:txBody>
      </p:sp>
      <p:cxnSp>
        <p:nvCxnSpPr>
          <p:cNvPr id="149" name="Line 18">
            <a:extLst>
              <a:ext uri="{FF2B5EF4-FFF2-40B4-BE49-F238E27FC236}">
                <a16:creationId xmlns:a16="http://schemas.microsoft.com/office/drawing/2014/main" id="{34A98228-5B94-4374-AB8C-D205FFB99E76}"/>
              </a:ext>
            </a:extLst>
          </p:cNvPr>
          <p:cNvCxnSpPr/>
          <p:nvPr/>
        </p:nvCxnSpPr>
        <p:spPr bwMode="auto">
          <a:xfrm flipV="1">
            <a:off x="2688730" y="3963692"/>
            <a:ext cx="0" cy="246380"/>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cxnSp>
        <p:nvCxnSpPr>
          <p:cNvPr id="150" name="Line 18">
            <a:extLst>
              <a:ext uri="{FF2B5EF4-FFF2-40B4-BE49-F238E27FC236}">
                <a16:creationId xmlns:a16="http://schemas.microsoft.com/office/drawing/2014/main" id="{457E2804-139C-43AC-A3FD-3474DA738B4E}"/>
              </a:ext>
            </a:extLst>
          </p:cNvPr>
          <p:cNvCxnSpPr/>
          <p:nvPr/>
        </p:nvCxnSpPr>
        <p:spPr bwMode="auto">
          <a:xfrm flipH="1" flipV="1">
            <a:off x="3425213" y="3953738"/>
            <a:ext cx="435610" cy="353060"/>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151" name="Rounded Rectangle 56">
            <a:extLst>
              <a:ext uri="{FF2B5EF4-FFF2-40B4-BE49-F238E27FC236}">
                <a16:creationId xmlns:a16="http://schemas.microsoft.com/office/drawing/2014/main" id="{6EFC0706-1070-452C-B535-9ED5C1897B97}"/>
              </a:ext>
            </a:extLst>
          </p:cNvPr>
          <p:cNvSpPr/>
          <p:nvPr/>
        </p:nvSpPr>
        <p:spPr>
          <a:xfrm>
            <a:off x="1790279" y="4176003"/>
            <a:ext cx="1637607" cy="809587"/>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2F2F2"/>
                </a:solidFill>
                <a:effectLst/>
                <a:latin typeface="Times New Roman" panose="02020603050405020304" pitchFamily="18" charset="0"/>
                <a:ea typeface="Times New Roman" panose="02020603050405020304" pitchFamily="18" charset="0"/>
              </a:rPr>
              <a:t>Guidance and technical support to third party entities to conduct and deliver valuation and accounting of ecosystem services</a:t>
            </a:r>
            <a:endParaRPr lang="en-GB" sz="1200" dirty="0">
              <a:effectLst/>
              <a:latin typeface="Times New Roman" panose="02020603050405020304" pitchFamily="18" charset="0"/>
              <a:ea typeface="Times New Roman" panose="02020603050405020304" pitchFamily="18" charset="0"/>
            </a:endParaRPr>
          </a:p>
        </p:txBody>
      </p:sp>
      <p:sp>
        <p:nvSpPr>
          <p:cNvPr id="152" name="Rounded Rectangle 31">
            <a:extLst>
              <a:ext uri="{FF2B5EF4-FFF2-40B4-BE49-F238E27FC236}">
                <a16:creationId xmlns:a16="http://schemas.microsoft.com/office/drawing/2014/main" id="{459CE2CF-569C-4525-A7C7-C070AE15FC9E}"/>
              </a:ext>
            </a:extLst>
          </p:cNvPr>
          <p:cNvSpPr/>
          <p:nvPr/>
        </p:nvSpPr>
        <p:spPr>
          <a:xfrm>
            <a:off x="3456310" y="4190441"/>
            <a:ext cx="1481410" cy="783456"/>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a:solidFill>
                  <a:srgbClr val="F2F2F2"/>
                </a:solidFill>
                <a:effectLst/>
                <a:latin typeface="Times New Roman" panose="02020603050405020304" pitchFamily="18" charset="0"/>
                <a:ea typeface="Times New Roman" panose="02020603050405020304" pitchFamily="18" charset="0"/>
              </a:rPr>
              <a:t>Guidance and technical support to natural resource sustainability evaluations</a:t>
            </a:r>
            <a:endParaRPr lang="en-GB" sz="1200">
              <a:effectLst/>
              <a:latin typeface="Times New Roman" panose="02020603050405020304" pitchFamily="18" charset="0"/>
              <a:ea typeface="Times New Roman" panose="02020603050405020304" pitchFamily="18" charset="0"/>
            </a:endParaRPr>
          </a:p>
        </p:txBody>
      </p:sp>
      <p:cxnSp>
        <p:nvCxnSpPr>
          <p:cNvPr id="153" name="Line 18">
            <a:extLst>
              <a:ext uri="{FF2B5EF4-FFF2-40B4-BE49-F238E27FC236}">
                <a16:creationId xmlns:a16="http://schemas.microsoft.com/office/drawing/2014/main" id="{CC670FB4-D0D3-43D4-9D88-A9E7361B6163}"/>
              </a:ext>
            </a:extLst>
          </p:cNvPr>
          <p:cNvCxnSpPr>
            <a:cxnSpLocks/>
          </p:cNvCxnSpPr>
          <p:nvPr/>
        </p:nvCxnSpPr>
        <p:spPr bwMode="auto">
          <a:xfrm flipH="1" flipV="1">
            <a:off x="3712977" y="3789561"/>
            <a:ext cx="1372408" cy="499100"/>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cxnSp>
        <p:nvCxnSpPr>
          <p:cNvPr id="154" name="Line 18">
            <a:extLst>
              <a:ext uri="{FF2B5EF4-FFF2-40B4-BE49-F238E27FC236}">
                <a16:creationId xmlns:a16="http://schemas.microsoft.com/office/drawing/2014/main" id="{57B3AB24-25AC-40F1-A7B4-8FEC35DA41CA}"/>
              </a:ext>
            </a:extLst>
          </p:cNvPr>
          <p:cNvCxnSpPr>
            <a:cxnSpLocks/>
          </p:cNvCxnSpPr>
          <p:nvPr/>
        </p:nvCxnSpPr>
        <p:spPr bwMode="auto">
          <a:xfrm flipV="1">
            <a:off x="5181600" y="3953738"/>
            <a:ext cx="0" cy="318165"/>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159" name="Rounded Rectangle 44">
            <a:extLst>
              <a:ext uri="{FF2B5EF4-FFF2-40B4-BE49-F238E27FC236}">
                <a16:creationId xmlns:a16="http://schemas.microsoft.com/office/drawing/2014/main" id="{06429A28-511A-48A6-8CC8-737E467127CC}"/>
              </a:ext>
            </a:extLst>
          </p:cNvPr>
          <p:cNvSpPr/>
          <p:nvPr/>
        </p:nvSpPr>
        <p:spPr>
          <a:xfrm>
            <a:off x="4976705" y="4190441"/>
            <a:ext cx="1147236" cy="866846"/>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2F2F2"/>
                </a:solidFill>
                <a:effectLst/>
                <a:latin typeface="Times New Roman" panose="02020603050405020304" pitchFamily="18" charset="0"/>
                <a:ea typeface="Times New Roman" panose="02020603050405020304" pitchFamily="18" charset="0"/>
              </a:rPr>
              <a:t>Sectoral advocacy and support for integrated ecosystem management</a:t>
            </a:r>
            <a:endParaRPr lang="en-GB" sz="1200" dirty="0">
              <a:effectLst/>
              <a:latin typeface="Times New Roman" panose="02020603050405020304" pitchFamily="18" charset="0"/>
              <a:ea typeface="Times New Roman" panose="02020603050405020304" pitchFamily="18" charset="0"/>
            </a:endParaRPr>
          </a:p>
        </p:txBody>
      </p:sp>
      <p:cxnSp>
        <p:nvCxnSpPr>
          <p:cNvPr id="160" name="Line 18">
            <a:extLst>
              <a:ext uri="{FF2B5EF4-FFF2-40B4-BE49-F238E27FC236}">
                <a16:creationId xmlns:a16="http://schemas.microsoft.com/office/drawing/2014/main" id="{BBC72180-A0F7-46B3-9313-2A39F17C986E}"/>
              </a:ext>
            </a:extLst>
          </p:cNvPr>
          <p:cNvCxnSpPr>
            <a:cxnSpLocks/>
          </p:cNvCxnSpPr>
          <p:nvPr/>
        </p:nvCxnSpPr>
        <p:spPr bwMode="auto">
          <a:xfrm flipH="1" flipV="1">
            <a:off x="5383784" y="3894674"/>
            <a:ext cx="1372408" cy="499100"/>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cxnSp>
        <p:nvCxnSpPr>
          <p:cNvPr id="161" name="Line 18">
            <a:extLst>
              <a:ext uri="{FF2B5EF4-FFF2-40B4-BE49-F238E27FC236}">
                <a16:creationId xmlns:a16="http://schemas.microsoft.com/office/drawing/2014/main" id="{FBE11C50-A787-441C-B113-EC4AA33D93C1}"/>
              </a:ext>
            </a:extLst>
          </p:cNvPr>
          <p:cNvCxnSpPr>
            <a:cxnSpLocks/>
          </p:cNvCxnSpPr>
          <p:nvPr/>
        </p:nvCxnSpPr>
        <p:spPr bwMode="auto">
          <a:xfrm flipV="1">
            <a:off x="6642623" y="3898355"/>
            <a:ext cx="0" cy="318165"/>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162" name="Rounded Rectangle 63">
            <a:extLst>
              <a:ext uri="{FF2B5EF4-FFF2-40B4-BE49-F238E27FC236}">
                <a16:creationId xmlns:a16="http://schemas.microsoft.com/office/drawing/2014/main" id="{2AFBE85F-2543-43EF-8781-75C75C17A736}"/>
              </a:ext>
            </a:extLst>
          </p:cNvPr>
          <p:cNvSpPr/>
          <p:nvPr/>
        </p:nvSpPr>
        <p:spPr>
          <a:xfrm>
            <a:off x="6162926" y="4160379"/>
            <a:ext cx="1229588" cy="928057"/>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2F2F2"/>
                </a:solidFill>
                <a:effectLst/>
                <a:latin typeface="Times New Roman" panose="02020603050405020304" pitchFamily="18" charset="0"/>
                <a:ea typeface="Times New Roman" panose="02020603050405020304" pitchFamily="18" charset="0"/>
              </a:rPr>
              <a:t>Promotion of innovative tools and technologies for system thinking in relation to ecosystems</a:t>
            </a:r>
            <a:endParaRPr lang="en-GB" sz="1200" dirty="0">
              <a:effectLst/>
              <a:latin typeface="Times New Roman" panose="02020603050405020304" pitchFamily="18" charset="0"/>
              <a:ea typeface="Times New Roman" panose="02020603050405020304" pitchFamily="18" charset="0"/>
            </a:endParaRPr>
          </a:p>
        </p:txBody>
      </p:sp>
      <p:cxnSp>
        <p:nvCxnSpPr>
          <p:cNvPr id="163" name="Line 18">
            <a:extLst>
              <a:ext uri="{FF2B5EF4-FFF2-40B4-BE49-F238E27FC236}">
                <a16:creationId xmlns:a16="http://schemas.microsoft.com/office/drawing/2014/main" id="{9DD4DA62-BB51-4857-B4D5-2A5F227A8418}"/>
              </a:ext>
            </a:extLst>
          </p:cNvPr>
          <p:cNvCxnSpPr>
            <a:cxnSpLocks/>
          </p:cNvCxnSpPr>
          <p:nvPr/>
        </p:nvCxnSpPr>
        <p:spPr bwMode="auto">
          <a:xfrm flipH="1" flipV="1">
            <a:off x="7441104" y="3820520"/>
            <a:ext cx="1372408" cy="499100"/>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164" name="Rounded Rectangle 59">
            <a:extLst>
              <a:ext uri="{FF2B5EF4-FFF2-40B4-BE49-F238E27FC236}">
                <a16:creationId xmlns:a16="http://schemas.microsoft.com/office/drawing/2014/main" id="{1D6DC3AC-D56B-4B39-95C6-81A3BC11A03B}"/>
              </a:ext>
            </a:extLst>
          </p:cNvPr>
          <p:cNvSpPr/>
          <p:nvPr/>
        </p:nvSpPr>
        <p:spPr>
          <a:xfrm>
            <a:off x="7431499" y="4182019"/>
            <a:ext cx="1605511" cy="866845"/>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2F2F2"/>
                </a:solidFill>
                <a:effectLst/>
                <a:latin typeface="Times New Roman" panose="02020603050405020304" pitchFamily="18" charset="0"/>
                <a:ea typeface="Times New Roman" panose="02020603050405020304" pitchFamily="18" charset="0"/>
              </a:rPr>
              <a:t>Development and dissemination of tools and methodologies to incorporate healthy and productive ecosystems in economic decision-making</a:t>
            </a:r>
            <a:endParaRPr lang="en-GB" sz="1200" dirty="0">
              <a:effectLst/>
              <a:latin typeface="Times New Roman" panose="02020603050405020304" pitchFamily="18" charset="0"/>
              <a:ea typeface="Times New Roman" panose="02020603050405020304" pitchFamily="18" charset="0"/>
            </a:endParaRPr>
          </a:p>
        </p:txBody>
      </p:sp>
      <p:cxnSp>
        <p:nvCxnSpPr>
          <p:cNvPr id="173" name="Line 18">
            <a:extLst>
              <a:ext uri="{FF2B5EF4-FFF2-40B4-BE49-F238E27FC236}">
                <a16:creationId xmlns:a16="http://schemas.microsoft.com/office/drawing/2014/main" id="{1B5864EA-DD07-4D87-AED9-7DC7A2DC9CDE}"/>
              </a:ext>
            </a:extLst>
          </p:cNvPr>
          <p:cNvCxnSpPr>
            <a:cxnSpLocks/>
          </p:cNvCxnSpPr>
          <p:nvPr/>
        </p:nvCxnSpPr>
        <p:spPr bwMode="auto">
          <a:xfrm flipV="1">
            <a:off x="990600" y="4891723"/>
            <a:ext cx="0" cy="442277"/>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cxnSp>
        <p:nvCxnSpPr>
          <p:cNvPr id="174" name="Line 18">
            <a:extLst>
              <a:ext uri="{FF2B5EF4-FFF2-40B4-BE49-F238E27FC236}">
                <a16:creationId xmlns:a16="http://schemas.microsoft.com/office/drawing/2014/main" id="{850B5F9B-8869-412B-8041-3C94B6149C3D}"/>
              </a:ext>
            </a:extLst>
          </p:cNvPr>
          <p:cNvCxnSpPr>
            <a:cxnSpLocks/>
          </p:cNvCxnSpPr>
          <p:nvPr/>
        </p:nvCxnSpPr>
        <p:spPr bwMode="auto">
          <a:xfrm flipV="1">
            <a:off x="3568118" y="5002890"/>
            <a:ext cx="1430613" cy="243781"/>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cxnSp>
        <p:nvCxnSpPr>
          <p:cNvPr id="181" name="Line 18">
            <a:extLst>
              <a:ext uri="{FF2B5EF4-FFF2-40B4-BE49-F238E27FC236}">
                <a16:creationId xmlns:a16="http://schemas.microsoft.com/office/drawing/2014/main" id="{30C28DFB-54BF-49C0-8A79-488FFDE2C83C}"/>
              </a:ext>
            </a:extLst>
          </p:cNvPr>
          <p:cNvCxnSpPr/>
          <p:nvPr/>
        </p:nvCxnSpPr>
        <p:spPr bwMode="auto">
          <a:xfrm flipH="1" flipV="1">
            <a:off x="4347402" y="4972898"/>
            <a:ext cx="435610" cy="353060"/>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cxnSp>
        <p:nvCxnSpPr>
          <p:cNvPr id="182" name="Line 18">
            <a:extLst>
              <a:ext uri="{FF2B5EF4-FFF2-40B4-BE49-F238E27FC236}">
                <a16:creationId xmlns:a16="http://schemas.microsoft.com/office/drawing/2014/main" id="{DCF3F076-2AC8-49ED-9DC2-F52F36EFBB69}"/>
              </a:ext>
            </a:extLst>
          </p:cNvPr>
          <p:cNvCxnSpPr>
            <a:cxnSpLocks/>
          </p:cNvCxnSpPr>
          <p:nvPr/>
        </p:nvCxnSpPr>
        <p:spPr bwMode="auto">
          <a:xfrm flipV="1">
            <a:off x="5461691" y="5048864"/>
            <a:ext cx="0" cy="442277"/>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cxnSp>
        <p:nvCxnSpPr>
          <p:cNvPr id="183" name="Line 18">
            <a:extLst>
              <a:ext uri="{FF2B5EF4-FFF2-40B4-BE49-F238E27FC236}">
                <a16:creationId xmlns:a16="http://schemas.microsoft.com/office/drawing/2014/main" id="{D0C3B106-23D4-44E2-8741-9E4035CE0AC7}"/>
              </a:ext>
            </a:extLst>
          </p:cNvPr>
          <p:cNvCxnSpPr>
            <a:cxnSpLocks/>
          </p:cNvCxnSpPr>
          <p:nvPr/>
        </p:nvCxnSpPr>
        <p:spPr bwMode="auto">
          <a:xfrm flipV="1">
            <a:off x="6114133" y="5066209"/>
            <a:ext cx="1430613" cy="243781"/>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cxnSp>
        <p:nvCxnSpPr>
          <p:cNvPr id="184" name="Line 18">
            <a:extLst>
              <a:ext uri="{FF2B5EF4-FFF2-40B4-BE49-F238E27FC236}">
                <a16:creationId xmlns:a16="http://schemas.microsoft.com/office/drawing/2014/main" id="{302B1419-B199-4901-8A77-1F1D12126A0F}"/>
              </a:ext>
            </a:extLst>
          </p:cNvPr>
          <p:cNvCxnSpPr>
            <a:cxnSpLocks/>
          </p:cNvCxnSpPr>
          <p:nvPr/>
        </p:nvCxnSpPr>
        <p:spPr bwMode="auto">
          <a:xfrm flipV="1">
            <a:off x="5734416" y="5087419"/>
            <a:ext cx="503977" cy="308334"/>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185" name="Rounded Rectangle 83">
            <a:extLst>
              <a:ext uri="{FF2B5EF4-FFF2-40B4-BE49-F238E27FC236}">
                <a16:creationId xmlns:a16="http://schemas.microsoft.com/office/drawing/2014/main" id="{166185A9-4136-4BCF-96D2-CA18B1F1704D}"/>
              </a:ext>
            </a:extLst>
          </p:cNvPr>
          <p:cNvSpPr/>
          <p:nvPr/>
        </p:nvSpPr>
        <p:spPr>
          <a:xfrm>
            <a:off x="4319025" y="5256566"/>
            <a:ext cx="2231240" cy="631340"/>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a:solidFill>
                  <a:srgbClr val="F2F2F2"/>
                </a:solidFill>
                <a:effectLst/>
                <a:latin typeface="Times New Roman" panose="02020603050405020304" pitchFamily="18" charset="0"/>
                <a:ea typeface="Times New Roman" panose="02020603050405020304" pitchFamily="18" charset="0"/>
              </a:rPr>
              <a:t>Support to partnerships advancing the inclusion of healthy and productive ecosystems in sectoral decision-making</a:t>
            </a:r>
            <a:endParaRPr lang="en-GB" sz="1200">
              <a:effectLst/>
              <a:latin typeface="Times New Roman" panose="02020603050405020304" pitchFamily="18" charset="0"/>
              <a:ea typeface="Times New Roman" panose="02020603050405020304" pitchFamily="18" charset="0"/>
            </a:endParaRPr>
          </a:p>
        </p:txBody>
      </p:sp>
      <p:cxnSp>
        <p:nvCxnSpPr>
          <p:cNvPr id="187" name="Line 18">
            <a:extLst>
              <a:ext uri="{FF2B5EF4-FFF2-40B4-BE49-F238E27FC236}">
                <a16:creationId xmlns:a16="http://schemas.microsoft.com/office/drawing/2014/main" id="{07333F7D-FF21-408F-9435-9253AF14F590}"/>
              </a:ext>
            </a:extLst>
          </p:cNvPr>
          <p:cNvCxnSpPr>
            <a:cxnSpLocks/>
          </p:cNvCxnSpPr>
          <p:nvPr/>
        </p:nvCxnSpPr>
        <p:spPr bwMode="auto">
          <a:xfrm flipV="1">
            <a:off x="8102599" y="5057287"/>
            <a:ext cx="0" cy="442277"/>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cxnSp>
        <p:nvCxnSpPr>
          <p:cNvPr id="188" name="Line 18">
            <a:extLst>
              <a:ext uri="{FF2B5EF4-FFF2-40B4-BE49-F238E27FC236}">
                <a16:creationId xmlns:a16="http://schemas.microsoft.com/office/drawing/2014/main" id="{DA942E18-3DA5-4CD3-9863-BB517ED2D88F}"/>
              </a:ext>
            </a:extLst>
          </p:cNvPr>
          <p:cNvCxnSpPr/>
          <p:nvPr/>
        </p:nvCxnSpPr>
        <p:spPr bwMode="auto">
          <a:xfrm flipH="1">
            <a:off x="6560769" y="5568651"/>
            <a:ext cx="381000" cy="6350"/>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189" name="Rounded Rectangle 33">
            <a:extLst>
              <a:ext uri="{FF2B5EF4-FFF2-40B4-BE49-F238E27FC236}">
                <a16:creationId xmlns:a16="http://schemas.microsoft.com/office/drawing/2014/main" id="{1192EB91-3851-4FD3-B719-5D7A08411A98}"/>
              </a:ext>
            </a:extLst>
          </p:cNvPr>
          <p:cNvSpPr/>
          <p:nvPr/>
        </p:nvSpPr>
        <p:spPr>
          <a:xfrm>
            <a:off x="6941769" y="5315400"/>
            <a:ext cx="1790270" cy="572506"/>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2F2F2"/>
                </a:solidFill>
                <a:effectLst/>
                <a:latin typeface="Times New Roman" panose="02020603050405020304" pitchFamily="18" charset="0"/>
                <a:ea typeface="Times New Roman" panose="02020603050405020304" pitchFamily="18" charset="0"/>
              </a:rPr>
              <a:t>Awareness-raising of the role of economic decision-making in achieving healthy and productive ecosystems</a:t>
            </a:r>
            <a:endParaRPr lang="en-GB" sz="1200" dirty="0">
              <a:effectLst/>
              <a:latin typeface="Times New Roman" panose="02020603050405020304" pitchFamily="18" charset="0"/>
              <a:ea typeface="Times New Roman" panose="02020603050405020304" pitchFamily="18" charset="0"/>
            </a:endParaRPr>
          </a:p>
        </p:txBody>
      </p:sp>
      <p:cxnSp>
        <p:nvCxnSpPr>
          <p:cNvPr id="190" name="Line 18">
            <a:extLst>
              <a:ext uri="{FF2B5EF4-FFF2-40B4-BE49-F238E27FC236}">
                <a16:creationId xmlns:a16="http://schemas.microsoft.com/office/drawing/2014/main" id="{B502365A-5499-4928-B7C3-2884D37145D9}"/>
              </a:ext>
            </a:extLst>
          </p:cNvPr>
          <p:cNvCxnSpPr>
            <a:cxnSpLocks/>
          </p:cNvCxnSpPr>
          <p:nvPr/>
        </p:nvCxnSpPr>
        <p:spPr bwMode="auto">
          <a:xfrm flipV="1">
            <a:off x="3505200" y="4963460"/>
            <a:ext cx="0" cy="442277"/>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191" name="Rounded Rectangle 55">
            <a:extLst>
              <a:ext uri="{FF2B5EF4-FFF2-40B4-BE49-F238E27FC236}">
                <a16:creationId xmlns:a16="http://schemas.microsoft.com/office/drawing/2014/main" id="{8AAAF916-D935-44AC-99D1-84A18CB95C76}"/>
              </a:ext>
            </a:extLst>
          </p:cNvPr>
          <p:cNvSpPr/>
          <p:nvPr/>
        </p:nvSpPr>
        <p:spPr>
          <a:xfrm>
            <a:off x="2720485" y="5200204"/>
            <a:ext cx="1549650" cy="667173"/>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2F2F2"/>
                </a:solidFill>
                <a:effectLst/>
                <a:latin typeface="Times New Roman" panose="02020603050405020304" pitchFamily="18" charset="0"/>
                <a:ea typeface="Times New Roman" panose="02020603050405020304" pitchFamily="18" charset="0"/>
              </a:rPr>
              <a:t>Development and dissemination of tools and methodologies for integrated ecosystem management</a:t>
            </a:r>
            <a:endParaRPr lang="en-GB" sz="1200" dirty="0">
              <a:effectLst/>
              <a:latin typeface="Times New Roman" panose="02020603050405020304" pitchFamily="18" charset="0"/>
              <a:ea typeface="Times New Roman" panose="02020603050405020304" pitchFamily="18" charset="0"/>
            </a:endParaRPr>
          </a:p>
        </p:txBody>
      </p:sp>
      <p:cxnSp>
        <p:nvCxnSpPr>
          <p:cNvPr id="192" name="Line 18">
            <a:extLst>
              <a:ext uri="{FF2B5EF4-FFF2-40B4-BE49-F238E27FC236}">
                <a16:creationId xmlns:a16="http://schemas.microsoft.com/office/drawing/2014/main" id="{EEE5E561-6BDA-4658-96D8-4CF7E9EE6DEE}"/>
              </a:ext>
            </a:extLst>
          </p:cNvPr>
          <p:cNvCxnSpPr>
            <a:cxnSpLocks/>
          </p:cNvCxnSpPr>
          <p:nvPr/>
        </p:nvCxnSpPr>
        <p:spPr bwMode="auto">
          <a:xfrm flipV="1">
            <a:off x="2120698" y="4985590"/>
            <a:ext cx="0" cy="442277"/>
          </a:xfrm>
          <a:prstGeom prst="line">
            <a:avLst/>
          </a:prstGeom>
          <a:noFill/>
          <a:ln w="38100">
            <a:solidFill>
              <a:srgbClr val="1F497D"/>
            </a:solidFill>
            <a:round/>
            <a:headEnd/>
            <a:tailEnd type="triangle" w="med" len="med"/>
          </a:ln>
          <a:extLst>
            <a:ext uri="{909E8E84-426E-40DD-AFC4-6F175D3DCCD1}">
              <a14:hiddenFill xmlns:a14="http://schemas.microsoft.com/office/drawing/2010/main">
                <a:noFill/>
              </a14:hiddenFill>
            </a:ext>
          </a:extLst>
        </p:spPr>
      </p:cxnSp>
      <p:sp>
        <p:nvSpPr>
          <p:cNvPr id="193" name="Rounded Rectangle 42">
            <a:extLst>
              <a:ext uri="{FF2B5EF4-FFF2-40B4-BE49-F238E27FC236}">
                <a16:creationId xmlns:a16="http://schemas.microsoft.com/office/drawing/2014/main" id="{EEF93757-C404-4D3D-9C7D-387C2CCE6411}"/>
              </a:ext>
            </a:extLst>
          </p:cNvPr>
          <p:cNvSpPr/>
          <p:nvPr/>
        </p:nvSpPr>
        <p:spPr>
          <a:xfrm>
            <a:off x="499845" y="5192082"/>
            <a:ext cx="1904999" cy="640715"/>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900" kern="1200" dirty="0">
                <a:solidFill>
                  <a:srgbClr val="F2F2F2"/>
                </a:solidFill>
                <a:effectLst/>
                <a:latin typeface="Times New Roman" panose="02020603050405020304" pitchFamily="18" charset="0"/>
                <a:ea typeface="Times New Roman" panose="02020603050405020304" pitchFamily="18" charset="0"/>
              </a:rPr>
              <a:t>Support to global efforts to standardize valuation, accounting and monitoring approaches for ecosystem goods and services</a:t>
            </a:r>
            <a:endParaRPr lang="en-GB" sz="1200" dirty="0">
              <a:effectLst/>
              <a:latin typeface="Times New Roman" panose="02020603050405020304" pitchFamily="18" charset="0"/>
              <a:ea typeface="Times New Roman" panose="02020603050405020304" pitchFamily="18" charset="0"/>
            </a:endParaRPr>
          </a:p>
        </p:txBody>
      </p:sp>
      <p:pic>
        <p:nvPicPr>
          <p:cNvPr id="70" name="Picture 69" descr="C:\Marieta\EMG\SDG 2.png">
            <a:extLst>
              <a:ext uri="{FF2B5EF4-FFF2-40B4-BE49-F238E27FC236}">
                <a16:creationId xmlns:a16="http://schemas.microsoft.com/office/drawing/2014/main" id="{25B982FF-5C5C-4DFA-BD20-231E1F16C53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26984" y="989533"/>
            <a:ext cx="258707" cy="283500"/>
          </a:xfrm>
          <a:prstGeom prst="rect">
            <a:avLst/>
          </a:prstGeom>
          <a:noFill/>
          <a:ln>
            <a:noFill/>
          </a:ln>
        </p:spPr>
      </p:pic>
      <p:pic>
        <p:nvPicPr>
          <p:cNvPr id="76" name="Picture 75" descr="C:\Marieta\EMG\iSDG 6.png">
            <a:extLst>
              <a:ext uri="{FF2B5EF4-FFF2-40B4-BE49-F238E27FC236}">
                <a16:creationId xmlns:a16="http://schemas.microsoft.com/office/drawing/2014/main" id="{339E3196-E512-4CE4-BC9E-653DBB226010}"/>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56815" y="987152"/>
            <a:ext cx="258710" cy="295214"/>
          </a:xfrm>
          <a:prstGeom prst="rect">
            <a:avLst/>
          </a:prstGeom>
          <a:noFill/>
          <a:ln>
            <a:noFill/>
          </a:ln>
        </p:spPr>
      </p:pic>
      <p:pic>
        <p:nvPicPr>
          <p:cNvPr id="77" name="Picture 76" descr="C:\Marieta\EMG\E_SDG_Icons-15.jpg">
            <a:extLst>
              <a:ext uri="{FF2B5EF4-FFF2-40B4-BE49-F238E27FC236}">
                <a16:creationId xmlns:a16="http://schemas.microsoft.com/office/drawing/2014/main" id="{B4DE0F1D-4739-4F01-85E4-C7AFEC51B014}"/>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75606" y="971886"/>
            <a:ext cx="298990" cy="296454"/>
          </a:xfrm>
          <a:prstGeom prst="rect">
            <a:avLst/>
          </a:prstGeom>
          <a:noFill/>
          <a:ln>
            <a:noFill/>
          </a:ln>
        </p:spPr>
      </p:pic>
      <p:pic>
        <p:nvPicPr>
          <p:cNvPr id="78" name="Picture 77" descr="C:\Marieta\EMG\E_SDG goals_icons-individual-rgb-14.png">
            <a:extLst>
              <a:ext uri="{FF2B5EF4-FFF2-40B4-BE49-F238E27FC236}">
                <a16:creationId xmlns:a16="http://schemas.microsoft.com/office/drawing/2014/main" id="{2B9815B8-2214-49A6-9142-532C67C043B0}"/>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42940" y="973993"/>
            <a:ext cx="294209" cy="283500"/>
          </a:xfrm>
          <a:prstGeom prst="rect">
            <a:avLst/>
          </a:prstGeom>
          <a:noFill/>
          <a:ln>
            <a:noFill/>
          </a:ln>
        </p:spPr>
      </p:pic>
      <p:pic>
        <p:nvPicPr>
          <p:cNvPr id="79" name="Picture 78" descr="C:\Marieta\EMG\untitled 17.png">
            <a:extLst>
              <a:ext uri="{FF2B5EF4-FFF2-40B4-BE49-F238E27FC236}">
                <a16:creationId xmlns:a16="http://schemas.microsoft.com/office/drawing/2014/main" id="{3E479AD5-AC58-4616-8375-4FB8DCF47AF3}"/>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42999" y="973993"/>
            <a:ext cx="330548" cy="336485"/>
          </a:xfrm>
          <a:prstGeom prst="rect">
            <a:avLst/>
          </a:prstGeom>
          <a:noFill/>
          <a:ln>
            <a:noFill/>
          </a:ln>
        </p:spPr>
      </p:pic>
      <p:pic>
        <p:nvPicPr>
          <p:cNvPr id="81" name="Picture 80">
            <a:extLst>
              <a:ext uri="{FF2B5EF4-FFF2-40B4-BE49-F238E27FC236}">
                <a16:creationId xmlns:a16="http://schemas.microsoft.com/office/drawing/2014/main" id="{63DD3063-20A8-42F8-9C0B-E537A95C2CFD}"/>
              </a:ext>
            </a:extLst>
          </p:cNvPr>
          <p:cNvPicPr>
            <a:picLocks noChangeAspect="1"/>
          </p:cNvPicPr>
          <p:nvPr/>
        </p:nvPicPr>
        <p:blipFill>
          <a:blip r:embed="rId8"/>
          <a:stretch>
            <a:fillRect/>
          </a:stretch>
        </p:blipFill>
        <p:spPr>
          <a:xfrm>
            <a:off x="7431499" y="-10101"/>
            <a:ext cx="1691400" cy="824423"/>
          </a:xfrm>
          <a:prstGeom prst="rect">
            <a:avLst/>
          </a:prstGeom>
        </p:spPr>
      </p:pic>
      <p:pic>
        <p:nvPicPr>
          <p:cNvPr id="80" name="Picture 79" descr="C:\Marieta\EMG\SDG 2.png">
            <a:extLst>
              <a:ext uri="{FF2B5EF4-FFF2-40B4-BE49-F238E27FC236}">
                <a16:creationId xmlns:a16="http://schemas.microsoft.com/office/drawing/2014/main" id="{5773E6F2-CC8F-4BAB-BD2A-DE209A6D32D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92318" y="940237"/>
            <a:ext cx="278134" cy="283500"/>
          </a:xfrm>
          <a:prstGeom prst="rect">
            <a:avLst/>
          </a:prstGeom>
          <a:noFill/>
          <a:ln>
            <a:noFill/>
          </a:ln>
        </p:spPr>
      </p:pic>
      <p:pic>
        <p:nvPicPr>
          <p:cNvPr id="82" name="Picture 81" descr="C:\Marieta\EMG\untitled 17.png">
            <a:extLst>
              <a:ext uri="{FF2B5EF4-FFF2-40B4-BE49-F238E27FC236}">
                <a16:creationId xmlns:a16="http://schemas.microsoft.com/office/drawing/2014/main" id="{BEAACF12-04C9-4F76-9DDB-A9A88604783B}"/>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8574" y="913795"/>
            <a:ext cx="334565" cy="287796"/>
          </a:xfrm>
          <a:prstGeom prst="rect">
            <a:avLst/>
          </a:prstGeom>
          <a:noFill/>
          <a:ln>
            <a:noFill/>
          </a:ln>
        </p:spPr>
      </p:pic>
      <p:pic>
        <p:nvPicPr>
          <p:cNvPr id="83" name="Picture 82" descr="C:\Marieta\EMG\E_SDG_Icons-15.jpg">
            <a:extLst>
              <a:ext uri="{FF2B5EF4-FFF2-40B4-BE49-F238E27FC236}">
                <a16:creationId xmlns:a16="http://schemas.microsoft.com/office/drawing/2014/main" id="{C8BB4A80-EA6E-433D-AC82-37B7114A2591}"/>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17336" y="913795"/>
            <a:ext cx="298990" cy="296454"/>
          </a:xfrm>
          <a:prstGeom prst="rect">
            <a:avLst/>
          </a:prstGeom>
          <a:noFill/>
          <a:ln>
            <a:noFill/>
          </a:ln>
        </p:spPr>
      </p:pic>
    </p:spTree>
    <p:extLst>
      <p:ext uri="{BB962C8B-B14F-4D97-AF65-F5344CB8AC3E}">
        <p14:creationId xmlns:p14="http://schemas.microsoft.com/office/powerpoint/2010/main" val="3220961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1554480" y="152400"/>
            <a:ext cx="7132319" cy="677718"/>
          </a:xfrm>
        </p:spPr>
        <p:txBody>
          <a:bodyPr>
            <a:noAutofit/>
          </a:bodyPr>
          <a:lstStyle/>
          <a:p>
            <a:pPr algn="l"/>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2020-2021 Programme of Work</a:t>
            </a:r>
            <a:endParaRPr lang="en-US" sz="3200" b="1" dirty="0">
              <a:effectLst>
                <a:outerShdw blurRad="38100" dist="38100" dir="2700000" algn="tl">
                  <a:srgbClr val="000000">
                    <a:alpha val="43137"/>
                  </a:srgbClr>
                </a:outerShdw>
              </a:effectLst>
            </a:endParaRPr>
          </a:p>
        </p:txBody>
      </p:sp>
      <p:sp>
        <p:nvSpPr>
          <p:cNvPr id="8" name="Slide Number Placeholder 8"/>
          <p:cNvSpPr>
            <a:spLocks noGrp="1"/>
          </p:cNvSpPr>
          <p:nvPr>
            <p:ph type="sldNum" sz="quarter" idx="12"/>
          </p:nvPr>
        </p:nvSpPr>
        <p:spPr>
          <a:xfrm>
            <a:off x="6934200" y="6492875"/>
            <a:ext cx="2133600" cy="365125"/>
          </a:xfrm>
        </p:spPr>
        <p:txBody>
          <a:bodyPr/>
          <a:lstStyle/>
          <a:p>
            <a:fld id="{61D6AF37-2985-43C5-AF9B-20E56E8A6320}" type="slidenum">
              <a:rPr lang="en-US" smtClean="0"/>
              <a:t>20</a:t>
            </a:fld>
            <a:endParaRPr lang="en-US" dirty="0"/>
          </a:p>
        </p:txBody>
      </p:sp>
      <p:sp>
        <p:nvSpPr>
          <p:cNvPr id="9" name="TextBox 8">
            <a:extLst>
              <a:ext uri="{FF2B5EF4-FFF2-40B4-BE49-F238E27FC236}">
                <a16:creationId xmlns:a16="http://schemas.microsoft.com/office/drawing/2014/main" id="{E0C9070D-0700-4A2D-8B63-0A47C470E9A4}"/>
              </a:ext>
            </a:extLst>
          </p:cNvPr>
          <p:cNvSpPr txBox="1"/>
          <p:nvPr/>
        </p:nvSpPr>
        <p:spPr>
          <a:xfrm>
            <a:off x="304800" y="1388684"/>
            <a:ext cx="8534400" cy="4924425"/>
          </a:xfrm>
          <a:prstGeom prst="rect">
            <a:avLst/>
          </a:prstGeom>
          <a:noFill/>
          <a:ln>
            <a:noFill/>
          </a:ln>
        </p:spPr>
        <p:txBody>
          <a:bodyPr vert="horz" wrap="square" rtlCol="0">
            <a:spAutoFit/>
          </a:bodyPr>
          <a:lstStyle/>
          <a:p>
            <a:pPr marL="285750" indent="-285750">
              <a:buFont typeface="Arial" charset="0"/>
              <a:buChar char="•"/>
            </a:pPr>
            <a:r>
              <a:rPr lang="en-US" sz="2000" dirty="0">
                <a:latin typeface="Arial" panose="020B0604020202020204" pitchFamily="34" charset="0"/>
                <a:cs typeface="Arial" panose="020B0604020202020204" pitchFamily="34" charset="0"/>
              </a:rPr>
              <a:t>Clear </a:t>
            </a:r>
            <a:r>
              <a:rPr lang="en-US" sz="2000" b="1" dirty="0">
                <a:latin typeface="Arial" panose="020B0604020202020204" pitchFamily="34" charset="0"/>
                <a:cs typeface="Arial" panose="020B0604020202020204" pitchFamily="34" charset="0"/>
              </a:rPr>
              <a:t>alignment to Sustainable Development Goal Indicators </a:t>
            </a:r>
            <a:r>
              <a:rPr lang="en-US" sz="2000" dirty="0">
                <a:latin typeface="Arial" panose="020B0604020202020204" pitchFamily="34" charset="0"/>
                <a:cs typeface="Arial" panose="020B0604020202020204" pitchFamily="34" charset="0"/>
              </a:rPr>
              <a:t>at both impact and expected accomplishment level - </a:t>
            </a:r>
            <a:r>
              <a:rPr lang="en-GB" sz="2000" dirty="0">
                <a:latin typeface="Arial" panose="020B0604020202020204" pitchFamily="34" charset="0"/>
                <a:cs typeface="Arial" panose="020B0604020202020204" pitchFamily="34" charset="0"/>
              </a:rPr>
              <a:t>Impact &amp; process level</a:t>
            </a:r>
          </a:p>
          <a:p>
            <a:pPr marL="285750" indent="-285750">
              <a:buFont typeface="Arial" charset="0"/>
              <a:buChar char="•"/>
            </a:pPr>
            <a:r>
              <a:rPr lang="en-US" sz="2000" b="1" dirty="0">
                <a:latin typeface="Arial" panose="020B0604020202020204" pitchFamily="34" charset="0"/>
                <a:cs typeface="Arial" panose="020B0604020202020204" pitchFamily="34" charset="0"/>
              </a:rPr>
              <a:t>Rationalization of some indicators </a:t>
            </a:r>
            <a:r>
              <a:rPr lang="en-US" sz="2000" dirty="0">
                <a:latin typeface="Arial" panose="020B0604020202020204" pitchFamily="34" charset="0"/>
                <a:cs typeface="Arial" panose="020B0604020202020204" pitchFamily="34" charset="0"/>
              </a:rPr>
              <a:t>under expected accomplishment b;</a:t>
            </a:r>
          </a:p>
          <a:p>
            <a:pPr marL="285750" indent="-285750">
              <a:buFont typeface="Arial" charset="0"/>
              <a:buChar char="•"/>
            </a:pPr>
            <a:r>
              <a:rPr lang="en-US" sz="2000" dirty="0">
                <a:latin typeface="Arial" panose="020B0604020202020204" pitchFamily="34" charset="0"/>
                <a:ea typeface="Roboto" panose="02000000000000000000" pitchFamily="2" charset="0"/>
                <a:cs typeface="Arial" panose="020B0604020202020204" pitchFamily="34" charset="0"/>
              </a:rPr>
              <a:t>Some </a:t>
            </a:r>
            <a:r>
              <a:rPr lang="en-US" sz="2000" b="1" dirty="0">
                <a:latin typeface="Arial" panose="020B0604020202020204" pitchFamily="34" charset="0"/>
                <a:ea typeface="Roboto" panose="02000000000000000000" pitchFamily="2" charset="0"/>
                <a:cs typeface="Arial" panose="020B0604020202020204" pitchFamily="34" charset="0"/>
              </a:rPr>
              <a:t>changes</a:t>
            </a:r>
            <a:r>
              <a:rPr lang="en-US" sz="2000" dirty="0">
                <a:latin typeface="Arial" panose="020B0604020202020204" pitchFamily="34" charset="0"/>
                <a:ea typeface="Roboto" panose="02000000000000000000" pitchFamily="2" charset="0"/>
                <a:cs typeface="Arial" panose="020B0604020202020204" pitchFamily="34" charset="0"/>
              </a:rPr>
              <a:t> in “Unit of measure” and “data source;</a:t>
            </a:r>
          </a:p>
          <a:p>
            <a:pPr marL="285750" indent="-285750">
              <a:buFont typeface="Arial" charset="0"/>
              <a:buChar char="•"/>
            </a:pPr>
            <a:r>
              <a:rPr lang="en-US" sz="2000" b="1" dirty="0">
                <a:latin typeface="Arial" panose="020B0604020202020204" pitchFamily="34" charset="0"/>
                <a:ea typeface="Roboto" panose="02000000000000000000" pitchFamily="2" charset="0"/>
                <a:cs typeface="Arial" panose="020B0604020202020204" pitchFamily="34" charset="0"/>
              </a:rPr>
              <a:t>Baseline defined </a:t>
            </a:r>
            <a:r>
              <a:rPr lang="en-US" sz="2000" dirty="0">
                <a:latin typeface="Arial" panose="020B0604020202020204" pitchFamily="34" charset="0"/>
                <a:ea typeface="Roboto" panose="02000000000000000000" pitchFamily="2" charset="0"/>
                <a:cs typeface="Arial" panose="020B0604020202020204" pitchFamily="34" charset="0"/>
              </a:rPr>
              <a:t>and targets updated;</a:t>
            </a:r>
          </a:p>
          <a:p>
            <a:pPr marL="285750" indent="-285750">
              <a:buFont typeface="Arial" charset="0"/>
              <a:buChar char="•"/>
            </a:pPr>
            <a:r>
              <a:rPr lang="en-US" sz="2000" dirty="0">
                <a:latin typeface="Arial" panose="020B0604020202020204" pitchFamily="34" charset="0"/>
                <a:ea typeface="Roboto" panose="02000000000000000000" pitchFamily="2" charset="0"/>
                <a:cs typeface="Arial" panose="020B0604020202020204" pitchFamily="34" charset="0"/>
              </a:rPr>
              <a:t>Alignment with UNEA resolutions;</a:t>
            </a:r>
          </a:p>
          <a:p>
            <a:pPr marL="285750" indent="-285750">
              <a:buFont typeface="Arial" charset="0"/>
              <a:buChar char="•"/>
            </a:pPr>
            <a:r>
              <a:rPr lang="en-US" sz="2000" dirty="0">
                <a:latin typeface="Arial" panose="020B0604020202020204" pitchFamily="34" charset="0"/>
                <a:ea typeface="Roboto" panose="02000000000000000000" pitchFamily="2" charset="0"/>
                <a:cs typeface="Arial" panose="020B0604020202020204" pitchFamily="34" charset="0"/>
              </a:rPr>
              <a:t>Focus areas: Terrestrial, Marine, </a:t>
            </a:r>
            <a:r>
              <a:rPr lang="en-US" sz="2000" b="1" dirty="0">
                <a:latin typeface="Arial" panose="020B0604020202020204" pitchFamily="34" charset="0"/>
                <a:ea typeface="Roboto" panose="02000000000000000000" pitchFamily="2" charset="0"/>
                <a:cs typeface="Arial" panose="020B0604020202020204" pitchFamily="34" charset="0"/>
              </a:rPr>
              <a:t>Arctic and Antarctic ecosystems</a:t>
            </a:r>
          </a:p>
          <a:p>
            <a:pPr marL="285750" indent="-285750">
              <a:buFont typeface="Arial" charset="0"/>
              <a:buChar char="•"/>
            </a:pPr>
            <a:r>
              <a:rPr lang="en-US" sz="2000" b="1" dirty="0">
                <a:latin typeface="Arial" panose="020B0604020202020204" pitchFamily="34" charset="0"/>
                <a:cs typeface="Arial" panose="020B0604020202020204" pitchFamily="34" charset="0"/>
              </a:rPr>
              <a:t>Strategy updated </a:t>
            </a:r>
            <a:r>
              <a:rPr lang="en-US" sz="2000" dirty="0">
                <a:latin typeface="Arial" panose="020B0604020202020204" pitchFamily="34" charset="0"/>
                <a:cs typeface="Arial" panose="020B0604020202020204" pitchFamily="34" charset="0"/>
              </a:rPr>
              <a:t>to make it the development of the post-2020 global biodiversity framework and preparations for its subsequent implementation</a:t>
            </a:r>
            <a:r>
              <a:rPr lang="en-US" sz="2000" i="1" dirty="0">
                <a:latin typeface="Arial" panose="020B0604020202020204" pitchFamily="34" charset="0"/>
                <a:cs typeface="Arial" panose="020B0604020202020204" pitchFamily="34" charset="0"/>
              </a:rPr>
              <a:t> </a:t>
            </a:r>
            <a:endParaRPr lang="en-US" sz="2000" dirty="0">
              <a:latin typeface="Arial" panose="020B0604020202020204" pitchFamily="34" charset="0"/>
              <a:ea typeface="Roboto" panose="02000000000000000000" pitchFamily="2" charset="0"/>
              <a:cs typeface="Arial" panose="020B0604020202020204" pitchFamily="34" charset="0"/>
            </a:endParaRPr>
          </a:p>
          <a:p>
            <a:endParaRPr lang="en-US" sz="2400" dirty="0">
              <a:latin typeface="Arial" panose="020B0604020202020204" pitchFamily="34" charset="0"/>
              <a:ea typeface="Roboto" panose="02000000000000000000" pitchFamily="2" charset="0"/>
              <a:cs typeface="Arial" panose="020B0604020202020204" pitchFamily="34" charset="0"/>
            </a:endParaRPr>
          </a:p>
          <a:p>
            <a:pPr marL="285750" indent="-285750">
              <a:buFont typeface="Arial" charset="0"/>
              <a:buChar char="•"/>
            </a:pPr>
            <a:endParaRPr lang="en-US" sz="2600" dirty="0"/>
          </a:p>
          <a:p>
            <a:pPr marL="285750" indent="-285750">
              <a:buFont typeface="Arial" charset="0"/>
              <a:buChar char="•"/>
            </a:pPr>
            <a:endParaRPr lang="en-US" sz="2400" dirty="0"/>
          </a:p>
        </p:txBody>
      </p:sp>
      <p:pic>
        <p:nvPicPr>
          <p:cNvPr id="7" name="Picture 2">
            <a:extLst>
              <a:ext uri="{FF2B5EF4-FFF2-40B4-BE49-F238E27FC236}">
                <a16:creationId xmlns:a16="http://schemas.microsoft.com/office/drawing/2014/main" id="{93B3FF3C-BA82-4374-B1E3-D9D49FE33D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109877" y="1"/>
            <a:ext cx="1173286" cy="1033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a:extLst>
              <a:ext uri="{FF2B5EF4-FFF2-40B4-BE49-F238E27FC236}">
                <a16:creationId xmlns:a16="http://schemas.microsoft.com/office/drawing/2014/main" id="{E7368571-BFEA-448B-B781-33D700CE8EE1}"/>
              </a:ext>
            </a:extLst>
          </p:cNvPr>
          <p:cNvPicPr>
            <a:picLocks noChangeAspect="1"/>
          </p:cNvPicPr>
          <p:nvPr/>
        </p:nvPicPr>
        <p:blipFill>
          <a:blip r:embed="rId4"/>
          <a:stretch>
            <a:fillRect/>
          </a:stretch>
        </p:blipFill>
        <p:spPr>
          <a:xfrm>
            <a:off x="7589520" y="-10102"/>
            <a:ext cx="1533379" cy="840219"/>
          </a:xfrm>
          <a:prstGeom prst="rect">
            <a:avLst/>
          </a:prstGeom>
        </p:spPr>
      </p:pic>
    </p:spTree>
    <p:extLst>
      <p:ext uri="{BB962C8B-B14F-4D97-AF65-F5344CB8AC3E}">
        <p14:creationId xmlns:p14="http://schemas.microsoft.com/office/powerpoint/2010/main" val="420463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8085" y="-389965"/>
            <a:ext cx="6130413" cy="1190592"/>
          </a:xfrm>
        </p:spPr>
        <p:txBody>
          <a:bodyPr>
            <a:normAutofit/>
          </a:bodyPr>
          <a:lstStyle/>
          <a:p>
            <a:r>
              <a:rPr lang="en-US" sz="2800"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Alignment with SDGs </a:t>
            </a:r>
          </a:p>
        </p:txBody>
      </p:sp>
      <p:pic>
        <p:nvPicPr>
          <p:cNvPr id="1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42395" y="1"/>
            <a:ext cx="925793" cy="815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ounded Rectangle 11">
            <a:extLst>
              <a:ext uri="{FF2B5EF4-FFF2-40B4-BE49-F238E27FC236}">
                <a16:creationId xmlns:a16="http://schemas.microsoft.com/office/drawing/2014/main" id="{6D71FFB1-891F-4ACC-A376-208D4FF40D7D}"/>
              </a:ext>
            </a:extLst>
          </p:cNvPr>
          <p:cNvSpPr/>
          <p:nvPr/>
        </p:nvSpPr>
        <p:spPr>
          <a:xfrm>
            <a:off x="5042647" y="5803081"/>
            <a:ext cx="3547210" cy="999537"/>
          </a:xfrm>
          <a:prstGeom prst="roundRect">
            <a:avLst/>
          </a:prstGeom>
          <a:ln w="12700">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600" b="1" kern="1200" dirty="0">
                <a:solidFill>
                  <a:srgbClr val="FFFFFF"/>
                </a:solidFill>
                <a:effectLst/>
                <a:latin typeface="Times New Roman" panose="02020603050405020304" pitchFamily="18" charset="0"/>
                <a:ea typeface="Times New Roman" panose="02020603050405020304" pitchFamily="18" charset="0"/>
              </a:rPr>
              <a:t>EA.(b) - Private and public economic decision-making support healthy and productive ecosystems</a:t>
            </a:r>
            <a:endParaRPr lang="en-GB" sz="1600" b="1" dirty="0">
              <a:effectLst/>
              <a:latin typeface="Times New Roman" panose="02020603050405020304" pitchFamily="18" charset="0"/>
              <a:ea typeface="Times New Roman" panose="02020603050405020304" pitchFamily="18" charset="0"/>
            </a:endParaRPr>
          </a:p>
        </p:txBody>
      </p:sp>
      <p:sp>
        <p:nvSpPr>
          <p:cNvPr id="17" name="Rounded Rectangle 7">
            <a:extLst>
              <a:ext uri="{FF2B5EF4-FFF2-40B4-BE49-F238E27FC236}">
                <a16:creationId xmlns:a16="http://schemas.microsoft.com/office/drawing/2014/main" id="{79073987-2C95-4627-8877-B9B3F6180C6B}"/>
              </a:ext>
            </a:extLst>
          </p:cNvPr>
          <p:cNvSpPr/>
          <p:nvPr/>
        </p:nvSpPr>
        <p:spPr>
          <a:xfrm>
            <a:off x="171617" y="5834928"/>
            <a:ext cx="3786566" cy="951337"/>
          </a:xfrm>
          <a:prstGeom prst="roundRect">
            <a:avLst/>
          </a:prstGeom>
          <a:solidFill>
            <a:srgbClr val="00B050"/>
          </a:solidFill>
          <a:ln/>
        </p:spPr>
        <p:style>
          <a:lnRef idx="1">
            <a:schemeClr val="accent3"/>
          </a:lnRef>
          <a:fillRef idx="2">
            <a:schemeClr val="accent3"/>
          </a:fillRef>
          <a:effectRef idx="1">
            <a:schemeClr val="accent3"/>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rPr>
              <a:t>EA.(a)  -  Institutionalization of  ecosystems in education, monitoring and cross-sector and transboundary collaboration frameworks</a:t>
            </a:r>
          </a:p>
        </p:txBody>
      </p:sp>
      <p:pic>
        <p:nvPicPr>
          <p:cNvPr id="20" name="Picture 19">
            <a:extLst>
              <a:ext uri="{FF2B5EF4-FFF2-40B4-BE49-F238E27FC236}">
                <a16:creationId xmlns:a16="http://schemas.microsoft.com/office/drawing/2014/main" id="{BD553BA8-5498-407B-B15E-5D6AFE5307B4}"/>
              </a:ext>
            </a:extLst>
          </p:cNvPr>
          <p:cNvPicPr>
            <a:picLocks noChangeAspect="1"/>
          </p:cNvPicPr>
          <p:nvPr/>
        </p:nvPicPr>
        <p:blipFill>
          <a:blip r:embed="rId4"/>
          <a:stretch>
            <a:fillRect/>
          </a:stretch>
        </p:blipFill>
        <p:spPr>
          <a:xfrm>
            <a:off x="7228580" y="-10101"/>
            <a:ext cx="1894319" cy="923330"/>
          </a:xfrm>
          <a:prstGeom prst="rect">
            <a:avLst/>
          </a:prstGeom>
        </p:spPr>
      </p:pic>
      <p:sp>
        <p:nvSpPr>
          <p:cNvPr id="33" name="Rounded Rectangle 3">
            <a:extLst>
              <a:ext uri="{FF2B5EF4-FFF2-40B4-BE49-F238E27FC236}">
                <a16:creationId xmlns:a16="http://schemas.microsoft.com/office/drawing/2014/main" id="{AA08F7F8-C945-4C2D-94EF-608986243FCE}"/>
              </a:ext>
            </a:extLst>
          </p:cNvPr>
          <p:cNvSpPr/>
          <p:nvPr/>
        </p:nvSpPr>
        <p:spPr>
          <a:xfrm>
            <a:off x="436471" y="1083092"/>
            <a:ext cx="8459023" cy="674433"/>
          </a:xfrm>
          <a:prstGeom prst="roundRect">
            <a:avLst/>
          </a:prstGeom>
          <a:solidFill>
            <a:schemeClr val="accent5">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tx1"/>
                </a:solidFill>
              </a:rPr>
              <a:t>Countries manage marine and terrestrial ecosystems through an integrated approach to maintain and restore their long-term functioning and the supply of ecosystem goods and services</a:t>
            </a:r>
          </a:p>
        </p:txBody>
      </p:sp>
      <p:pic>
        <p:nvPicPr>
          <p:cNvPr id="34" name="Picture 33" descr="C:\Marieta\EMG\E_SDG_Icons-15.jpg">
            <a:extLst>
              <a:ext uri="{FF2B5EF4-FFF2-40B4-BE49-F238E27FC236}">
                <a16:creationId xmlns:a16="http://schemas.microsoft.com/office/drawing/2014/main" id="{B4DE0F1D-4739-4F01-85E4-C7AFEC51B014}"/>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06565" y="4134330"/>
            <a:ext cx="680033" cy="631404"/>
          </a:xfrm>
          <a:prstGeom prst="rect">
            <a:avLst/>
          </a:prstGeom>
          <a:noFill/>
          <a:ln>
            <a:noFill/>
          </a:ln>
        </p:spPr>
      </p:pic>
      <p:pic>
        <p:nvPicPr>
          <p:cNvPr id="36" name="Picture 35" descr="E_SDG_Icons-12_310">
            <a:extLst>
              <a:ext uri="{FF2B5EF4-FFF2-40B4-BE49-F238E27FC236}">
                <a16:creationId xmlns:a16="http://schemas.microsoft.com/office/drawing/2014/main" id="{0CF57C98-77ED-430E-860E-1C17C588F6CA}"/>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79409" y="3187319"/>
            <a:ext cx="680033" cy="628501"/>
          </a:xfrm>
          <a:prstGeom prst="rect">
            <a:avLst/>
          </a:prstGeom>
          <a:noFill/>
          <a:extLst/>
        </p:spPr>
      </p:pic>
      <p:pic>
        <p:nvPicPr>
          <p:cNvPr id="51" name="Picture 50" descr="Image result for sustainable development goal 17">
            <a:extLst>
              <a:ext uri="{FF2B5EF4-FFF2-40B4-BE49-F238E27FC236}">
                <a16:creationId xmlns:a16="http://schemas.microsoft.com/office/drawing/2014/main" id="{67BAD50A-D489-4D7A-8EC4-0FF9968F38C4}"/>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06565" y="5048199"/>
            <a:ext cx="712695" cy="628501"/>
          </a:xfrm>
          <a:prstGeom prst="rect">
            <a:avLst/>
          </a:prstGeom>
          <a:noFill/>
          <a:extLst/>
        </p:spPr>
      </p:pic>
      <p:pic>
        <p:nvPicPr>
          <p:cNvPr id="64" name="Picture 63" descr="2">
            <a:hlinkClick r:id="rId8"/>
            <a:extLst>
              <a:ext uri="{FF2B5EF4-FFF2-40B4-BE49-F238E27FC236}">
                <a16:creationId xmlns:a16="http://schemas.microsoft.com/office/drawing/2014/main" id="{3E267971-E963-4E0C-AE86-2702BCBFB841}"/>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436471" y="1822838"/>
            <a:ext cx="680033" cy="610909"/>
          </a:xfrm>
          <a:prstGeom prst="rect">
            <a:avLst/>
          </a:prstGeom>
          <a:noFill/>
          <a:ln>
            <a:noFill/>
          </a:ln>
        </p:spPr>
      </p:pic>
      <p:pic>
        <p:nvPicPr>
          <p:cNvPr id="65" name="Picture 64" descr="http://www.un.org/development/desa/disabilities/wp-content/uploads/sites/15/2016/03/6.jpg">
            <a:extLst>
              <a:ext uri="{FF2B5EF4-FFF2-40B4-BE49-F238E27FC236}">
                <a16:creationId xmlns:a16="http://schemas.microsoft.com/office/drawing/2014/main" id="{03E9ED5A-A9CA-42D8-9143-68BA4EDB3052}"/>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7067" y="2523411"/>
            <a:ext cx="680033" cy="631406"/>
          </a:xfrm>
          <a:prstGeom prst="rect">
            <a:avLst/>
          </a:prstGeom>
          <a:noFill/>
          <a:ln>
            <a:noFill/>
          </a:ln>
        </p:spPr>
      </p:pic>
      <p:pic>
        <p:nvPicPr>
          <p:cNvPr id="66" name="Picture 65" descr="SDG - Goal 14">
            <a:hlinkClick r:id="rId11"/>
            <a:extLst>
              <a:ext uri="{FF2B5EF4-FFF2-40B4-BE49-F238E27FC236}">
                <a16:creationId xmlns:a16="http://schemas.microsoft.com/office/drawing/2014/main" id="{8C18535F-D59D-4267-87B6-6827702C5EA3}"/>
              </a:ext>
            </a:extLst>
          </p:cNvPr>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7068" y="3434797"/>
            <a:ext cx="680033" cy="631405"/>
          </a:xfrm>
          <a:prstGeom prst="rect">
            <a:avLst/>
          </a:prstGeom>
          <a:noFill/>
          <a:ln>
            <a:noFill/>
          </a:ln>
        </p:spPr>
      </p:pic>
      <p:pic>
        <p:nvPicPr>
          <p:cNvPr id="67" name="Picture 66" descr="SDG - Goal 15">
            <a:hlinkClick r:id="rId13"/>
            <a:extLst>
              <a:ext uri="{FF2B5EF4-FFF2-40B4-BE49-F238E27FC236}">
                <a16:creationId xmlns:a16="http://schemas.microsoft.com/office/drawing/2014/main" id="{4102A91C-0EAB-49ED-A947-E3C60631318E}"/>
              </a:ext>
            </a:extLst>
          </p:cNvPr>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94406" y="4459210"/>
            <a:ext cx="680033" cy="631405"/>
          </a:xfrm>
          <a:prstGeom prst="rect">
            <a:avLst/>
          </a:prstGeom>
          <a:noFill/>
          <a:ln>
            <a:noFill/>
          </a:ln>
        </p:spPr>
      </p:pic>
      <p:pic>
        <p:nvPicPr>
          <p:cNvPr id="69" name="Picture 68" descr="Image result for sustainable development goal 17">
            <a:extLst>
              <a:ext uri="{FF2B5EF4-FFF2-40B4-BE49-F238E27FC236}">
                <a16:creationId xmlns:a16="http://schemas.microsoft.com/office/drawing/2014/main" id="{DF63928D-10D4-4EC0-A541-C978A5B81343}"/>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4406" y="5174580"/>
            <a:ext cx="712695" cy="628501"/>
          </a:xfrm>
          <a:prstGeom prst="rect">
            <a:avLst/>
          </a:prstGeom>
          <a:noFill/>
          <a:extLst/>
        </p:spPr>
      </p:pic>
      <p:pic>
        <p:nvPicPr>
          <p:cNvPr id="21" name="Picture 20">
            <a:extLst>
              <a:ext uri="{FF2B5EF4-FFF2-40B4-BE49-F238E27FC236}">
                <a16:creationId xmlns:a16="http://schemas.microsoft.com/office/drawing/2014/main" id="{C0622908-6EA4-403F-A220-795AB3FDDD84}"/>
              </a:ext>
            </a:extLst>
          </p:cNvPr>
          <p:cNvPicPr/>
          <p:nvPr/>
        </p:nvPicPr>
        <p:blipFill>
          <a:blip r:embed="rId15"/>
          <a:srcRect/>
          <a:stretch>
            <a:fillRect/>
          </a:stretch>
        </p:blipFill>
        <p:spPr>
          <a:xfrm>
            <a:off x="1218127" y="1948187"/>
            <a:ext cx="1447165" cy="314325"/>
          </a:xfrm>
          <a:prstGeom prst="rect">
            <a:avLst/>
          </a:prstGeom>
          <a:solidFill>
            <a:schemeClr val="accent1">
              <a:lumMod val="20000"/>
              <a:lumOff val="80000"/>
            </a:schemeClr>
          </a:solidFill>
          <a:ln>
            <a:noFill/>
            <a:prstDash/>
          </a:ln>
        </p:spPr>
      </p:pic>
      <p:pic>
        <p:nvPicPr>
          <p:cNvPr id="22" name="Picture 21">
            <a:extLst>
              <a:ext uri="{FF2B5EF4-FFF2-40B4-BE49-F238E27FC236}">
                <a16:creationId xmlns:a16="http://schemas.microsoft.com/office/drawing/2014/main" id="{A2BE1AE1-1BB1-424E-AEDE-F444C3EC8170}"/>
              </a:ext>
            </a:extLst>
          </p:cNvPr>
          <p:cNvPicPr/>
          <p:nvPr/>
        </p:nvPicPr>
        <p:blipFill>
          <a:blip r:embed="rId16"/>
          <a:srcRect/>
          <a:stretch>
            <a:fillRect/>
          </a:stretch>
        </p:blipFill>
        <p:spPr>
          <a:xfrm>
            <a:off x="1245740" y="2559330"/>
            <a:ext cx="1418590" cy="314325"/>
          </a:xfrm>
          <a:prstGeom prst="rect">
            <a:avLst/>
          </a:prstGeom>
          <a:noFill/>
          <a:ln>
            <a:noFill/>
            <a:prstDash/>
          </a:ln>
        </p:spPr>
      </p:pic>
      <p:pic>
        <p:nvPicPr>
          <p:cNvPr id="23" name="Picture 22">
            <a:extLst>
              <a:ext uri="{FF2B5EF4-FFF2-40B4-BE49-F238E27FC236}">
                <a16:creationId xmlns:a16="http://schemas.microsoft.com/office/drawing/2014/main" id="{C2E48197-A3EC-4B65-9B17-5DB5D15597A3}"/>
              </a:ext>
            </a:extLst>
          </p:cNvPr>
          <p:cNvPicPr/>
          <p:nvPr/>
        </p:nvPicPr>
        <p:blipFill>
          <a:blip r:embed="rId17"/>
          <a:srcRect/>
          <a:stretch>
            <a:fillRect/>
          </a:stretch>
        </p:blipFill>
        <p:spPr>
          <a:xfrm>
            <a:off x="1284166" y="3212913"/>
            <a:ext cx="1390015" cy="285750"/>
          </a:xfrm>
          <a:prstGeom prst="rect">
            <a:avLst/>
          </a:prstGeom>
          <a:noFill/>
          <a:ln>
            <a:noFill/>
            <a:prstDash/>
          </a:ln>
        </p:spPr>
      </p:pic>
      <p:pic>
        <p:nvPicPr>
          <p:cNvPr id="24" name="Picture 23">
            <a:extLst>
              <a:ext uri="{FF2B5EF4-FFF2-40B4-BE49-F238E27FC236}">
                <a16:creationId xmlns:a16="http://schemas.microsoft.com/office/drawing/2014/main" id="{7EF2E4EC-4901-460A-9E93-E3E8A0D1434B}"/>
              </a:ext>
            </a:extLst>
          </p:cNvPr>
          <p:cNvPicPr/>
          <p:nvPr/>
        </p:nvPicPr>
        <p:blipFill>
          <a:blip r:embed="rId18"/>
          <a:srcRect/>
          <a:stretch>
            <a:fillRect/>
          </a:stretch>
        </p:blipFill>
        <p:spPr>
          <a:xfrm>
            <a:off x="1275804" y="3563737"/>
            <a:ext cx="1428750" cy="295275"/>
          </a:xfrm>
          <a:prstGeom prst="rect">
            <a:avLst/>
          </a:prstGeom>
          <a:noFill/>
          <a:ln>
            <a:noFill/>
            <a:prstDash/>
          </a:ln>
        </p:spPr>
      </p:pic>
      <p:pic>
        <p:nvPicPr>
          <p:cNvPr id="25" name="Picture 24">
            <a:extLst>
              <a:ext uri="{FF2B5EF4-FFF2-40B4-BE49-F238E27FC236}">
                <a16:creationId xmlns:a16="http://schemas.microsoft.com/office/drawing/2014/main" id="{F4922060-7DB0-4CEC-B9D1-A006EE5A9527}"/>
              </a:ext>
            </a:extLst>
          </p:cNvPr>
          <p:cNvPicPr/>
          <p:nvPr/>
        </p:nvPicPr>
        <p:blipFill>
          <a:blip r:embed="rId19"/>
          <a:srcRect/>
          <a:stretch>
            <a:fillRect/>
          </a:stretch>
        </p:blipFill>
        <p:spPr>
          <a:xfrm>
            <a:off x="1245740" y="3935252"/>
            <a:ext cx="1447165" cy="314325"/>
          </a:xfrm>
          <a:prstGeom prst="rect">
            <a:avLst/>
          </a:prstGeom>
          <a:noFill/>
          <a:ln>
            <a:noFill/>
            <a:prstDash/>
          </a:ln>
        </p:spPr>
      </p:pic>
      <p:pic>
        <p:nvPicPr>
          <p:cNvPr id="27" name="Picture 26">
            <a:extLst>
              <a:ext uri="{FF2B5EF4-FFF2-40B4-BE49-F238E27FC236}">
                <a16:creationId xmlns:a16="http://schemas.microsoft.com/office/drawing/2014/main" id="{11269992-31BC-485C-A38A-BDC4EEC4CC5B}"/>
              </a:ext>
            </a:extLst>
          </p:cNvPr>
          <p:cNvPicPr/>
          <p:nvPr/>
        </p:nvPicPr>
        <p:blipFill>
          <a:blip r:embed="rId20"/>
          <a:srcRect/>
          <a:stretch>
            <a:fillRect/>
          </a:stretch>
        </p:blipFill>
        <p:spPr>
          <a:xfrm>
            <a:off x="1218127" y="5376092"/>
            <a:ext cx="1409700" cy="295275"/>
          </a:xfrm>
          <a:prstGeom prst="rect">
            <a:avLst/>
          </a:prstGeom>
          <a:noFill/>
          <a:ln>
            <a:noFill/>
            <a:prstDash/>
          </a:ln>
        </p:spPr>
      </p:pic>
      <p:pic>
        <p:nvPicPr>
          <p:cNvPr id="29" name="Picture 28">
            <a:extLst>
              <a:ext uri="{FF2B5EF4-FFF2-40B4-BE49-F238E27FC236}">
                <a16:creationId xmlns:a16="http://schemas.microsoft.com/office/drawing/2014/main" id="{1643A56B-DA50-48DF-9F3D-3D01D558E814}"/>
              </a:ext>
            </a:extLst>
          </p:cNvPr>
          <p:cNvPicPr/>
          <p:nvPr/>
        </p:nvPicPr>
        <p:blipFill>
          <a:blip r:embed="rId20"/>
          <a:srcRect/>
          <a:stretch>
            <a:fillRect/>
          </a:stretch>
        </p:blipFill>
        <p:spPr>
          <a:xfrm>
            <a:off x="6355518" y="5276613"/>
            <a:ext cx="1409700" cy="295275"/>
          </a:xfrm>
          <a:prstGeom prst="rect">
            <a:avLst/>
          </a:prstGeom>
          <a:noFill/>
          <a:ln>
            <a:noFill/>
            <a:prstDash/>
          </a:ln>
        </p:spPr>
      </p:pic>
      <p:pic>
        <p:nvPicPr>
          <p:cNvPr id="30" name="Picture 29">
            <a:extLst>
              <a:ext uri="{FF2B5EF4-FFF2-40B4-BE49-F238E27FC236}">
                <a16:creationId xmlns:a16="http://schemas.microsoft.com/office/drawing/2014/main" id="{25A110D3-DC92-470B-A4BC-AD795BF589B5}"/>
              </a:ext>
            </a:extLst>
          </p:cNvPr>
          <p:cNvPicPr/>
          <p:nvPr/>
        </p:nvPicPr>
        <p:blipFill>
          <a:blip r:embed="rId21"/>
          <a:srcRect/>
          <a:stretch>
            <a:fillRect/>
          </a:stretch>
        </p:blipFill>
        <p:spPr>
          <a:xfrm>
            <a:off x="6355518" y="4251810"/>
            <a:ext cx="1418590" cy="285750"/>
          </a:xfrm>
          <a:prstGeom prst="rect">
            <a:avLst/>
          </a:prstGeom>
          <a:noFill/>
          <a:ln>
            <a:noFill/>
            <a:prstDash/>
          </a:ln>
        </p:spPr>
      </p:pic>
      <p:pic>
        <p:nvPicPr>
          <p:cNvPr id="31" name="Picture 30">
            <a:extLst>
              <a:ext uri="{FF2B5EF4-FFF2-40B4-BE49-F238E27FC236}">
                <a16:creationId xmlns:a16="http://schemas.microsoft.com/office/drawing/2014/main" id="{FE7C91C1-7F39-427C-8E46-B80C8327F31C}"/>
              </a:ext>
            </a:extLst>
          </p:cNvPr>
          <p:cNvPicPr/>
          <p:nvPr/>
        </p:nvPicPr>
        <p:blipFill>
          <a:blip r:embed="rId21"/>
          <a:srcRect/>
          <a:stretch>
            <a:fillRect/>
          </a:stretch>
        </p:blipFill>
        <p:spPr>
          <a:xfrm>
            <a:off x="1245740" y="4432713"/>
            <a:ext cx="1418590" cy="285750"/>
          </a:xfrm>
          <a:prstGeom prst="rect">
            <a:avLst/>
          </a:prstGeom>
          <a:noFill/>
          <a:ln>
            <a:noFill/>
            <a:prstDash/>
          </a:ln>
        </p:spPr>
      </p:pic>
      <p:pic>
        <p:nvPicPr>
          <p:cNvPr id="32" name="Picture 31">
            <a:extLst>
              <a:ext uri="{FF2B5EF4-FFF2-40B4-BE49-F238E27FC236}">
                <a16:creationId xmlns:a16="http://schemas.microsoft.com/office/drawing/2014/main" id="{AF732CB2-63AD-4293-9024-73C49DAF5238}"/>
              </a:ext>
            </a:extLst>
          </p:cNvPr>
          <p:cNvPicPr/>
          <p:nvPr/>
        </p:nvPicPr>
        <p:blipFill>
          <a:blip r:embed="rId22"/>
          <a:srcRect/>
          <a:stretch>
            <a:fillRect/>
          </a:stretch>
        </p:blipFill>
        <p:spPr>
          <a:xfrm>
            <a:off x="1255592" y="4807810"/>
            <a:ext cx="1409700" cy="275590"/>
          </a:xfrm>
          <a:prstGeom prst="rect">
            <a:avLst/>
          </a:prstGeom>
          <a:noFill/>
          <a:ln>
            <a:noFill/>
            <a:prstDash/>
          </a:ln>
        </p:spPr>
      </p:pic>
      <p:pic>
        <p:nvPicPr>
          <p:cNvPr id="35" name="Picture 34">
            <a:extLst>
              <a:ext uri="{FF2B5EF4-FFF2-40B4-BE49-F238E27FC236}">
                <a16:creationId xmlns:a16="http://schemas.microsoft.com/office/drawing/2014/main" id="{98134728-FEFA-4523-83FB-0F3DCE4AA501}"/>
              </a:ext>
            </a:extLst>
          </p:cNvPr>
          <p:cNvPicPr/>
          <p:nvPr/>
        </p:nvPicPr>
        <p:blipFill>
          <a:blip r:embed="rId23"/>
          <a:srcRect/>
          <a:stretch>
            <a:fillRect/>
          </a:stretch>
        </p:blipFill>
        <p:spPr>
          <a:xfrm>
            <a:off x="2849918" y="4450032"/>
            <a:ext cx="1400175" cy="295275"/>
          </a:xfrm>
          <a:prstGeom prst="rect">
            <a:avLst/>
          </a:prstGeom>
          <a:noFill/>
          <a:ln>
            <a:noFill/>
            <a:prstDash/>
          </a:ln>
        </p:spPr>
      </p:pic>
      <p:pic>
        <p:nvPicPr>
          <p:cNvPr id="37" name="Picture 36">
            <a:extLst>
              <a:ext uri="{FF2B5EF4-FFF2-40B4-BE49-F238E27FC236}">
                <a16:creationId xmlns:a16="http://schemas.microsoft.com/office/drawing/2014/main" id="{7DFD56F9-691A-4307-8109-CB6D54E342FA}"/>
              </a:ext>
            </a:extLst>
          </p:cNvPr>
          <p:cNvPicPr/>
          <p:nvPr/>
        </p:nvPicPr>
        <p:blipFill>
          <a:blip r:embed="rId24"/>
          <a:srcRect/>
          <a:stretch>
            <a:fillRect/>
          </a:stretch>
        </p:blipFill>
        <p:spPr>
          <a:xfrm>
            <a:off x="2835631" y="4808485"/>
            <a:ext cx="1428750" cy="285750"/>
          </a:xfrm>
          <a:prstGeom prst="rect">
            <a:avLst/>
          </a:prstGeom>
          <a:noFill/>
          <a:ln>
            <a:noFill/>
            <a:prstDash/>
          </a:ln>
        </p:spPr>
      </p:pic>
      <p:sp>
        <p:nvSpPr>
          <p:cNvPr id="38" name="Rectangle 37">
            <a:extLst>
              <a:ext uri="{FF2B5EF4-FFF2-40B4-BE49-F238E27FC236}">
                <a16:creationId xmlns:a16="http://schemas.microsoft.com/office/drawing/2014/main" id="{726B85A8-73A6-4CE7-A44F-176E3754949B}"/>
              </a:ext>
            </a:extLst>
          </p:cNvPr>
          <p:cNvSpPr/>
          <p:nvPr/>
        </p:nvSpPr>
        <p:spPr>
          <a:xfrm>
            <a:off x="6262849" y="3304809"/>
            <a:ext cx="1706050" cy="427435"/>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1000"/>
              </a:spcAft>
            </a:pPr>
            <a:r>
              <a:rPr lang="en-US" sz="900" b="1" dirty="0">
                <a:effectLst/>
                <a:ea typeface="Calibri" panose="020F0502020204030204" pitchFamily="34" charset="0"/>
                <a:cs typeface="Times New Roman" panose="02020603050405020304" pitchFamily="18" charset="0"/>
              </a:rPr>
              <a:t>12.</a:t>
            </a:r>
            <a:r>
              <a:rPr lang="en-US" sz="900" b="1" spc="10" dirty="0">
                <a:effectLst/>
                <a:ea typeface="Calibri" panose="020F0502020204030204" pitchFamily="34" charset="0"/>
                <a:cs typeface="Times New Roman" panose="02020603050405020304" pitchFamily="18" charset="0"/>
              </a:rPr>
              <a:t> 7. I</a:t>
            </a:r>
            <a:r>
              <a:rPr lang="en-GB" sz="900" b="1" spc="-20" dirty="0" err="1">
                <a:effectLst/>
                <a:ea typeface="Calibri" panose="020F0502020204030204" pitchFamily="34" charset="0"/>
                <a:cs typeface="Times New Roman" panose="02020603050405020304" pitchFamily="18" charset="0"/>
              </a:rPr>
              <a:t>mplementing</a:t>
            </a:r>
            <a:r>
              <a:rPr lang="en-GB" sz="900" b="1" spc="-50" dirty="0">
                <a:effectLst/>
                <a:ea typeface="Calibri" panose="020F0502020204030204" pitchFamily="34" charset="0"/>
                <a:cs typeface="Times New Roman" panose="02020603050405020304" pitchFamily="18" charset="0"/>
              </a:rPr>
              <a:t> </a:t>
            </a:r>
            <a:r>
              <a:rPr lang="en-GB" sz="900" b="1" spc="-5" dirty="0">
                <a:effectLst/>
                <a:ea typeface="Calibri" panose="020F0502020204030204" pitchFamily="34" charset="0"/>
                <a:cs typeface="Times New Roman" panose="02020603050405020304" pitchFamily="18" charset="0"/>
              </a:rPr>
              <a:t>s</a:t>
            </a:r>
            <a:r>
              <a:rPr lang="en-GB" sz="900" b="1" spc="5" dirty="0">
                <a:effectLst/>
                <a:ea typeface="Calibri" panose="020F0502020204030204" pitchFamily="34" charset="0"/>
                <a:cs typeface="Times New Roman" panose="02020603050405020304" pitchFamily="18" charset="0"/>
              </a:rPr>
              <a:t>u</a:t>
            </a:r>
            <a:r>
              <a:rPr lang="en-GB" sz="900" b="1" spc="-5" dirty="0">
                <a:effectLst/>
                <a:ea typeface="Calibri" panose="020F0502020204030204" pitchFamily="34" charset="0"/>
                <a:cs typeface="Times New Roman" panose="02020603050405020304" pitchFamily="18" charset="0"/>
              </a:rPr>
              <a:t>s</a:t>
            </a:r>
            <a:r>
              <a:rPr lang="en-GB" sz="900" b="1" dirty="0">
                <a:effectLst/>
                <a:ea typeface="Calibri" panose="020F0502020204030204" pitchFamily="34" charset="0"/>
                <a:cs typeface="Times New Roman" panose="02020603050405020304" pitchFamily="18" charset="0"/>
              </a:rPr>
              <a:t>ta</a:t>
            </a:r>
            <a:r>
              <a:rPr lang="en-GB" sz="900" b="1" spc="10" dirty="0">
                <a:effectLst/>
                <a:ea typeface="Calibri" panose="020F0502020204030204" pitchFamily="34" charset="0"/>
                <a:cs typeface="Times New Roman" panose="02020603050405020304" pitchFamily="18" charset="0"/>
              </a:rPr>
              <a:t>i</a:t>
            </a:r>
            <a:r>
              <a:rPr lang="en-GB" sz="900" b="1" spc="-5" dirty="0">
                <a:effectLst/>
                <a:ea typeface="Calibri" panose="020F0502020204030204" pitchFamily="34" charset="0"/>
                <a:cs typeface="Times New Roman" panose="02020603050405020304" pitchFamily="18" charset="0"/>
              </a:rPr>
              <a:t>n</a:t>
            </a:r>
            <a:r>
              <a:rPr lang="en-GB" sz="900" b="1" dirty="0">
                <a:effectLst/>
                <a:ea typeface="Calibri" panose="020F0502020204030204" pitchFamily="34" charset="0"/>
                <a:cs typeface="Times New Roman" panose="02020603050405020304" pitchFamily="18" charset="0"/>
              </a:rPr>
              <a:t>a</a:t>
            </a:r>
            <a:r>
              <a:rPr lang="en-GB" sz="900" b="1" spc="5" dirty="0">
                <a:effectLst/>
                <a:ea typeface="Calibri" panose="020F0502020204030204" pitchFamily="34" charset="0"/>
                <a:cs typeface="Times New Roman" panose="02020603050405020304" pitchFamily="18" charset="0"/>
              </a:rPr>
              <a:t>b</a:t>
            </a:r>
            <a:r>
              <a:rPr lang="en-GB" sz="900" b="1" dirty="0">
                <a:effectLst/>
                <a:ea typeface="Calibri" panose="020F0502020204030204" pitchFamily="34" charset="0"/>
                <a:cs typeface="Times New Roman" panose="02020603050405020304" pitchFamily="18" charset="0"/>
              </a:rPr>
              <a:t>le </a:t>
            </a:r>
            <a:r>
              <a:rPr lang="en-GB" sz="900" b="1" spc="5" dirty="0">
                <a:effectLst/>
                <a:ea typeface="Calibri" panose="020F0502020204030204" pitchFamily="34" charset="0"/>
                <a:cs typeface="Times New Roman" panose="02020603050405020304" pitchFamily="18" charset="0"/>
              </a:rPr>
              <a:t>p</a:t>
            </a:r>
            <a:r>
              <a:rPr lang="en-GB" sz="900" b="1" spc="-5" dirty="0">
                <a:effectLst/>
                <a:ea typeface="Calibri" panose="020F0502020204030204" pitchFamily="34" charset="0"/>
                <a:cs typeface="Times New Roman" panose="02020603050405020304" pitchFamily="18" charset="0"/>
              </a:rPr>
              <a:t>u</a:t>
            </a:r>
            <a:r>
              <a:rPr lang="en-GB" sz="900" b="1" spc="5" dirty="0">
                <a:effectLst/>
                <a:ea typeface="Calibri" panose="020F0502020204030204" pitchFamily="34" charset="0"/>
                <a:cs typeface="Times New Roman" panose="02020603050405020304" pitchFamily="18" charset="0"/>
              </a:rPr>
              <a:t>b</a:t>
            </a:r>
            <a:r>
              <a:rPr lang="en-GB" sz="900" b="1" dirty="0">
                <a:effectLst/>
                <a:ea typeface="Calibri" panose="020F0502020204030204" pitchFamily="34" charset="0"/>
                <a:cs typeface="Times New Roman" panose="02020603050405020304" pitchFamily="18" charset="0"/>
              </a:rPr>
              <a:t>lic</a:t>
            </a:r>
            <a:r>
              <a:rPr lang="en-GB" sz="900" b="1" spc="-25" dirty="0">
                <a:effectLst/>
                <a:ea typeface="Calibri" panose="020F0502020204030204" pitchFamily="34" charset="0"/>
                <a:cs typeface="Times New Roman" panose="02020603050405020304" pitchFamily="18" charset="0"/>
              </a:rPr>
              <a:t> </a:t>
            </a:r>
            <a:r>
              <a:rPr lang="en-GB" sz="900" b="1" spc="5" dirty="0">
                <a:effectLst/>
                <a:ea typeface="Calibri" panose="020F0502020204030204" pitchFamily="34" charset="0"/>
                <a:cs typeface="Times New Roman" panose="02020603050405020304" pitchFamily="18" charset="0"/>
              </a:rPr>
              <a:t>pro</a:t>
            </a:r>
            <a:r>
              <a:rPr lang="en-GB" sz="900" b="1" dirty="0">
                <a:effectLst/>
                <a:ea typeface="Calibri" panose="020F0502020204030204" pitchFamily="34" charset="0"/>
                <a:cs typeface="Times New Roman" panose="02020603050405020304" pitchFamily="18" charset="0"/>
              </a:rPr>
              <a:t>c</a:t>
            </a:r>
            <a:r>
              <a:rPr lang="en-GB" sz="900" b="1" spc="-5" dirty="0">
                <a:effectLst/>
                <a:ea typeface="Calibri" panose="020F0502020204030204" pitchFamily="34" charset="0"/>
                <a:cs typeface="Times New Roman" panose="02020603050405020304" pitchFamily="18" charset="0"/>
              </a:rPr>
              <a:t>u</a:t>
            </a:r>
            <a:r>
              <a:rPr lang="en-GB" sz="900" b="1" spc="5" dirty="0">
                <a:effectLst/>
                <a:ea typeface="Calibri" panose="020F0502020204030204" pitchFamily="34" charset="0"/>
                <a:cs typeface="Times New Roman" panose="02020603050405020304" pitchFamily="18" charset="0"/>
              </a:rPr>
              <a:t>r</a:t>
            </a:r>
            <a:r>
              <a:rPr lang="en-GB" sz="900" b="1" dirty="0">
                <a:effectLst/>
                <a:ea typeface="Calibri" panose="020F0502020204030204" pitchFamily="34" charset="0"/>
                <a:cs typeface="Times New Roman" panose="02020603050405020304" pitchFamily="18" charset="0"/>
              </a:rPr>
              <a:t>e</a:t>
            </a:r>
            <a:r>
              <a:rPr lang="en-GB" sz="900" b="1" spc="-15" dirty="0">
                <a:effectLst/>
                <a:ea typeface="Calibri" panose="020F0502020204030204" pitchFamily="34" charset="0"/>
                <a:cs typeface="Times New Roman" panose="02020603050405020304" pitchFamily="18" charset="0"/>
              </a:rPr>
              <a:t>m</a:t>
            </a:r>
            <a:r>
              <a:rPr lang="en-GB" sz="900" b="1" spc="15" dirty="0">
                <a:effectLst/>
                <a:ea typeface="Calibri" panose="020F0502020204030204" pitchFamily="34" charset="0"/>
                <a:cs typeface="Times New Roman" panose="02020603050405020304" pitchFamily="18" charset="0"/>
              </a:rPr>
              <a:t>e</a:t>
            </a:r>
            <a:r>
              <a:rPr lang="en-GB" sz="900" b="1" spc="-5" dirty="0">
                <a:effectLst/>
                <a:ea typeface="Calibri" panose="020F0502020204030204" pitchFamily="34" charset="0"/>
                <a:cs typeface="Times New Roman" panose="02020603050405020304" pitchFamily="18" charset="0"/>
              </a:rPr>
              <a:t>n</a:t>
            </a:r>
            <a:r>
              <a:rPr lang="en-GB" sz="900" b="1" dirty="0">
                <a:effectLst/>
                <a:ea typeface="Calibri" panose="020F0502020204030204" pitchFamily="34" charset="0"/>
                <a:cs typeface="Times New Roman" panose="02020603050405020304" pitchFamily="18" charset="0"/>
              </a:rPr>
              <a:t>t</a:t>
            </a:r>
            <a:r>
              <a:rPr lang="en-GB" sz="900" b="1" spc="-50" dirty="0">
                <a:effectLst/>
                <a:ea typeface="Calibri" panose="020F0502020204030204" pitchFamily="34" charset="0"/>
                <a:cs typeface="Times New Roman" panose="02020603050405020304" pitchFamily="18" charset="0"/>
              </a:rPr>
              <a:t> </a:t>
            </a:r>
            <a:r>
              <a:rPr lang="en-GB" sz="900" b="1" spc="5" dirty="0">
                <a:effectLst/>
                <a:ea typeface="Calibri" panose="020F0502020204030204" pitchFamily="34" charset="0"/>
                <a:cs typeface="Times New Roman" panose="02020603050405020304" pitchFamily="18" charset="0"/>
              </a:rPr>
              <a:t>po</a:t>
            </a:r>
            <a:r>
              <a:rPr lang="en-GB" sz="900" b="1" dirty="0">
                <a:effectLst/>
                <a:ea typeface="Calibri" panose="020F0502020204030204" pitchFamily="34" charset="0"/>
                <a:cs typeface="Times New Roman" panose="02020603050405020304" pitchFamily="18" charset="0"/>
              </a:rPr>
              <a:t>licies</a:t>
            </a:r>
          </a:p>
        </p:txBody>
      </p:sp>
      <p:pic>
        <p:nvPicPr>
          <p:cNvPr id="39" name="Picture 2">
            <a:extLst>
              <a:ext uri="{FF2B5EF4-FFF2-40B4-BE49-F238E27FC236}">
                <a16:creationId xmlns:a16="http://schemas.microsoft.com/office/drawing/2014/main" id="{667A5BBF-CD02-4188-9A50-807B25E2E998}"/>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941709" y="526933"/>
            <a:ext cx="5324838" cy="6737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5661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324600" y="1329710"/>
            <a:ext cx="1752600" cy="430887"/>
          </a:xfrm>
          <a:prstGeom prst="rect">
            <a:avLst/>
          </a:prstGeom>
          <a:solidFill>
            <a:schemeClr val="bg1"/>
          </a:solidFill>
          <a:ln>
            <a:noFill/>
          </a:ln>
        </p:spPr>
        <p:txBody>
          <a:bodyPr vert="horz" wrap="square" rtlCol="0">
            <a:spAutoFit/>
          </a:bodyPr>
          <a:lstStyle/>
          <a:p>
            <a:endParaRPr lang="en-US" sz="2200" b="1" dirty="0"/>
          </a:p>
        </p:txBody>
      </p:sp>
      <p:sp>
        <p:nvSpPr>
          <p:cNvPr id="7" name="TextBox 6"/>
          <p:cNvSpPr txBox="1"/>
          <p:nvPr/>
        </p:nvSpPr>
        <p:spPr>
          <a:xfrm>
            <a:off x="998473" y="1099913"/>
            <a:ext cx="7492384" cy="4262705"/>
          </a:xfrm>
          <a:prstGeom prst="rect">
            <a:avLst/>
          </a:prstGeom>
          <a:noFill/>
          <a:ln>
            <a:noFill/>
          </a:ln>
        </p:spPr>
        <p:txBody>
          <a:bodyPr vert="horz" wrap="square" rtlCol="0">
            <a:spAutoFit/>
          </a:bodyPr>
          <a:lstStyle/>
          <a:p>
            <a:r>
              <a:rPr lang="en-US" b="1" dirty="0"/>
              <a:t>UNEA 1/3 </a:t>
            </a:r>
            <a:r>
              <a:rPr lang="en-US" dirty="0"/>
              <a:t>- Illegal trade in wildlife  </a:t>
            </a:r>
            <a:endParaRPr lang="en-GB" dirty="0"/>
          </a:p>
          <a:p>
            <a:r>
              <a:rPr lang="en-GB" b="1" dirty="0"/>
              <a:t>UNEA 1/9 </a:t>
            </a:r>
            <a:r>
              <a:rPr lang="en-GB" dirty="0"/>
              <a:t>- Global Environment Monitoring System/Water Programme (GEMS/Water)</a:t>
            </a:r>
          </a:p>
          <a:p>
            <a:r>
              <a:rPr lang="en-GB" b="1" dirty="0"/>
              <a:t>UNEA 2/3 </a:t>
            </a:r>
            <a:r>
              <a:rPr lang="en-GB" dirty="0"/>
              <a:t>- Investing in human capacity for sustainable development through environmental education and training</a:t>
            </a:r>
          </a:p>
          <a:p>
            <a:r>
              <a:rPr lang="en-GB" b="1" dirty="0"/>
              <a:t>UNEA 2/4 </a:t>
            </a:r>
            <a:r>
              <a:rPr lang="en-GB" dirty="0"/>
              <a:t>- Role, functions and modalities for UN Environment Programme implementation of the SAMOA Pathway as a means of facilitating achievement of the Sustainable Development Goals</a:t>
            </a:r>
          </a:p>
          <a:p>
            <a:r>
              <a:rPr lang="en-GB" b="1" dirty="0"/>
              <a:t>UNEA 2/10 </a:t>
            </a:r>
            <a:r>
              <a:rPr lang="en-GB" dirty="0"/>
              <a:t>– Oceans and Seas</a:t>
            </a:r>
          </a:p>
          <a:p>
            <a:r>
              <a:rPr lang="en-GB" b="1" dirty="0"/>
              <a:t>UNEA 2/12 </a:t>
            </a:r>
            <a:r>
              <a:rPr lang="en-GB" dirty="0"/>
              <a:t>- Sustainable coral reefs management</a:t>
            </a:r>
          </a:p>
          <a:p>
            <a:r>
              <a:rPr lang="en-GB" b="1" dirty="0"/>
              <a:t>UNEA 2/13 </a:t>
            </a:r>
            <a:r>
              <a:rPr lang="en-GB" dirty="0"/>
              <a:t>Sustainable management of natural capital for sustainable development and poverty eradication</a:t>
            </a:r>
          </a:p>
          <a:p>
            <a:r>
              <a:rPr lang="en-GB" b="1" dirty="0"/>
              <a:t>UNEA 2/14 </a:t>
            </a:r>
            <a:r>
              <a:rPr lang="en-GB" dirty="0"/>
              <a:t>- Illegal trade in wildlife and wildlife products</a:t>
            </a:r>
          </a:p>
          <a:p>
            <a:r>
              <a:rPr lang="en-GB" b="1" dirty="0"/>
              <a:t>UNEA 2/24 </a:t>
            </a:r>
            <a:r>
              <a:rPr lang="en-GB" dirty="0"/>
              <a:t>- Combating desertification, land degradation and drought and promoting sustainable pastoralism and rangelands</a:t>
            </a:r>
            <a:endParaRPr lang="en-GB" sz="1900" dirty="0"/>
          </a:p>
        </p:txBody>
      </p:sp>
      <p:sp>
        <p:nvSpPr>
          <p:cNvPr id="9" name="Title 1"/>
          <p:cNvSpPr>
            <a:spLocks noGrp="1"/>
          </p:cNvSpPr>
          <p:nvPr>
            <p:ph type="title"/>
          </p:nvPr>
        </p:nvSpPr>
        <p:spPr>
          <a:xfrm>
            <a:off x="1371600" y="274638"/>
            <a:ext cx="6934200" cy="622232"/>
          </a:xfrm>
        </p:spPr>
        <p:txBody>
          <a:bodyPr>
            <a:normAutofit fontScale="90000"/>
          </a:bodyPr>
          <a:lstStyle/>
          <a:p>
            <a:r>
              <a:rPr lang="en-US" sz="3200" b="1" dirty="0">
                <a:latin typeface="Arial" charset="0"/>
                <a:ea typeface="Arial" charset="0"/>
                <a:cs typeface="Arial" charset="0"/>
              </a:rPr>
              <a:t>UN Environment Assembly Resolutions</a:t>
            </a:r>
          </a:p>
        </p:txBody>
      </p:sp>
      <p:sp>
        <p:nvSpPr>
          <p:cNvPr id="10" name="Slide Number Placeholder 8"/>
          <p:cNvSpPr>
            <a:spLocks noGrp="1"/>
          </p:cNvSpPr>
          <p:nvPr>
            <p:ph type="sldNum" sz="quarter" idx="12"/>
          </p:nvPr>
        </p:nvSpPr>
        <p:spPr>
          <a:xfrm>
            <a:off x="7010400" y="6492875"/>
            <a:ext cx="2133600" cy="365125"/>
          </a:xfrm>
        </p:spPr>
        <p:txBody>
          <a:bodyPr/>
          <a:lstStyle/>
          <a:p>
            <a:fld id="{61D6AF37-2985-43C5-AF9B-20E56E8A6320}" type="slidenum">
              <a:rPr lang="en-US" smtClean="0"/>
              <a:t>22</a:t>
            </a:fld>
            <a:endParaRPr lang="en-US" dirty="0"/>
          </a:p>
        </p:txBody>
      </p:sp>
      <p:pic>
        <p:nvPicPr>
          <p:cNvPr id="15" name="Picture 2">
            <a:extLst>
              <a:ext uri="{FF2B5EF4-FFF2-40B4-BE49-F238E27FC236}">
                <a16:creationId xmlns:a16="http://schemas.microsoft.com/office/drawing/2014/main" id="{B239906B-0C85-4EA2-AD63-39379649BC4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a:extLst>
              <a:ext uri="{FF2B5EF4-FFF2-40B4-BE49-F238E27FC236}">
                <a16:creationId xmlns:a16="http://schemas.microsoft.com/office/drawing/2014/main" id="{7A31A2FD-245E-4EBD-ACB0-35CC548C2103}"/>
              </a:ext>
            </a:extLst>
          </p:cNvPr>
          <p:cNvPicPr>
            <a:picLocks noChangeAspect="1"/>
          </p:cNvPicPr>
          <p:nvPr/>
        </p:nvPicPr>
        <p:blipFill>
          <a:blip r:embed="rId4"/>
          <a:stretch>
            <a:fillRect/>
          </a:stretch>
        </p:blipFill>
        <p:spPr>
          <a:xfrm>
            <a:off x="7589520" y="-10102"/>
            <a:ext cx="1533379" cy="840219"/>
          </a:xfrm>
          <a:prstGeom prst="rect">
            <a:avLst/>
          </a:prstGeom>
        </p:spPr>
      </p:pic>
    </p:spTree>
    <p:extLst>
      <p:ext uri="{BB962C8B-B14F-4D97-AF65-F5344CB8AC3E}">
        <p14:creationId xmlns:p14="http://schemas.microsoft.com/office/powerpoint/2010/main" val="3108240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457200"/>
          </a:xfrm>
          <a:solidFill>
            <a:srgbClr val="002060"/>
          </a:solidFill>
        </p:spPr>
        <p:txBody>
          <a:bodyPr>
            <a:noAutofit/>
          </a:bodyPr>
          <a:lstStyle/>
          <a:p>
            <a:pPr>
              <a:spcBef>
                <a:spcPts val="1000"/>
              </a:spcBef>
              <a:spcAft>
                <a:spcPts val="600"/>
              </a:spcAft>
            </a:pPr>
            <a:r>
              <a:rPr lang="en-GB" altLang="en-US" sz="3000" b="1" dirty="0">
                <a:solidFill>
                  <a:schemeClr val="bg1"/>
                </a:solidFill>
                <a:latin typeface="Arial Black" pitchFamily="34" charset="0"/>
              </a:rPr>
              <a:t>HEALTHY &amp; PRODUCTIVES ECOSYSTEM</a:t>
            </a:r>
          </a:p>
        </p:txBody>
      </p:sp>
      <p:sp>
        <p:nvSpPr>
          <p:cNvPr id="8" name="Subtitle 2"/>
          <p:cNvSpPr>
            <a:spLocks noGrp="1"/>
          </p:cNvSpPr>
          <p:nvPr>
            <p:ph type="subTitle" idx="1"/>
          </p:nvPr>
        </p:nvSpPr>
        <p:spPr>
          <a:xfrm>
            <a:off x="0" y="462793"/>
            <a:ext cx="9144000" cy="457200"/>
          </a:xfrm>
        </p:spPr>
        <p:txBody>
          <a:bodyPr>
            <a:normAutofit fontScale="25000" lnSpcReduction="20000"/>
          </a:bodyPr>
          <a:lstStyle/>
          <a:p>
            <a:pPr marL="342900" indent="-342900" algn="just">
              <a:spcAft>
                <a:spcPts val="1000"/>
              </a:spcAft>
              <a:buFont typeface="Wingdings" panose="05000000000000000000" pitchFamily="2" charset="2"/>
              <a:buChar char="Ø"/>
            </a:pPr>
            <a:endParaRPr lang="en-US" sz="7200" dirty="0">
              <a:solidFill>
                <a:srgbClr val="0000CC"/>
              </a:solidFill>
            </a:endParaRPr>
          </a:p>
          <a:p>
            <a:pPr marL="342900" indent="-342900" algn="just">
              <a:spcAft>
                <a:spcPts val="1200"/>
              </a:spcAft>
              <a:buFont typeface="Wingdings" panose="05000000000000000000" pitchFamily="2" charset="2"/>
              <a:buChar char="Ø"/>
            </a:pPr>
            <a:endParaRPr lang="en-US" sz="2400" dirty="0">
              <a:solidFill>
                <a:srgbClr val="0000CC"/>
              </a:solidFill>
            </a:endParaRPr>
          </a:p>
        </p:txBody>
      </p:sp>
      <p:pic>
        <p:nvPicPr>
          <p:cNvPr id="3" name="Picture 2"/>
          <p:cNvPicPr>
            <a:picLocks noChangeAspect="1"/>
          </p:cNvPicPr>
          <p:nvPr/>
        </p:nvPicPr>
        <p:blipFill>
          <a:blip r:embed="rId3"/>
          <a:stretch>
            <a:fillRect/>
          </a:stretch>
        </p:blipFill>
        <p:spPr>
          <a:xfrm>
            <a:off x="762000" y="599266"/>
            <a:ext cx="7924800" cy="5645750"/>
          </a:xfrm>
          <a:prstGeom prst="rect">
            <a:avLst/>
          </a:prstGeom>
        </p:spPr>
      </p:pic>
      <p:pic>
        <p:nvPicPr>
          <p:cNvPr id="6" name="Picture 2">
            <a:extLst>
              <a:ext uri="{FF2B5EF4-FFF2-40B4-BE49-F238E27FC236}">
                <a16:creationId xmlns:a16="http://schemas.microsoft.com/office/drawing/2014/main" id="{A77C28C8-235E-48E2-A620-8090F7A2191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8328212" y="6218345"/>
            <a:ext cx="726141" cy="639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8901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457200"/>
          </a:xfrm>
          <a:solidFill>
            <a:srgbClr val="002060"/>
          </a:solidFill>
        </p:spPr>
        <p:txBody>
          <a:bodyPr>
            <a:noAutofit/>
          </a:bodyPr>
          <a:lstStyle/>
          <a:p>
            <a:pPr>
              <a:spcBef>
                <a:spcPts val="1000"/>
              </a:spcBef>
              <a:spcAft>
                <a:spcPts val="600"/>
              </a:spcAft>
            </a:pPr>
            <a:r>
              <a:rPr lang="en-GB" altLang="en-US" sz="2300" b="1" dirty="0">
                <a:solidFill>
                  <a:schemeClr val="bg1"/>
                </a:solidFill>
                <a:latin typeface="Arial Black" pitchFamily="34" charset="0"/>
              </a:rPr>
              <a:t>HEALTHY &amp; PRODUCTIVES ECOSYSTEM: STAFFING</a:t>
            </a:r>
          </a:p>
        </p:txBody>
      </p:sp>
      <p:graphicFrame>
        <p:nvGraphicFramePr>
          <p:cNvPr id="9" name="Chart 8">
            <a:extLst>
              <a:ext uri="{FF2B5EF4-FFF2-40B4-BE49-F238E27FC236}">
                <a16:creationId xmlns:a16="http://schemas.microsoft.com/office/drawing/2014/main" id="{5F0FAA6A-D477-49AD-BA7B-42B394422B8E}"/>
              </a:ext>
            </a:extLst>
          </p:cNvPr>
          <p:cNvGraphicFramePr>
            <a:graphicFrameLocks/>
          </p:cNvGraphicFramePr>
          <p:nvPr>
            <p:extLst/>
          </p:nvPr>
        </p:nvGraphicFramePr>
        <p:xfrm>
          <a:off x="914401" y="3048000"/>
          <a:ext cx="7772398" cy="3276600"/>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p:cNvPicPr>
            <a:picLocks noChangeAspect="1"/>
          </p:cNvPicPr>
          <p:nvPr/>
        </p:nvPicPr>
        <p:blipFill>
          <a:blip r:embed="rId4"/>
          <a:stretch>
            <a:fillRect/>
          </a:stretch>
        </p:blipFill>
        <p:spPr>
          <a:xfrm>
            <a:off x="914400" y="528918"/>
            <a:ext cx="7772399" cy="2209800"/>
          </a:xfrm>
          <a:prstGeom prst="rect">
            <a:avLst/>
          </a:prstGeom>
        </p:spPr>
      </p:pic>
      <p:pic>
        <p:nvPicPr>
          <p:cNvPr id="6" name="Picture 2">
            <a:extLst>
              <a:ext uri="{FF2B5EF4-FFF2-40B4-BE49-F238E27FC236}">
                <a16:creationId xmlns:a16="http://schemas.microsoft.com/office/drawing/2014/main" id="{E0E2275A-2090-4999-8193-7DBDE6ACDDCC}"/>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7027" t="24438" r="6853" b="18971"/>
          <a:stretch/>
        </p:blipFill>
        <p:spPr bwMode="auto">
          <a:xfrm>
            <a:off x="8248073" y="6085056"/>
            <a:ext cx="877451" cy="772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6995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70" y="73578"/>
            <a:ext cx="8229600" cy="1143000"/>
          </a:xfrm>
        </p:spPr>
        <p:txBody>
          <a:bodyPr/>
          <a:lstStyle/>
          <a:p>
            <a:r>
              <a:rPr lang="en-US" b="1" dirty="0"/>
              <a:t>Questions &amp; Discussion</a:t>
            </a:r>
            <a:endParaRPr lang="en-US" dirty="0"/>
          </a:p>
        </p:txBody>
      </p:sp>
      <p:pic>
        <p:nvPicPr>
          <p:cNvPr id="1026" name="Picture 2" descr="C:\Users\hagelben\Documents\EcoMan\Communication\Pics and infographs\UNEP_Flyer_Landscape_WITHOUT_word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254996"/>
            <a:ext cx="9144000" cy="1603004"/>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a:spLocks noGrp="1"/>
          </p:cNvSpPr>
          <p:nvPr>
            <p:ph idx="1"/>
          </p:nvPr>
        </p:nvSpPr>
        <p:spPr>
          <a:xfrm>
            <a:off x="838200" y="2667000"/>
            <a:ext cx="3505200" cy="2209800"/>
          </a:xfrm>
          <a:ln>
            <a:solidFill>
              <a:schemeClr val="tx1"/>
            </a:solidFill>
          </a:ln>
        </p:spPr>
        <p:txBody>
          <a:bodyPr>
            <a:normAutofit lnSpcReduction="10000"/>
          </a:bodyPr>
          <a:lstStyle/>
          <a:p>
            <a:pPr marL="0" indent="0">
              <a:spcBef>
                <a:spcPts val="0"/>
              </a:spcBef>
              <a:buNone/>
            </a:pPr>
            <a:r>
              <a:rPr lang="en-US" sz="2000" b="1" dirty="0" err="1">
                <a:solidFill>
                  <a:srgbClr val="C00000"/>
                </a:solidFill>
              </a:rPr>
              <a:t>Programme</a:t>
            </a:r>
            <a:r>
              <a:rPr lang="en-US" sz="2000" b="1" dirty="0">
                <a:solidFill>
                  <a:srgbClr val="C00000"/>
                </a:solidFill>
              </a:rPr>
              <a:t> Lead Director</a:t>
            </a:r>
            <a:endParaRPr lang="en-US" sz="2000" dirty="0"/>
          </a:p>
          <a:p>
            <a:pPr marL="0" indent="0">
              <a:spcBef>
                <a:spcPts val="0"/>
              </a:spcBef>
              <a:buNone/>
            </a:pPr>
            <a:endParaRPr lang="en-US" sz="1200" b="1" dirty="0"/>
          </a:p>
          <a:p>
            <a:pPr marL="0" indent="0">
              <a:spcBef>
                <a:spcPts val="0"/>
              </a:spcBef>
              <a:buNone/>
            </a:pPr>
            <a:r>
              <a:rPr lang="en-US" sz="2000" b="1" dirty="0"/>
              <a:t>Ms. Monika </a:t>
            </a:r>
            <a:r>
              <a:rPr lang="en-US" sz="2000" b="1" dirty="0" err="1"/>
              <a:t>McDavette</a:t>
            </a:r>
            <a:endParaRPr lang="en-US" sz="2000" b="1" dirty="0"/>
          </a:p>
          <a:p>
            <a:pPr marL="0" indent="0">
              <a:spcBef>
                <a:spcPts val="0"/>
              </a:spcBef>
              <a:buNone/>
            </a:pPr>
            <a:r>
              <a:rPr lang="en-US" sz="2000" dirty="0"/>
              <a:t>Ecosystems Division</a:t>
            </a:r>
          </a:p>
          <a:p>
            <a:pPr marL="0" indent="0">
              <a:spcBef>
                <a:spcPts val="0"/>
              </a:spcBef>
              <a:buNone/>
            </a:pPr>
            <a:r>
              <a:rPr lang="en-US" sz="2000" dirty="0"/>
              <a:t>UN Environment </a:t>
            </a:r>
            <a:r>
              <a:rPr lang="en-US" sz="2000" dirty="0" err="1"/>
              <a:t>Programme</a:t>
            </a:r>
            <a:r>
              <a:rPr lang="en-US" sz="2000" dirty="0"/>
              <a:t> Nairobi</a:t>
            </a:r>
          </a:p>
          <a:p>
            <a:pPr marL="0" indent="0">
              <a:spcBef>
                <a:spcPts val="0"/>
              </a:spcBef>
              <a:buNone/>
            </a:pPr>
            <a:r>
              <a:rPr lang="en-US" sz="2000" dirty="0"/>
              <a:t>Office </a:t>
            </a:r>
            <a:r>
              <a:rPr lang="it-IT" sz="2000" dirty="0"/>
              <a:t>Tel: +254 – 2076 24782</a:t>
            </a:r>
            <a:endParaRPr lang="en-US" sz="2000" dirty="0"/>
          </a:p>
          <a:p>
            <a:pPr marL="0" indent="0">
              <a:spcBef>
                <a:spcPts val="0"/>
              </a:spcBef>
              <a:buNone/>
            </a:pPr>
            <a:r>
              <a:rPr lang="en-US" sz="2000" dirty="0">
                <a:hlinkClick r:id="rId4"/>
              </a:rPr>
              <a:t>monika.macdevette@un.org</a:t>
            </a:r>
            <a:endParaRPr lang="en-US" sz="2000" dirty="0"/>
          </a:p>
          <a:p>
            <a:pPr marL="0" indent="0">
              <a:spcBef>
                <a:spcPts val="0"/>
              </a:spcBef>
              <a:buNone/>
            </a:pPr>
            <a:endParaRPr lang="en-US" sz="2000" dirty="0"/>
          </a:p>
        </p:txBody>
      </p:sp>
      <p:sp>
        <p:nvSpPr>
          <p:cNvPr id="9" name="Content Placeholder 2"/>
          <p:cNvSpPr txBox="1">
            <a:spLocks/>
          </p:cNvSpPr>
          <p:nvPr/>
        </p:nvSpPr>
        <p:spPr>
          <a:xfrm>
            <a:off x="4648200" y="2667000"/>
            <a:ext cx="3590924" cy="2209800"/>
          </a:xfrm>
          <a:prstGeom prst="rect">
            <a:avLst/>
          </a:prstGeom>
          <a:ln>
            <a:solidFill>
              <a:schemeClr val="tx1"/>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2000" b="1" dirty="0" err="1">
                <a:solidFill>
                  <a:srgbClr val="C00000"/>
                </a:solidFill>
              </a:rPr>
              <a:t>Programme</a:t>
            </a:r>
            <a:r>
              <a:rPr lang="en-US" sz="2000" b="1" dirty="0">
                <a:solidFill>
                  <a:srgbClr val="C00000"/>
                </a:solidFill>
              </a:rPr>
              <a:t> Coordinator</a:t>
            </a:r>
            <a:endParaRPr lang="en-US" sz="2000" dirty="0"/>
          </a:p>
          <a:p>
            <a:pPr marL="0" indent="0">
              <a:spcBef>
                <a:spcPts val="0"/>
              </a:spcBef>
              <a:buFont typeface="Arial" panose="020B0604020202020204" pitchFamily="34" charset="0"/>
              <a:buNone/>
            </a:pPr>
            <a:endParaRPr lang="en-US" sz="1200" b="1" dirty="0"/>
          </a:p>
          <a:p>
            <a:pPr marL="0" indent="0">
              <a:spcBef>
                <a:spcPts val="0"/>
              </a:spcBef>
              <a:buFont typeface="Arial" panose="020B0604020202020204" pitchFamily="34" charset="0"/>
              <a:buNone/>
            </a:pPr>
            <a:r>
              <a:rPr lang="en-US" sz="2000" b="1" dirty="0"/>
              <a:t>Mr. Marieta Sakalian</a:t>
            </a:r>
          </a:p>
          <a:p>
            <a:pPr marL="0" indent="0">
              <a:spcBef>
                <a:spcPts val="0"/>
              </a:spcBef>
              <a:buFont typeface="Arial" panose="020B0604020202020204" pitchFamily="34" charset="0"/>
              <a:buNone/>
            </a:pPr>
            <a:r>
              <a:rPr lang="en-US" sz="2000" dirty="0"/>
              <a:t>Ecosystems Division</a:t>
            </a:r>
          </a:p>
          <a:p>
            <a:pPr marL="0" indent="0">
              <a:spcBef>
                <a:spcPts val="0"/>
              </a:spcBef>
              <a:buNone/>
            </a:pPr>
            <a:r>
              <a:rPr lang="en-US" sz="2000" dirty="0"/>
              <a:t>UN Environment </a:t>
            </a:r>
            <a:r>
              <a:rPr lang="en-US" sz="2000" dirty="0" err="1"/>
              <a:t>Programme</a:t>
            </a:r>
            <a:r>
              <a:rPr lang="en-US" sz="2000" dirty="0"/>
              <a:t> Nairobi</a:t>
            </a:r>
          </a:p>
          <a:p>
            <a:pPr marL="0" indent="0">
              <a:spcBef>
                <a:spcPts val="0"/>
              </a:spcBef>
              <a:buFont typeface="Arial" panose="020B0604020202020204" pitchFamily="34" charset="0"/>
              <a:buNone/>
            </a:pPr>
            <a:r>
              <a:rPr lang="en-US" sz="2000" dirty="0"/>
              <a:t>Office </a:t>
            </a:r>
            <a:r>
              <a:rPr lang="it-IT" sz="2000" dirty="0"/>
              <a:t>Tel: +254 – 2076 </a:t>
            </a:r>
            <a:r>
              <a:rPr lang="en-US" sz="2000" dirty="0"/>
              <a:t>24294</a:t>
            </a:r>
          </a:p>
          <a:p>
            <a:pPr marL="0" indent="0">
              <a:spcBef>
                <a:spcPts val="0"/>
              </a:spcBef>
              <a:buFont typeface="Arial" panose="020B0604020202020204" pitchFamily="34" charset="0"/>
              <a:buNone/>
            </a:pPr>
            <a:r>
              <a:rPr lang="en-US" sz="2000" dirty="0">
                <a:hlinkClick r:id="rId5"/>
              </a:rPr>
              <a:t>Marieta.Sakalian@un.org</a:t>
            </a:r>
            <a:endParaRPr lang="en-US" sz="2000" dirty="0"/>
          </a:p>
        </p:txBody>
      </p:sp>
      <p:pic>
        <p:nvPicPr>
          <p:cNvPr id="4" name="Picture 3">
            <a:extLst>
              <a:ext uri="{FF2B5EF4-FFF2-40B4-BE49-F238E27FC236}">
                <a16:creationId xmlns:a16="http://schemas.microsoft.com/office/drawing/2014/main" id="{CAB8944C-E3FE-4BA2-B0A5-7BF2012EBACD}"/>
              </a:ext>
            </a:extLst>
          </p:cNvPr>
          <p:cNvPicPr>
            <a:picLocks noChangeAspect="1"/>
          </p:cNvPicPr>
          <p:nvPr/>
        </p:nvPicPr>
        <p:blipFill>
          <a:blip r:embed="rId6"/>
          <a:stretch>
            <a:fillRect/>
          </a:stretch>
        </p:blipFill>
        <p:spPr>
          <a:xfrm>
            <a:off x="76200" y="54763"/>
            <a:ext cx="1158340" cy="1164437"/>
          </a:xfrm>
          <a:prstGeom prst="rect">
            <a:avLst/>
          </a:prstGeom>
        </p:spPr>
      </p:pic>
      <p:pic>
        <p:nvPicPr>
          <p:cNvPr id="10" name="Picture 9">
            <a:extLst>
              <a:ext uri="{FF2B5EF4-FFF2-40B4-BE49-F238E27FC236}">
                <a16:creationId xmlns:a16="http://schemas.microsoft.com/office/drawing/2014/main" id="{7B29C632-EA22-4E26-8A7B-22B4FE3F35D1}"/>
              </a:ext>
            </a:extLst>
          </p:cNvPr>
          <p:cNvPicPr>
            <a:picLocks noChangeAspect="1"/>
          </p:cNvPicPr>
          <p:nvPr/>
        </p:nvPicPr>
        <p:blipFill>
          <a:blip r:embed="rId7"/>
          <a:stretch>
            <a:fillRect/>
          </a:stretch>
        </p:blipFill>
        <p:spPr>
          <a:xfrm>
            <a:off x="7446882" y="-10101"/>
            <a:ext cx="1676017" cy="816925"/>
          </a:xfrm>
          <a:prstGeom prst="rect">
            <a:avLst/>
          </a:prstGeom>
        </p:spPr>
      </p:pic>
    </p:spTree>
    <p:extLst>
      <p:ext uri="{BB962C8B-B14F-4D97-AF65-F5344CB8AC3E}">
        <p14:creationId xmlns:p14="http://schemas.microsoft.com/office/powerpoint/2010/main" val="267488627"/>
      </p:ext>
    </p:extLst>
  </p:cSld>
  <p:clrMapOvr>
    <a:masterClrMapping/>
  </p:clrMapOvr>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38496</TotalTime>
  <Words>3638</Words>
  <Application>Microsoft Office PowerPoint</Application>
  <PresentationFormat>On-screen Show (4:3)</PresentationFormat>
  <Paragraphs>379</Paragraphs>
  <Slides>25</Slides>
  <Notes>25</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25</vt:i4>
      </vt:variant>
    </vt:vector>
  </HeadingPairs>
  <TitlesOfParts>
    <vt:vector size="39" baseType="lpstr">
      <vt:lpstr>MS Mincho</vt:lpstr>
      <vt:lpstr>ＭＳ Ｐゴシック</vt:lpstr>
      <vt:lpstr>ＭＳ Ｐゴシック</vt:lpstr>
      <vt:lpstr>Arial</vt:lpstr>
      <vt:lpstr>Arial Black</vt:lpstr>
      <vt:lpstr>Calibri</vt:lpstr>
      <vt:lpstr>Roboto</vt:lpstr>
      <vt:lpstr>Roboto Black</vt:lpstr>
      <vt:lpstr>Tahoma</vt:lpstr>
      <vt:lpstr>Times New Roman</vt:lpstr>
      <vt:lpstr>Wingdings</vt:lpstr>
      <vt:lpstr>1_Default Design</vt:lpstr>
      <vt:lpstr>2_Office Theme</vt:lpstr>
      <vt:lpstr>Acrobat Document</vt:lpstr>
      <vt:lpstr>PowerPoint Presentation</vt:lpstr>
      <vt:lpstr>PowerPoint Presentation</vt:lpstr>
      <vt:lpstr> Objectives and Expected accomplishments </vt:lpstr>
      <vt:lpstr>Key Changes Since 2015-2017</vt:lpstr>
      <vt:lpstr>PowerPoint Presentation</vt:lpstr>
      <vt:lpstr>PowerPoint Presentation</vt:lpstr>
      <vt:lpstr>PowerPoint Presentation</vt:lpstr>
      <vt:lpstr>PowerPoint Presentation</vt:lpstr>
      <vt:lpstr>    The Economics of Ecosystems and Biodiversity (TEEB)  for Agriculture and Food (TEEBAgriFood)  </vt:lpstr>
      <vt:lpstr>Marine and Coastal Ecosystem  Services</vt:lpstr>
      <vt:lpstr>PowerPoint Presentation</vt:lpstr>
      <vt:lpstr>EA.(b)  - Inclusion of  ecosystems in economic decision-making</vt:lpstr>
      <vt:lpstr>Education for Sustainability</vt:lpstr>
      <vt:lpstr> Funding 2018-2019 </vt:lpstr>
      <vt:lpstr> Challenges and Opportunities </vt:lpstr>
      <vt:lpstr>Questions &amp; Discussion</vt:lpstr>
      <vt:lpstr>PowerPoint Presentation</vt:lpstr>
      <vt:lpstr>PowerPoint Presentation</vt:lpstr>
      <vt:lpstr>Theory of Change</vt:lpstr>
      <vt:lpstr>2020-2021 Programme of Work</vt:lpstr>
      <vt:lpstr>Alignment with SDGs </vt:lpstr>
      <vt:lpstr>UN Environment Assembly Resolutions</vt:lpstr>
      <vt:lpstr>HEALTHY &amp; PRODUCTIVES ECOSYSTEM</vt:lpstr>
      <vt:lpstr>HEALTHY &amp; PRODUCTIVES ECOSYSTEM: STAFFING</vt:lpstr>
      <vt:lpstr>Questions &amp; Discussion</vt:lpstr>
    </vt:vector>
  </TitlesOfParts>
  <Company>digz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Amina Darani</dc:creator>
  <cp:lastModifiedBy>Marieta Sakalian</cp:lastModifiedBy>
  <cp:revision>1436</cp:revision>
  <cp:lastPrinted>2017-09-08T08:14:07Z</cp:lastPrinted>
  <dcterms:created xsi:type="dcterms:W3CDTF">2014-03-11T07:29:24Z</dcterms:created>
  <dcterms:modified xsi:type="dcterms:W3CDTF">2018-10-23T10:57:00Z</dcterms:modified>
</cp:coreProperties>
</file>