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9"/>
  </p:handoutMasterIdLst>
  <p:sldIdLst>
    <p:sldId id="306" r:id="rId2"/>
    <p:sldId id="256" r:id="rId3"/>
    <p:sldId id="273" r:id="rId4"/>
    <p:sldId id="274" r:id="rId5"/>
    <p:sldId id="272"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9" r:id="rId21"/>
    <p:sldId id="283" r:id="rId22"/>
    <p:sldId id="275" r:id="rId23"/>
    <p:sldId id="284" r:id="rId24"/>
    <p:sldId id="285" r:id="rId25"/>
    <p:sldId id="286" r:id="rId26"/>
    <p:sldId id="287" r:id="rId27"/>
    <p:sldId id="288" r:id="rId28"/>
    <p:sldId id="289" r:id="rId29"/>
    <p:sldId id="290" r:id="rId30"/>
    <p:sldId id="276" r:id="rId31"/>
    <p:sldId id="291" r:id="rId32"/>
    <p:sldId id="292" r:id="rId33"/>
    <p:sldId id="293" r:id="rId34"/>
    <p:sldId id="294" r:id="rId35"/>
    <p:sldId id="295" r:id="rId36"/>
    <p:sldId id="296" r:id="rId37"/>
    <p:sldId id="297" r:id="rId38"/>
    <p:sldId id="298" r:id="rId39"/>
    <p:sldId id="277" r:id="rId40"/>
    <p:sldId id="299" r:id="rId41"/>
    <p:sldId id="300" r:id="rId42"/>
    <p:sldId id="301" r:id="rId43"/>
    <p:sldId id="302" r:id="rId44"/>
    <p:sldId id="303" r:id="rId45"/>
    <p:sldId id="304" r:id="rId46"/>
    <p:sldId id="305" r:id="rId47"/>
    <p:sldId id="271" r:id="rId48"/>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EEF"/>
    <a:srgbClr val="E1F4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2" d="100"/>
          <a:sy n="102" d="100"/>
        </p:scale>
        <p:origin x="-21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F33584DC-B3EA-4FEF-A429-B3D1DB108FD0}" type="datetimeFigureOut">
              <a:rPr lang="en-US" smtClean="0"/>
              <a:t>16/02/2017</a:t>
            </a:fld>
            <a:endParaRPr lang="en-US"/>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377D15F7-0C26-4F6F-9E88-9F0A60949A3D}" type="slidenum">
              <a:rPr lang="en-US" smtClean="0"/>
              <a:t>‹#›</a:t>
            </a:fld>
            <a:endParaRPr lang="en-US"/>
          </a:p>
        </p:txBody>
      </p:sp>
    </p:spTree>
    <p:extLst>
      <p:ext uri="{BB962C8B-B14F-4D97-AF65-F5344CB8AC3E}">
        <p14:creationId xmlns:p14="http://schemas.microsoft.com/office/powerpoint/2010/main" val="67775954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E1F4FD"/>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9255610-E504-47B4-AEAF-B2528DE1061B}" type="datetimeFigureOut">
              <a:rPr lang="en-US" smtClean="0"/>
              <a:t>16/02/2017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E1E37-E02B-47A2-9130-B5296D6BF68F}" type="slidenum">
              <a:rPr lang="en-US" smtClean="0"/>
              <a:t>‹#›</a:t>
            </a:fld>
            <a:endParaRPr lang="en-US"/>
          </a:p>
        </p:txBody>
      </p:sp>
    </p:spTree>
    <p:extLst>
      <p:ext uri="{BB962C8B-B14F-4D97-AF65-F5344CB8AC3E}">
        <p14:creationId xmlns:p14="http://schemas.microsoft.com/office/powerpoint/2010/main" val="25353466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255610-E504-47B4-AEAF-B2528DE1061B}" type="datetimeFigureOut">
              <a:rPr lang="en-US" smtClean="0"/>
              <a:t>16/02/2017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E1E37-E02B-47A2-9130-B5296D6BF68F}" type="slidenum">
              <a:rPr lang="en-US" smtClean="0"/>
              <a:t>‹#›</a:t>
            </a:fld>
            <a:endParaRPr lang="en-US"/>
          </a:p>
        </p:txBody>
      </p:sp>
    </p:spTree>
    <p:extLst>
      <p:ext uri="{BB962C8B-B14F-4D97-AF65-F5344CB8AC3E}">
        <p14:creationId xmlns:p14="http://schemas.microsoft.com/office/powerpoint/2010/main" val="4454460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255610-E504-47B4-AEAF-B2528DE1061B}" type="datetimeFigureOut">
              <a:rPr lang="en-US" smtClean="0"/>
              <a:t>16/02/2017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E1E37-E02B-47A2-9130-B5296D6BF68F}" type="slidenum">
              <a:rPr lang="en-US" smtClean="0"/>
              <a:t>‹#›</a:t>
            </a:fld>
            <a:endParaRPr lang="en-US"/>
          </a:p>
        </p:txBody>
      </p:sp>
    </p:spTree>
    <p:extLst>
      <p:ext uri="{BB962C8B-B14F-4D97-AF65-F5344CB8AC3E}">
        <p14:creationId xmlns:p14="http://schemas.microsoft.com/office/powerpoint/2010/main" val="23316786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9255610-E504-47B4-AEAF-B2528DE1061B}" type="datetimeFigureOut">
              <a:rPr lang="en-US" smtClean="0"/>
              <a:t>16/02/2017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5E1E37-E02B-47A2-9130-B5296D6BF68F}" type="slidenum">
              <a:rPr lang="en-US" smtClean="0"/>
              <a:t>‹#›</a:t>
            </a:fld>
            <a:endParaRPr lang="en-US"/>
          </a:p>
        </p:txBody>
      </p:sp>
    </p:spTree>
    <p:extLst>
      <p:ext uri="{BB962C8B-B14F-4D97-AF65-F5344CB8AC3E}">
        <p14:creationId xmlns:p14="http://schemas.microsoft.com/office/powerpoint/2010/main" val="27163849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9255610-E504-47B4-AEAF-B2528DE1061B}" type="datetimeFigureOut">
              <a:rPr lang="en-US" smtClean="0"/>
              <a:t>16/02/2017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5E1E37-E02B-47A2-9130-B5296D6BF68F}" type="slidenum">
              <a:rPr lang="en-US" smtClean="0"/>
              <a:t>‹#›</a:t>
            </a:fld>
            <a:endParaRPr lang="en-US"/>
          </a:p>
        </p:txBody>
      </p:sp>
    </p:spTree>
    <p:extLst>
      <p:ext uri="{BB962C8B-B14F-4D97-AF65-F5344CB8AC3E}">
        <p14:creationId xmlns:p14="http://schemas.microsoft.com/office/powerpoint/2010/main" val="34500467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255610-E504-47B4-AEAF-B2528DE1061B}" type="datetimeFigureOut">
              <a:rPr lang="en-US" smtClean="0"/>
              <a:t>16/02/2017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5E1E37-E02B-47A2-9130-B5296D6BF68F}" type="slidenum">
              <a:rPr lang="en-US" smtClean="0"/>
              <a:t>‹#›</a:t>
            </a:fld>
            <a:endParaRPr lang="en-US"/>
          </a:p>
        </p:txBody>
      </p:sp>
    </p:spTree>
    <p:extLst>
      <p:ext uri="{BB962C8B-B14F-4D97-AF65-F5344CB8AC3E}">
        <p14:creationId xmlns:p14="http://schemas.microsoft.com/office/powerpoint/2010/main" val="31424977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255610-E504-47B4-AEAF-B2528DE1061B}" type="datetimeFigureOut">
              <a:rPr lang="en-US" smtClean="0"/>
              <a:t>16/02/2017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5E1E37-E02B-47A2-9130-B5296D6BF68F}" type="slidenum">
              <a:rPr lang="en-US" smtClean="0"/>
              <a:t>‹#›</a:t>
            </a:fld>
            <a:endParaRPr lang="en-US"/>
          </a:p>
        </p:txBody>
      </p:sp>
    </p:spTree>
    <p:extLst>
      <p:ext uri="{BB962C8B-B14F-4D97-AF65-F5344CB8AC3E}">
        <p14:creationId xmlns:p14="http://schemas.microsoft.com/office/powerpoint/2010/main" val="19056290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255610-E504-47B4-AEAF-B2528DE1061B}" type="datetimeFigureOut">
              <a:rPr lang="en-US" smtClean="0"/>
              <a:t>16/02/2017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5E1E37-E02B-47A2-9130-B5296D6BF68F}" type="slidenum">
              <a:rPr lang="en-US" smtClean="0"/>
              <a:t>‹#›</a:t>
            </a:fld>
            <a:endParaRPr lang="en-US"/>
          </a:p>
        </p:txBody>
      </p:sp>
    </p:spTree>
    <p:extLst>
      <p:ext uri="{BB962C8B-B14F-4D97-AF65-F5344CB8AC3E}">
        <p14:creationId xmlns:p14="http://schemas.microsoft.com/office/powerpoint/2010/main" val="36410023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255610-E504-47B4-AEAF-B2528DE1061B}" type="datetimeFigureOut">
              <a:rPr lang="en-US" smtClean="0"/>
              <a:t>16/02/2017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5E1E37-E02B-47A2-9130-B5296D6BF68F}" type="slidenum">
              <a:rPr lang="en-US" smtClean="0"/>
              <a:t>‹#›</a:t>
            </a:fld>
            <a:endParaRPr lang="en-US"/>
          </a:p>
        </p:txBody>
      </p:sp>
    </p:spTree>
    <p:extLst>
      <p:ext uri="{BB962C8B-B14F-4D97-AF65-F5344CB8AC3E}">
        <p14:creationId xmlns:p14="http://schemas.microsoft.com/office/powerpoint/2010/main" val="36588745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255610-E504-47B4-AEAF-B2528DE1061B}" type="datetimeFigureOut">
              <a:rPr lang="en-US" smtClean="0"/>
              <a:t>16/02/2017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E1E37-E02B-47A2-9130-B5296D6BF68F}" type="slidenum">
              <a:rPr lang="en-US" smtClean="0"/>
              <a:t>‹#›</a:t>
            </a:fld>
            <a:endParaRPr lang="en-US"/>
          </a:p>
        </p:txBody>
      </p:sp>
    </p:spTree>
    <p:extLst>
      <p:ext uri="{BB962C8B-B14F-4D97-AF65-F5344CB8AC3E}">
        <p14:creationId xmlns:p14="http://schemas.microsoft.com/office/powerpoint/2010/main" val="33999035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255610-E504-47B4-AEAF-B2528DE1061B}" type="datetimeFigureOut">
              <a:rPr lang="en-US" smtClean="0"/>
              <a:t>16/02/2017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E1E37-E02B-47A2-9130-B5296D6BF68F}" type="slidenum">
              <a:rPr lang="en-US" smtClean="0"/>
              <a:t>‹#›</a:t>
            </a:fld>
            <a:endParaRPr lang="en-US"/>
          </a:p>
        </p:txBody>
      </p:sp>
    </p:spTree>
    <p:extLst>
      <p:ext uri="{BB962C8B-B14F-4D97-AF65-F5344CB8AC3E}">
        <p14:creationId xmlns:p14="http://schemas.microsoft.com/office/powerpoint/2010/main" val="40584907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1F4FD"/>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255610-E504-47B4-AEAF-B2528DE1061B}" type="datetimeFigureOut">
              <a:rPr lang="en-US" smtClean="0"/>
              <a:t>16/02/2017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5E1E37-E02B-47A2-9130-B5296D6BF68F}" type="slidenum">
              <a:rPr lang="en-US" smtClean="0"/>
              <a:t>‹#›</a:t>
            </a:fld>
            <a:endParaRPr lang="en-US"/>
          </a:p>
        </p:txBody>
      </p:sp>
      <p:cxnSp>
        <p:nvCxnSpPr>
          <p:cNvPr id="7" name="Straight Connector 6"/>
          <p:cNvCxnSpPr/>
          <p:nvPr userDrawn="1"/>
        </p:nvCxnSpPr>
        <p:spPr>
          <a:xfrm>
            <a:off x="0" y="5976507"/>
            <a:ext cx="9144000" cy="0"/>
          </a:xfrm>
          <a:prstGeom prst="line">
            <a:avLst/>
          </a:prstGeom>
          <a:ln w="12700" cmpd="sng">
            <a:solidFill>
              <a:srgbClr val="C7EAFB"/>
            </a:solidFill>
            <a:round/>
          </a:ln>
          <a:effectLst/>
        </p:spPr>
        <p:style>
          <a:lnRef idx="2">
            <a:schemeClr val="accent1"/>
          </a:lnRef>
          <a:fillRef idx="0">
            <a:schemeClr val="accent1"/>
          </a:fillRef>
          <a:effectRef idx="1">
            <a:schemeClr val="accent1"/>
          </a:effectRef>
          <a:fontRef idx="minor">
            <a:schemeClr val="tx1"/>
          </a:fontRef>
        </p:style>
      </p:cxnSp>
      <p:pic>
        <p:nvPicPr>
          <p:cNvPr id="8" name="Picture 7" descr="UNEnvironment_Logo_English_Short_colour.png"/>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264049" y="5995077"/>
            <a:ext cx="1329618" cy="862923"/>
          </a:xfrm>
          <a:prstGeom prst="rect">
            <a:avLst/>
          </a:prstGeom>
        </p:spPr>
      </p:pic>
    </p:spTree>
    <p:extLst>
      <p:ext uri="{BB962C8B-B14F-4D97-AF65-F5344CB8AC3E}">
        <p14:creationId xmlns:p14="http://schemas.microsoft.com/office/powerpoint/2010/main" val="2704259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mailto:Erick.Litswa@unep.org" TargetMode="External"/><Relationship Id="rId2" Type="http://schemas.openxmlformats.org/officeDocument/2006/relationships/hyperlink" Target="mailto:uneplive@unep.org" TargetMode="External"/><Relationship Id="rId1" Type="http://schemas.openxmlformats.org/officeDocument/2006/relationships/slideLayout" Target="../slideLayouts/slideLayout2.xml"/><Relationship Id="rId4" Type="http://schemas.openxmlformats.org/officeDocument/2006/relationships/hyperlink" Target="mailto:Simone.Targettiferri@unep.org"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AEE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60371" y="2571751"/>
            <a:ext cx="7772400" cy="2091265"/>
          </a:xfrm>
        </p:spPr>
        <p:txBody>
          <a:bodyPr>
            <a:noAutofit/>
          </a:bodyPr>
          <a:lstStyle/>
          <a:p>
            <a:r>
              <a:rPr lang="en-US" sz="4000" b="1" dirty="0">
                <a:solidFill>
                  <a:schemeClr val="bg1"/>
                </a:solidFill>
                <a:latin typeface="Roboto Regular"/>
              </a:rPr>
              <a:t>Environment Live Data and Services to GEO Assessment</a:t>
            </a:r>
            <a:br>
              <a:rPr lang="en-US" sz="4000" b="1" dirty="0">
                <a:solidFill>
                  <a:schemeClr val="bg1"/>
                </a:solidFill>
                <a:latin typeface="Roboto Regular"/>
              </a:rPr>
            </a:br>
            <a:r>
              <a:rPr lang="en-US" sz="4000" dirty="0" smtClean="0">
                <a:solidFill>
                  <a:schemeClr val="bg1"/>
                </a:solidFill>
              </a:rPr>
              <a:t/>
            </a:r>
            <a:br>
              <a:rPr lang="en-US" sz="4000" dirty="0" smtClean="0">
                <a:solidFill>
                  <a:schemeClr val="bg1"/>
                </a:solidFill>
              </a:rPr>
            </a:br>
            <a:endParaRPr lang="en-US" sz="4000" dirty="0">
              <a:solidFill>
                <a:schemeClr val="bg1"/>
              </a:solidFill>
            </a:endParaRPr>
          </a:p>
        </p:txBody>
      </p:sp>
      <p:sp>
        <p:nvSpPr>
          <p:cNvPr id="3" name="Subtitle 2"/>
          <p:cNvSpPr>
            <a:spLocks noGrp="1"/>
          </p:cNvSpPr>
          <p:nvPr>
            <p:ph type="subTitle" idx="1"/>
          </p:nvPr>
        </p:nvSpPr>
        <p:spPr>
          <a:xfrm>
            <a:off x="660371" y="4663016"/>
            <a:ext cx="4004733" cy="1752600"/>
          </a:xfrm>
        </p:spPr>
        <p:txBody>
          <a:bodyPr>
            <a:normAutofit/>
          </a:bodyPr>
          <a:lstStyle/>
          <a:p>
            <a:r>
              <a:rPr lang="en-US" sz="1800" b="1" dirty="0" smtClean="0">
                <a:solidFill>
                  <a:srgbClr val="FFFFFF"/>
                </a:solidFill>
                <a:latin typeface="Roboto Regular"/>
              </a:rPr>
              <a:t>Training Session and Orientation Session GEO Frascati Meeting, 20</a:t>
            </a:r>
            <a:r>
              <a:rPr lang="en-US" sz="1800" b="1" baseline="30000" dirty="0" smtClean="0">
                <a:solidFill>
                  <a:srgbClr val="FFFFFF"/>
                </a:solidFill>
                <a:latin typeface="Roboto Regular"/>
              </a:rPr>
              <a:t>th</a:t>
            </a:r>
            <a:r>
              <a:rPr lang="en-US" sz="1800" b="1" dirty="0" smtClean="0">
                <a:solidFill>
                  <a:srgbClr val="FFFFFF"/>
                </a:solidFill>
                <a:latin typeface="Roboto Regular"/>
              </a:rPr>
              <a:t> – 24</a:t>
            </a:r>
            <a:r>
              <a:rPr lang="en-US" sz="1800" b="1" baseline="30000" dirty="0" smtClean="0">
                <a:solidFill>
                  <a:srgbClr val="FFFFFF"/>
                </a:solidFill>
                <a:latin typeface="Roboto Regular"/>
              </a:rPr>
              <a:t>th</a:t>
            </a:r>
            <a:r>
              <a:rPr lang="en-US" sz="1800" b="1" dirty="0" smtClean="0">
                <a:solidFill>
                  <a:srgbClr val="FFFFFF"/>
                </a:solidFill>
                <a:latin typeface="Roboto Regular"/>
              </a:rPr>
              <a:t> February 2017</a:t>
            </a:r>
            <a:endParaRPr lang="en-US" sz="1800" b="1" dirty="0" smtClean="0">
              <a:solidFill>
                <a:srgbClr val="FFFFFF"/>
              </a:solidFill>
              <a:latin typeface="Roboto Regular"/>
            </a:endParaRPr>
          </a:p>
        </p:txBody>
      </p:sp>
      <p:cxnSp>
        <p:nvCxnSpPr>
          <p:cNvPr id="5" name="Straight Connector 4"/>
          <p:cNvCxnSpPr/>
          <p:nvPr/>
        </p:nvCxnSpPr>
        <p:spPr>
          <a:xfrm>
            <a:off x="728121" y="4493683"/>
            <a:ext cx="7679263" cy="0"/>
          </a:xfrm>
          <a:prstGeom prst="line">
            <a:avLst/>
          </a:prstGeom>
          <a:ln w="12700" cmpd="sng">
            <a:solidFill>
              <a:schemeClr val="bg1"/>
            </a:solidFill>
            <a:round/>
          </a:ln>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728121" y="5790240"/>
            <a:ext cx="7679263" cy="0"/>
          </a:xfrm>
          <a:prstGeom prst="line">
            <a:avLst/>
          </a:prstGeom>
          <a:ln w="12700" cmpd="sng">
            <a:solidFill>
              <a:schemeClr val="bg1"/>
            </a:solidFill>
            <a:round/>
          </a:ln>
          <a:effectLst/>
        </p:spPr>
        <p:style>
          <a:lnRef idx="2">
            <a:schemeClr val="accent1"/>
          </a:lnRef>
          <a:fillRef idx="0">
            <a:schemeClr val="accent1"/>
          </a:fillRef>
          <a:effectRef idx="1">
            <a:schemeClr val="accent1"/>
          </a:effectRef>
          <a:fontRef idx="minor">
            <a:schemeClr val="tx1"/>
          </a:fontRef>
        </p:style>
      </p:cxnSp>
      <p:sp>
        <p:nvSpPr>
          <p:cNvPr id="9" name="Subtitle 2"/>
          <p:cNvSpPr txBox="1">
            <a:spLocks/>
          </p:cNvSpPr>
          <p:nvPr/>
        </p:nvSpPr>
        <p:spPr>
          <a:xfrm>
            <a:off x="639196" y="5976507"/>
            <a:ext cx="4542404" cy="506843"/>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100" dirty="0" smtClean="0">
                <a:solidFill>
                  <a:srgbClr val="FFFFFF"/>
                </a:solidFill>
              </a:rPr>
              <a:t>Science Division</a:t>
            </a:r>
            <a:endParaRPr lang="en-US" sz="1100" dirty="0" smtClean="0">
              <a:solidFill>
                <a:srgbClr val="FFFFFF"/>
              </a:solidFill>
            </a:endParaRPr>
          </a:p>
          <a:p>
            <a:r>
              <a:rPr lang="en-US" sz="1100" dirty="0" smtClean="0">
                <a:solidFill>
                  <a:srgbClr val="FFFFFF"/>
                </a:solidFill>
              </a:rPr>
              <a:t>16</a:t>
            </a:r>
            <a:r>
              <a:rPr lang="en-US" sz="1100" baseline="30000" dirty="0" smtClean="0">
                <a:solidFill>
                  <a:srgbClr val="FFFFFF"/>
                </a:solidFill>
              </a:rPr>
              <a:t>th</a:t>
            </a:r>
            <a:r>
              <a:rPr lang="en-US" sz="1100" dirty="0" smtClean="0">
                <a:solidFill>
                  <a:srgbClr val="FFFFFF"/>
                </a:solidFill>
              </a:rPr>
              <a:t> of February 2017</a:t>
            </a:r>
            <a:endParaRPr lang="en-US" sz="1100" dirty="0">
              <a:solidFill>
                <a:srgbClr val="FFFFFF"/>
              </a:solidFill>
            </a:endParaRPr>
          </a:p>
        </p:txBody>
      </p:sp>
      <p:pic>
        <p:nvPicPr>
          <p:cNvPr id="27" name="Picture 26" descr="UNEnvironment_Logo_English_Short_white.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58919" y="0"/>
            <a:ext cx="2495615" cy="1619656"/>
          </a:xfrm>
          <a:prstGeom prst="rect">
            <a:avLst/>
          </a:prstGeom>
        </p:spPr>
      </p:pic>
      <p:sp>
        <p:nvSpPr>
          <p:cNvPr id="7" name="Rectangle 6"/>
          <p:cNvSpPr/>
          <p:nvPr/>
        </p:nvSpPr>
        <p:spPr>
          <a:xfrm>
            <a:off x="0" y="5943600"/>
            <a:ext cx="9144000" cy="4571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95482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1F4FD"/>
        </a:solidFill>
        <a:effectLst/>
      </p:bgPr>
    </p:bg>
    <p:spTree>
      <p:nvGrpSpPr>
        <p:cNvPr id="1" name=""/>
        <p:cNvGrpSpPr/>
        <p:nvPr/>
      </p:nvGrpSpPr>
      <p:grpSpPr>
        <a:xfrm>
          <a:off x="0" y="0"/>
          <a:ext cx="0" cy="0"/>
          <a:chOff x="0" y="0"/>
          <a:chExt cx="0" cy="0"/>
        </a:xfrm>
      </p:grpSpPr>
      <p:sp>
        <p:nvSpPr>
          <p:cNvPr id="2" name="TextBox 1"/>
          <p:cNvSpPr txBox="1"/>
          <p:nvPr/>
        </p:nvSpPr>
        <p:spPr>
          <a:xfrm>
            <a:off x="303081" y="1066800"/>
            <a:ext cx="8536119" cy="461665"/>
          </a:xfrm>
          <a:prstGeom prst="rect">
            <a:avLst/>
          </a:prstGeom>
          <a:noFill/>
        </p:spPr>
        <p:txBody>
          <a:bodyPr wrap="none" rtlCol="0">
            <a:spAutoFit/>
          </a:bodyPr>
          <a:lstStyle/>
          <a:p>
            <a:pPr algn="ctr"/>
            <a:r>
              <a:rPr lang="en-US" sz="2400" b="1" dirty="0" smtClean="0">
                <a:latin typeface="Roboto Regular"/>
              </a:rPr>
              <a:t>Environment Live Data and Services to GEO Assessment</a:t>
            </a:r>
            <a:endParaRPr lang="en-US" sz="2400" b="1" dirty="0">
              <a:latin typeface="Roboto Regular"/>
            </a:endParaRPr>
          </a:p>
        </p:txBody>
      </p:sp>
      <p:sp>
        <p:nvSpPr>
          <p:cNvPr id="3" name="TextBox 2"/>
          <p:cNvSpPr txBox="1"/>
          <p:nvPr/>
        </p:nvSpPr>
        <p:spPr>
          <a:xfrm>
            <a:off x="3276600" y="5562600"/>
            <a:ext cx="2839239" cy="369332"/>
          </a:xfrm>
          <a:prstGeom prst="rect">
            <a:avLst/>
          </a:prstGeom>
          <a:noFill/>
        </p:spPr>
        <p:txBody>
          <a:bodyPr wrap="none" rtlCol="0">
            <a:spAutoFit/>
          </a:bodyPr>
          <a:lstStyle/>
          <a:p>
            <a:r>
              <a:rPr lang="en-US" dirty="0" smtClean="0">
                <a:latin typeface="Roboto Regular"/>
              </a:rPr>
              <a:t>20</a:t>
            </a:r>
            <a:r>
              <a:rPr lang="en-US" baseline="30000" dirty="0">
                <a:latin typeface="Roboto Regular"/>
              </a:rPr>
              <a:t>th</a:t>
            </a:r>
            <a:r>
              <a:rPr lang="en-US" dirty="0" smtClean="0">
                <a:latin typeface="Roboto Regular"/>
              </a:rPr>
              <a:t> – 24</a:t>
            </a:r>
            <a:r>
              <a:rPr lang="en-US" baseline="30000" dirty="0" smtClean="0">
                <a:latin typeface="Roboto Regular"/>
              </a:rPr>
              <a:t>th</a:t>
            </a:r>
            <a:r>
              <a:rPr lang="en-US" dirty="0" smtClean="0">
                <a:latin typeface="Roboto Regular"/>
              </a:rPr>
              <a:t> February 2017</a:t>
            </a:r>
            <a:endParaRPr lang="en-US" dirty="0">
              <a:latin typeface="Roboto Regular"/>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713" y="1905000"/>
            <a:ext cx="4826287" cy="3276600"/>
          </a:xfrm>
          <a:prstGeom prst="rect">
            <a:avLst/>
          </a:prstGeom>
        </p:spPr>
      </p:pic>
    </p:spTree>
    <p:extLst>
      <p:ext uri="{BB962C8B-B14F-4D97-AF65-F5344CB8AC3E}">
        <p14:creationId xmlns:p14="http://schemas.microsoft.com/office/powerpoint/2010/main" val="36918941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7615" y="838200"/>
            <a:ext cx="6054671" cy="461665"/>
          </a:xfrm>
          <a:prstGeom prst="rect">
            <a:avLst/>
          </a:prstGeom>
          <a:noFill/>
        </p:spPr>
        <p:txBody>
          <a:bodyPr wrap="none" rtlCol="0">
            <a:spAutoFit/>
          </a:bodyPr>
          <a:lstStyle/>
          <a:p>
            <a:pPr algn="ctr"/>
            <a:r>
              <a:rPr lang="en-US" sz="2400" b="1" dirty="0" smtClean="0">
                <a:latin typeface="Roboto Regular"/>
              </a:rPr>
              <a:t>Environment Live and GEO Assessment</a:t>
            </a:r>
            <a:endParaRPr lang="en-US" sz="2400" b="1" dirty="0">
              <a:latin typeface="Roboto Regular"/>
            </a:endParaRPr>
          </a:p>
        </p:txBody>
      </p:sp>
      <p:sp>
        <p:nvSpPr>
          <p:cNvPr id="5" name="TextBox 4"/>
          <p:cNvSpPr txBox="1"/>
          <p:nvPr/>
        </p:nvSpPr>
        <p:spPr>
          <a:xfrm>
            <a:off x="1219200" y="1964485"/>
            <a:ext cx="7667548"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latin typeface="Roboto Regular"/>
              </a:rPr>
              <a:t>Environment Live: Access to Science Data, Information and Indicators </a:t>
            </a:r>
            <a:endParaRPr lang="en-US" dirty="0">
              <a:latin typeface="Roboto Regular"/>
            </a:endParaRPr>
          </a:p>
        </p:txBody>
      </p:sp>
      <p:sp>
        <p:nvSpPr>
          <p:cNvPr id="6" name="TextBox 5"/>
          <p:cNvSpPr txBox="1"/>
          <p:nvPr/>
        </p:nvSpPr>
        <p:spPr>
          <a:xfrm>
            <a:off x="1192762" y="2593128"/>
            <a:ext cx="4957511"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latin typeface="Roboto Regular"/>
              </a:rPr>
              <a:t>Environment Live: Assessments Workspace</a:t>
            </a:r>
            <a:endParaRPr lang="en-US" dirty="0">
              <a:latin typeface="Roboto Regular"/>
            </a:endParaRPr>
          </a:p>
        </p:txBody>
      </p:sp>
      <p:sp>
        <p:nvSpPr>
          <p:cNvPr id="8" name="TextBox 7"/>
          <p:cNvSpPr txBox="1"/>
          <p:nvPr/>
        </p:nvSpPr>
        <p:spPr>
          <a:xfrm>
            <a:off x="1245638" y="3193025"/>
            <a:ext cx="7265772"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latin typeface="Roboto Regular"/>
              </a:rPr>
              <a:t>Communities of Practice: Storing and Managing Working Chapters</a:t>
            </a:r>
            <a:endParaRPr lang="en-US" dirty="0">
              <a:latin typeface="Roboto Regular"/>
            </a:endParaRPr>
          </a:p>
        </p:txBody>
      </p:sp>
      <p:sp>
        <p:nvSpPr>
          <p:cNvPr id="9" name="TextBox 8"/>
          <p:cNvSpPr txBox="1"/>
          <p:nvPr/>
        </p:nvSpPr>
        <p:spPr>
          <a:xfrm>
            <a:off x="1219200" y="3821668"/>
            <a:ext cx="7253011"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latin typeface="Roboto Regular"/>
              </a:rPr>
              <a:t>Service Support: Permanent Technical Support from Headquarters</a:t>
            </a:r>
            <a:endParaRPr lang="en-US" dirty="0">
              <a:latin typeface="Roboto Regular"/>
            </a:endParaRPr>
          </a:p>
        </p:txBody>
      </p:sp>
    </p:spTree>
    <p:extLst>
      <p:ext uri="{BB962C8B-B14F-4D97-AF65-F5344CB8AC3E}">
        <p14:creationId xmlns:p14="http://schemas.microsoft.com/office/powerpoint/2010/main" val="41098402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7615" y="838200"/>
            <a:ext cx="6054671" cy="461665"/>
          </a:xfrm>
          <a:prstGeom prst="rect">
            <a:avLst/>
          </a:prstGeom>
          <a:noFill/>
        </p:spPr>
        <p:txBody>
          <a:bodyPr wrap="none" rtlCol="0">
            <a:spAutoFit/>
          </a:bodyPr>
          <a:lstStyle/>
          <a:p>
            <a:pPr algn="ctr"/>
            <a:r>
              <a:rPr lang="en-US" sz="2400" b="1" dirty="0" smtClean="0">
                <a:latin typeface="Roboto Regular"/>
              </a:rPr>
              <a:t>Environment Live and GEO Assessment</a:t>
            </a:r>
            <a:endParaRPr lang="en-US" sz="2400" b="1" dirty="0">
              <a:latin typeface="Roboto Regular"/>
            </a:endParaRPr>
          </a:p>
        </p:txBody>
      </p:sp>
      <p:sp>
        <p:nvSpPr>
          <p:cNvPr id="5" name="TextBox 4"/>
          <p:cNvSpPr txBox="1"/>
          <p:nvPr/>
        </p:nvSpPr>
        <p:spPr>
          <a:xfrm>
            <a:off x="1219200" y="1964485"/>
            <a:ext cx="7667548"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latin typeface="Roboto Regular"/>
              </a:rPr>
              <a:t>Environment Live: Access to Science Data, Information and Indicators </a:t>
            </a:r>
            <a:endParaRPr lang="en-US" dirty="0">
              <a:latin typeface="Roboto Regular"/>
            </a:endParaRPr>
          </a:p>
        </p:txBody>
      </p:sp>
      <p:sp>
        <p:nvSpPr>
          <p:cNvPr id="6" name="TextBox 5"/>
          <p:cNvSpPr txBox="1"/>
          <p:nvPr/>
        </p:nvSpPr>
        <p:spPr>
          <a:xfrm>
            <a:off x="1192762" y="2593128"/>
            <a:ext cx="4957511"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solidFill>
                  <a:schemeClr val="bg1">
                    <a:lumMod val="65000"/>
                  </a:schemeClr>
                </a:solidFill>
                <a:latin typeface="Roboto Regular"/>
              </a:rPr>
              <a:t>Environment Live: Assessments Workspace</a:t>
            </a:r>
            <a:endParaRPr lang="en-US" dirty="0">
              <a:solidFill>
                <a:schemeClr val="bg1">
                  <a:lumMod val="65000"/>
                </a:schemeClr>
              </a:solidFill>
              <a:latin typeface="Roboto Regular"/>
            </a:endParaRPr>
          </a:p>
        </p:txBody>
      </p:sp>
      <p:sp>
        <p:nvSpPr>
          <p:cNvPr id="8" name="TextBox 7"/>
          <p:cNvSpPr txBox="1"/>
          <p:nvPr/>
        </p:nvSpPr>
        <p:spPr>
          <a:xfrm>
            <a:off x="1245638" y="3193025"/>
            <a:ext cx="7265772"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solidFill>
                  <a:schemeClr val="bg1">
                    <a:lumMod val="65000"/>
                  </a:schemeClr>
                </a:solidFill>
                <a:latin typeface="Roboto Regular"/>
              </a:rPr>
              <a:t>Communities of Practice: Storing and Managing Working Chapters</a:t>
            </a:r>
            <a:endParaRPr lang="en-US" dirty="0">
              <a:solidFill>
                <a:schemeClr val="bg1">
                  <a:lumMod val="65000"/>
                </a:schemeClr>
              </a:solidFill>
              <a:latin typeface="Roboto Regular"/>
            </a:endParaRPr>
          </a:p>
        </p:txBody>
      </p:sp>
      <p:sp>
        <p:nvSpPr>
          <p:cNvPr id="9" name="TextBox 8"/>
          <p:cNvSpPr txBox="1"/>
          <p:nvPr/>
        </p:nvSpPr>
        <p:spPr>
          <a:xfrm>
            <a:off x="1219200" y="3821668"/>
            <a:ext cx="7253011"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solidFill>
                  <a:schemeClr val="bg1">
                    <a:lumMod val="65000"/>
                  </a:schemeClr>
                </a:solidFill>
                <a:latin typeface="Roboto Regular"/>
              </a:rPr>
              <a:t>Service Support: Permanent Technical Support from Headquarters</a:t>
            </a:r>
            <a:endParaRPr lang="en-US" dirty="0">
              <a:solidFill>
                <a:schemeClr val="bg1">
                  <a:lumMod val="65000"/>
                </a:schemeClr>
              </a:solidFill>
              <a:latin typeface="Roboto Regular"/>
            </a:endParaRPr>
          </a:p>
        </p:txBody>
      </p:sp>
    </p:spTree>
    <p:extLst>
      <p:ext uri="{BB962C8B-B14F-4D97-AF65-F5344CB8AC3E}">
        <p14:creationId xmlns:p14="http://schemas.microsoft.com/office/powerpoint/2010/main" val="24221241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
        <p:nvSpPr>
          <p:cNvPr id="5" name="TextBox 4"/>
          <p:cNvSpPr txBox="1"/>
          <p:nvPr/>
        </p:nvSpPr>
        <p:spPr>
          <a:xfrm>
            <a:off x="6248400" y="76200"/>
            <a:ext cx="2735108"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Renewed Environment Live</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166382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
        <p:nvSpPr>
          <p:cNvPr id="5" name="TextBox 4"/>
          <p:cNvSpPr txBox="1"/>
          <p:nvPr/>
        </p:nvSpPr>
        <p:spPr>
          <a:xfrm>
            <a:off x="5334000" y="76200"/>
            <a:ext cx="3634136"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World Data – Regions and Countries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982604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
        <p:nvSpPr>
          <p:cNvPr id="4" name="TextBox 3"/>
          <p:cNvSpPr txBox="1"/>
          <p:nvPr/>
        </p:nvSpPr>
        <p:spPr>
          <a:xfrm>
            <a:off x="5791200" y="76200"/>
            <a:ext cx="3170933"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Country Maps and Data Uganda</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747421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
        <p:nvSpPr>
          <p:cNvPr id="4" name="TextBox 3"/>
          <p:cNvSpPr txBox="1"/>
          <p:nvPr/>
        </p:nvSpPr>
        <p:spPr>
          <a:xfrm>
            <a:off x="4848350" y="76200"/>
            <a:ext cx="4143250"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Access to Water Sources – Uganda - Kenya</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628588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
        <p:nvSpPr>
          <p:cNvPr id="4" name="TextBox 3"/>
          <p:cNvSpPr txBox="1"/>
          <p:nvPr/>
        </p:nvSpPr>
        <p:spPr>
          <a:xfrm>
            <a:off x="4800600" y="76200"/>
            <a:ext cx="4138056"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Sustainable Development data – 6 - Water</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931528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
        <p:nvSpPr>
          <p:cNvPr id="4" name="TextBox 3"/>
          <p:cNvSpPr txBox="1"/>
          <p:nvPr/>
        </p:nvSpPr>
        <p:spPr>
          <a:xfrm>
            <a:off x="5257800" y="76200"/>
            <a:ext cx="3676199"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Maps – Monitoring Stations - Uganda</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003254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
        <p:nvSpPr>
          <p:cNvPr id="4" name="TextBox 3"/>
          <p:cNvSpPr txBox="1"/>
          <p:nvPr/>
        </p:nvSpPr>
        <p:spPr>
          <a:xfrm>
            <a:off x="4889387" y="76200"/>
            <a:ext cx="4102213"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Legal Instruments – Reporting Obligations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493647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
        <p:nvSpPr>
          <p:cNvPr id="4" name="TextBox 3"/>
          <p:cNvSpPr txBox="1"/>
          <p:nvPr/>
        </p:nvSpPr>
        <p:spPr>
          <a:xfrm>
            <a:off x="4717545" y="76200"/>
            <a:ext cx="4274055"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Data Indicators Downloader – Access Water</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535486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
        <p:nvSpPr>
          <p:cNvPr id="4" name="TextBox 3"/>
          <p:cNvSpPr txBox="1"/>
          <p:nvPr/>
        </p:nvSpPr>
        <p:spPr>
          <a:xfrm>
            <a:off x="6324600" y="76200"/>
            <a:ext cx="2648161"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Mapping Tools - Indicators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9993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5750"/>
            <a:ext cx="9144000" cy="6286500"/>
          </a:xfrm>
          <a:prstGeom prst="rect">
            <a:avLst/>
          </a:prstGeom>
        </p:spPr>
      </p:pic>
      <p:sp>
        <p:nvSpPr>
          <p:cNvPr id="4" name="TextBox 3"/>
          <p:cNvSpPr txBox="1"/>
          <p:nvPr/>
        </p:nvSpPr>
        <p:spPr>
          <a:xfrm>
            <a:off x="5867400" y="76200"/>
            <a:ext cx="3109056"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Open data – Maps Clean Water</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209597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5750"/>
            <a:ext cx="9144000" cy="6286500"/>
          </a:xfrm>
          <a:prstGeom prst="rect">
            <a:avLst/>
          </a:prstGeom>
        </p:spPr>
      </p:pic>
      <p:sp>
        <p:nvSpPr>
          <p:cNvPr id="4" name="TextBox 3"/>
          <p:cNvSpPr txBox="1"/>
          <p:nvPr/>
        </p:nvSpPr>
        <p:spPr>
          <a:xfrm>
            <a:off x="5638800" y="76200"/>
            <a:ext cx="3348930"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Ground Water Resources in Africa</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550389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5750"/>
            <a:ext cx="9144000" cy="6286500"/>
          </a:xfrm>
          <a:prstGeom prst="rect">
            <a:avLst/>
          </a:prstGeom>
        </p:spPr>
      </p:pic>
      <p:sp>
        <p:nvSpPr>
          <p:cNvPr id="4" name="TextBox 3"/>
          <p:cNvSpPr txBox="1"/>
          <p:nvPr/>
        </p:nvSpPr>
        <p:spPr>
          <a:xfrm>
            <a:off x="4187208" y="76200"/>
            <a:ext cx="4804392"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Map Water Resources in Africa – for Assessments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862130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5750"/>
            <a:ext cx="9144000" cy="6286500"/>
          </a:xfrm>
          <a:prstGeom prst="rect">
            <a:avLst/>
          </a:prstGeom>
        </p:spPr>
      </p:pic>
      <p:sp>
        <p:nvSpPr>
          <p:cNvPr id="4" name="TextBox 3"/>
          <p:cNvSpPr txBox="1"/>
          <p:nvPr/>
        </p:nvSpPr>
        <p:spPr>
          <a:xfrm>
            <a:off x="5562600" y="76200"/>
            <a:ext cx="3413435"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Science and data on Assessments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43143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5750"/>
            <a:ext cx="9144000" cy="6286500"/>
          </a:xfrm>
          <a:prstGeom prst="rect">
            <a:avLst/>
          </a:prstGeom>
        </p:spPr>
      </p:pic>
      <p:sp>
        <p:nvSpPr>
          <p:cNvPr id="4" name="TextBox 3"/>
          <p:cNvSpPr txBox="1"/>
          <p:nvPr/>
        </p:nvSpPr>
        <p:spPr>
          <a:xfrm>
            <a:off x="3731762" y="76200"/>
            <a:ext cx="5259838"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Maps on Regional Assessments Africa – Ground Water</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603589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9297"/>
            <a:ext cx="9144000" cy="6679406"/>
          </a:xfrm>
          <a:prstGeom prst="rect">
            <a:avLst/>
          </a:prstGeom>
        </p:spPr>
      </p:pic>
      <p:sp>
        <p:nvSpPr>
          <p:cNvPr id="4" name="TextBox 3"/>
          <p:cNvSpPr txBox="1"/>
          <p:nvPr/>
        </p:nvSpPr>
        <p:spPr>
          <a:xfrm>
            <a:off x="4514092" y="76200"/>
            <a:ext cx="4477508"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Powerful Search Data – Access to water Africa</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277053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36637"/>
            <a:ext cx="8229600" cy="4525963"/>
          </a:xfrm>
        </p:spPr>
        <p:txBody>
          <a:bodyPr>
            <a:noAutofit/>
          </a:bodyPr>
          <a:lstStyle/>
          <a:p>
            <a:pPr marL="0" indent="0">
              <a:buNone/>
            </a:pPr>
            <a:r>
              <a:rPr lang="en-US" sz="1800" b="1" dirty="0" smtClean="0">
                <a:latin typeface="Roboto Regular"/>
              </a:rPr>
              <a:t>BACKGROUND</a:t>
            </a:r>
          </a:p>
          <a:p>
            <a:r>
              <a:rPr lang="en-US" sz="1800" dirty="0" smtClean="0">
                <a:latin typeface="Roboto Regular"/>
              </a:rPr>
              <a:t>The </a:t>
            </a:r>
            <a:r>
              <a:rPr lang="en-US" sz="1800" dirty="0" smtClean="0">
                <a:latin typeface="Roboto Regular"/>
              </a:rPr>
              <a:t>UNEP Live Global database is an SQL based database which underlies all data available for download UNEP Live</a:t>
            </a:r>
          </a:p>
          <a:p>
            <a:r>
              <a:rPr lang="en-US" sz="1800" dirty="0" smtClean="0">
                <a:latin typeface="Roboto Regular"/>
              </a:rPr>
              <a:t>Aims to provide a database which can be used for environmental assessment, including:</a:t>
            </a:r>
          </a:p>
          <a:p>
            <a:pPr lvl="1"/>
            <a:r>
              <a:rPr lang="en-US" sz="1600" dirty="0" smtClean="0">
                <a:latin typeface="Roboto Regular"/>
              </a:rPr>
              <a:t>GEO</a:t>
            </a:r>
          </a:p>
          <a:p>
            <a:pPr lvl="1"/>
            <a:r>
              <a:rPr lang="en-US" sz="1600" dirty="0" smtClean="0">
                <a:latin typeface="Roboto Regular"/>
              </a:rPr>
              <a:t>UN Environment SDG </a:t>
            </a:r>
            <a:r>
              <a:rPr lang="en-US" sz="1600" dirty="0" smtClean="0">
                <a:latin typeface="Roboto Regular"/>
              </a:rPr>
              <a:t>reporting</a:t>
            </a:r>
          </a:p>
          <a:p>
            <a:pPr marL="457200" lvl="1" indent="0">
              <a:buNone/>
            </a:pPr>
            <a:endParaRPr lang="en-US" sz="1600" b="1" dirty="0" smtClean="0">
              <a:latin typeface="Roboto Regular"/>
            </a:endParaRPr>
          </a:p>
          <a:p>
            <a:pPr marL="57150" indent="0">
              <a:buNone/>
            </a:pPr>
            <a:r>
              <a:rPr lang="en-US" sz="2000" b="1" dirty="0" smtClean="0">
                <a:latin typeface="Roboto Regular"/>
              </a:rPr>
              <a:t>SCOPE</a:t>
            </a:r>
            <a:endParaRPr lang="en-US" sz="2000" b="1" dirty="0">
              <a:latin typeface="Roboto Regular"/>
            </a:endParaRPr>
          </a:p>
          <a:p>
            <a:r>
              <a:rPr lang="en-US" sz="1800" dirty="0" smtClean="0">
                <a:latin typeface="Roboto Regular"/>
              </a:rPr>
              <a:t>Currently </a:t>
            </a:r>
            <a:r>
              <a:rPr lang="en-US" sz="1800" dirty="0">
                <a:latin typeface="Roboto Regular"/>
              </a:rPr>
              <a:t>includes more than 900 indicators from more 30 source organizations  (UN Environment is only one source of data for the database)</a:t>
            </a:r>
          </a:p>
          <a:p>
            <a:r>
              <a:rPr lang="en-US" sz="1800" dirty="0">
                <a:latin typeface="Roboto Regular"/>
              </a:rPr>
              <a:t>Can be downloaded in bulk through the data downloader</a:t>
            </a:r>
          </a:p>
          <a:p>
            <a:r>
              <a:rPr lang="en-US" sz="1800" dirty="0">
                <a:latin typeface="Roboto Regular"/>
              </a:rPr>
              <a:t>Aggregations are automatically calculated using the methodology referenced in the metadata</a:t>
            </a:r>
          </a:p>
          <a:p>
            <a:r>
              <a:rPr lang="en-US" sz="1800" dirty="0">
                <a:latin typeface="Roboto Regular"/>
              </a:rPr>
              <a:t>Data is placed into SDG themes to improve the discoverability of the data</a:t>
            </a:r>
          </a:p>
          <a:p>
            <a:pPr lvl="1"/>
            <a:endParaRPr lang="en-US" sz="1600" dirty="0" smtClean="0">
              <a:latin typeface="Roboto Regular"/>
            </a:endParaRPr>
          </a:p>
          <a:p>
            <a:pPr lvl="1"/>
            <a:endParaRPr lang="en-US" sz="1600" dirty="0">
              <a:latin typeface="Roboto Regular"/>
            </a:endParaRPr>
          </a:p>
        </p:txBody>
      </p:sp>
      <p:sp>
        <p:nvSpPr>
          <p:cNvPr id="5" name="TextBox 4"/>
          <p:cNvSpPr txBox="1"/>
          <p:nvPr/>
        </p:nvSpPr>
        <p:spPr>
          <a:xfrm>
            <a:off x="5562600" y="76200"/>
            <a:ext cx="3373809"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Environment Live Global database</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35494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525963"/>
          </a:xfrm>
        </p:spPr>
        <p:txBody>
          <a:bodyPr>
            <a:normAutofit/>
          </a:bodyPr>
          <a:lstStyle/>
          <a:p>
            <a:pPr marL="0" indent="0">
              <a:buNone/>
            </a:pPr>
            <a:r>
              <a:rPr lang="en-US" sz="1800" b="1" dirty="0" smtClean="0">
                <a:latin typeface="Roboto Regular"/>
              </a:rPr>
              <a:t>CRITERIA</a:t>
            </a:r>
          </a:p>
          <a:p>
            <a:pPr lvl="0"/>
            <a:r>
              <a:rPr lang="en-US" sz="1800" dirty="0">
                <a:latin typeface="Roboto Regular"/>
              </a:rPr>
              <a:t>Data is either from a UN agencies or other international data sources which meets certain reputational criteria</a:t>
            </a:r>
          </a:p>
          <a:p>
            <a:pPr lvl="0"/>
            <a:r>
              <a:rPr lang="en-US" sz="1800" dirty="0">
                <a:latin typeface="Roboto Regular"/>
              </a:rPr>
              <a:t>Only includes indicators which have been updated in the last 5 years</a:t>
            </a:r>
          </a:p>
          <a:p>
            <a:pPr lvl="0"/>
            <a:r>
              <a:rPr lang="en-US" sz="1800" dirty="0">
                <a:latin typeface="Roboto Regular"/>
              </a:rPr>
              <a:t>Only includes data with a time series of at least 3 time points</a:t>
            </a:r>
          </a:p>
          <a:p>
            <a:pPr lvl="0"/>
            <a:r>
              <a:rPr lang="en-US" sz="1800" dirty="0">
                <a:latin typeface="Roboto Regular"/>
              </a:rPr>
              <a:t>Only includes sources for which metadata and methods are fully publically available</a:t>
            </a:r>
          </a:p>
          <a:p>
            <a:pPr marL="457200" lvl="1" indent="0">
              <a:buNone/>
            </a:pPr>
            <a:endParaRPr lang="en-US" sz="1600" b="1" dirty="0" smtClean="0">
              <a:latin typeface="Roboto Regular"/>
            </a:endParaRPr>
          </a:p>
          <a:p>
            <a:pPr marL="57150" indent="0">
              <a:buNone/>
            </a:pPr>
            <a:r>
              <a:rPr lang="en-US" sz="1800" b="1" dirty="0" smtClean="0">
                <a:latin typeface="Roboto Regular"/>
              </a:rPr>
              <a:t>TWO-WAY COMMUNICATION</a:t>
            </a:r>
            <a:endParaRPr lang="en-US" sz="1800" b="1" dirty="0">
              <a:latin typeface="Roboto Regular"/>
            </a:endParaRPr>
          </a:p>
          <a:p>
            <a:pPr lvl="0"/>
            <a:r>
              <a:rPr lang="en-US" sz="1800" dirty="0">
                <a:latin typeface="Roboto Regular"/>
              </a:rPr>
              <a:t>In addition to using the current data in the GEO, we aim to use the GEO process to improve the scope of the database</a:t>
            </a:r>
          </a:p>
          <a:p>
            <a:pPr lvl="0"/>
            <a:r>
              <a:rPr lang="en-US" sz="1800" dirty="0">
                <a:latin typeface="Roboto Regular"/>
              </a:rPr>
              <a:t>We look forward to collaboration with you in terms of how we can include additional indicators and sources that are relevant for environmental assessment.</a:t>
            </a:r>
          </a:p>
          <a:p>
            <a:pPr marL="457200" lvl="1" indent="0">
              <a:buNone/>
            </a:pPr>
            <a:endParaRPr lang="en-US" sz="1600" dirty="0" smtClean="0">
              <a:latin typeface="Roboto Regular"/>
            </a:endParaRPr>
          </a:p>
          <a:p>
            <a:pPr lvl="1"/>
            <a:endParaRPr lang="en-US" sz="1600" dirty="0">
              <a:latin typeface="Roboto Regular"/>
            </a:endParaRPr>
          </a:p>
        </p:txBody>
      </p:sp>
      <p:sp>
        <p:nvSpPr>
          <p:cNvPr id="5" name="TextBox 4"/>
          <p:cNvSpPr txBox="1"/>
          <p:nvPr/>
        </p:nvSpPr>
        <p:spPr>
          <a:xfrm>
            <a:off x="5562600" y="76200"/>
            <a:ext cx="3373809"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Environment Live Global database</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968071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7615" y="838200"/>
            <a:ext cx="6054671" cy="461665"/>
          </a:xfrm>
          <a:prstGeom prst="rect">
            <a:avLst/>
          </a:prstGeom>
          <a:noFill/>
        </p:spPr>
        <p:txBody>
          <a:bodyPr wrap="none" rtlCol="0">
            <a:spAutoFit/>
          </a:bodyPr>
          <a:lstStyle/>
          <a:p>
            <a:pPr algn="ctr"/>
            <a:r>
              <a:rPr lang="en-US" sz="2400" b="1" dirty="0" smtClean="0">
                <a:latin typeface="Roboto Regular"/>
              </a:rPr>
              <a:t>Environment Live and GEO Assessment</a:t>
            </a:r>
            <a:endParaRPr lang="en-US" sz="2400" b="1" dirty="0">
              <a:latin typeface="Roboto Regular"/>
            </a:endParaRPr>
          </a:p>
        </p:txBody>
      </p:sp>
      <p:sp>
        <p:nvSpPr>
          <p:cNvPr id="5" name="TextBox 4"/>
          <p:cNvSpPr txBox="1"/>
          <p:nvPr/>
        </p:nvSpPr>
        <p:spPr>
          <a:xfrm>
            <a:off x="1219200" y="1964485"/>
            <a:ext cx="7667548"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solidFill>
                  <a:schemeClr val="bg1">
                    <a:lumMod val="50000"/>
                  </a:schemeClr>
                </a:solidFill>
                <a:latin typeface="Roboto Regular"/>
              </a:rPr>
              <a:t>Environment Live: Access to Science Data, Information and Indicators </a:t>
            </a:r>
            <a:endParaRPr lang="en-US" dirty="0">
              <a:solidFill>
                <a:schemeClr val="bg1">
                  <a:lumMod val="50000"/>
                </a:schemeClr>
              </a:solidFill>
              <a:latin typeface="Roboto Regular"/>
            </a:endParaRPr>
          </a:p>
        </p:txBody>
      </p:sp>
      <p:sp>
        <p:nvSpPr>
          <p:cNvPr id="6" name="TextBox 5"/>
          <p:cNvSpPr txBox="1"/>
          <p:nvPr/>
        </p:nvSpPr>
        <p:spPr>
          <a:xfrm>
            <a:off x="1192762" y="2593128"/>
            <a:ext cx="4957511"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latin typeface="Roboto Regular"/>
              </a:rPr>
              <a:t>Environment Live: Assessments Workspace</a:t>
            </a:r>
            <a:endParaRPr lang="en-US" dirty="0">
              <a:latin typeface="Roboto Regular"/>
            </a:endParaRPr>
          </a:p>
        </p:txBody>
      </p:sp>
      <p:sp>
        <p:nvSpPr>
          <p:cNvPr id="8" name="TextBox 7"/>
          <p:cNvSpPr txBox="1"/>
          <p:nvPr/>
        </p:nvSpPr>
        <p:spPr>
          <a:xfrm>
            <a:off x="1245638" y="3193025"/>
            <a:ext cx="7265772"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solidFill>
                  <a:schemeClr val="bg1">
                    <a:lumMod val="65000"/>
                  </a:schemeClr>
                </a:solidFill>
                <a:latin typeface="Roboto Regular"/>
              </a:rPr>
              <a:t>Communities of Practice: Storing and Managing Working Chapters</a:t>
            </a:r>
            <a:endParaRPr lang="en-US" dirty="0">
              <a:solidFill>
                <a:schemeClr val="bg1">
                  <a:lumMod val="65000"/>
                </a:schemeClr>
              </a:solidFill>
              <a:latin typeface="Roboto Regular"/>
            </a:endParaRPr>
          </a:p>
        </p:txBody>
      </p:sp>
      <p:sp>
        <p:nvSpPr>
          <p:cNvPr id="9" name="TextBox 8"/>
          <p:cNvSpPr txBox="1"/>
          <p:nvPr/>
        </p:nvSpPr>
        <p:spPr>
          <a:xfrm>
            <a:off x="1219200" y="3821668"/>
            <a:ext cx="7253011"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solidFill>
                  <a:schemeClr val="bg1">
                    <a:lumMod val="65000"/>
                  </a:schemeClr>
                </a:solidFill>
                <a:latin typeface="Roboto Regular"/>
              </a:rPr>
              <a:t>Service Support: Permanent Technical Support from Headquarters</a:t>
            </a:r>
            <a:endParaRPr lang="en-US" dirty="0">
              <a:solidFill>
                <a:schemeClr val="bg1">
                  <a:lumMod val="65000"/>
                </a:schemeClr>
              </a:solidFill>
              <a:latin typeface="Roboto Regular"/>
            </a:endParaRPr>
          </a:p>
        </p:txBody>
      </p:sp>
    </p:spTree>
    <p:extLst>
      <p:ext uri="{BB962C8B-B14F-4D97-AF65-F5344CB8AC3E}">
        <p14:creationId xmlns:p14="http://schemas.microsoft.com/office/powerpoint/2010/main" val="26114243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298" y="0"/>
            <a:ext cx="8901404" cy="6858000"/>
          </a:xfrm>
          <a:prstGeom prst="rect">
            <a:avLst/>
          </a:prstGeom>
        </p:spPr>
      </p:pic>
      <p:sp>
        <p:nvSpPr>
          <p:cNvPr id="4" name="TextBox 3"/>
          <p:cNvSpPr txBox="1"/>
          <p:nvPr/>
        </p:nvSpPr>
        <p:spPr>
          <a:xfrm>
            <a:off x="4160536" y="76200"/>
            <a:ext cx="4450064"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Assessments Landing Page – From Homepage</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366261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
        <p:nvSpPr>
          <p:cNvPr id="4" name="TextBox 3"/>
          <p:cNvSpPr txBox="1"/>
          <p:nvPr/>
        </p:nvSpPr>
        <p:spPr>
          <a:xfrm>
            <a:off x="3886200" y="76200"/>
            <a:ext cx="4920514"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Assessments Workspace – A Place for Geo Authors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981273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
        <p:nvSpPr>
          <p:cNvPr id="4" name="TextBox 3"/>
          <p:cNvSpPr txBox="1"/>
          <p:nvPr/>
        </p:nvSpPr>
        <p:spPr>
          <a:xfrm>
            <a:off x="3886200" y="76200"/>
            <a:ext cx="4813177" cy="369332"/>
          </a:xfrm>
          <a:prstGeom prst="rect">
            <a:avLst/>
          </a:prstGeom>
          <a:solidFill>
            <a:schemeClr val="accent1">
              <a:lumMod val="60000"/>
              <a:lumOff val="40000"/>
            </a:schemeClr>
          </a:solidFill>
        </p:spPr>
        <p:txBody>
          <a:bodyPr wrap="none" rtlCol="0">
            <a:spAutoFit/>
          </a:bodyPr>
          <a:lstStyle/>
          <a:p>
            <a:pPr lvl="1"/>
            <a:r>
              <a:rPr lang="en-US" dirty="0" smtClean="0">
                <a:effectLst>
                  <a:outerShdw blurRad="38100" dist="38100" dir="2700000" algn="tl">
                    <a:srgbClr val="000000">
                      <a:alpha val="43137"/>
                    </a:srgbClr>
                  </a:outerShdw>
                </a:effectLst>
              </a:rPr>
              <a:t>Drivers and Pressures – Download Indicators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10813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
        <p:nvSpPr>
          <p:cNvPr id="4" name="TextBox 3"/>
          <p:cNvSpPr txBox="1"/>
          <p:nvPr/>
        </p:nvSpPr>
        <p:spPr>
          <a:xfrm>
            <a:off x="3886200" y="76200"/>
            <a:ext cx="4485459" cy="369332"/>
          </a:xfrm>
          <a:prstGeom prst="rect">
            <a:avLst/>
          </a:prstGeom>
          <a:solidFill>
            <a:schemeClr val="accent1">
              <a:lumMod val="60000"/>
              <a:lumOff val="40000"/>
            </a:schemeClr>
          </a:solidFill>
        </p:spPr>
        <p:txBody>
          <a:bodyPr wrap="none" rtlCol="0">
            <a:spAutoFit/>
          </a:bodyPr>
          <a:lstStyle/>
          <a:p>
            <a:pPr lvl="1"/>
            <a:r>
              <a:rPr lang="en-US" dirty="0" smtClean="0">
                <a:effectLst>
                  <a:outerShdw blurRad="38100" dist="38100" dir="2700000" algn="tl">
                    <a:srgbClr val="000000">
                      <a:alpha val="43137"/>
                    </a:srgbClr>
                  </a:outerShdw>
                </a:effectLst>
              </a:rPr>
              <a:t>Status and Impact – Download Indicators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642132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
        <p:nvSpPr>
          <p:cNvPr id="4" name="TextBox 3"/>
          <p:cNvSpPr txBox="1"/>
          <p:nvPr/>
        </p:nvSpPr>
        <p:spPr>
          <a:xfrm>
            <a:off x="3886200" y="76200"/>
            <a:ext cx="4888005" cy="369332"/>
          </a:xfrm>
          <a:prstGeom prst="rect">
            <a:avLst/>
          </a:prstGeom>
          <a:solidFill>
            <a:schemeClr val="accent1">
              <a:lumMod val="60000"/>
              <a:lumOff val="40000"/>
            </a:schemeClr>
          </a:solidFill>
        </p:spPr>
        <p:txBody>
          <a:bodyPr wrap="none" rtlCol="0">
            <a:spAutoFit/>
          </a:bodyPr>
          <a:lstStyle/>
          <a:p>
            <a:pPr lvl="1"/>
            <a:r>
              <a:rPr lang="en-US" dirty="0" smtClean="0">
                <a:effectLst>
                  <a:outerShdw blurRad="38100" dist="38100" dir="2700000" algn="tl">
                    <a:srgbClr val="000000">
                      <a:alpha val="43137"/>
                    </a:srgbClr>
                  </a:outerShdw>
                </a:effectLst>
              </a:rPr>
              <a:t>Policy and Responses – Reporting Obligations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331624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
        <p:nvSpPr>
          <p:cNvPr id="4" name="TextBox 3"/>
          <p:cNvSpPr txBox="1"/>
          <p:nvPr/>
        </p:nvSpPr>
        <p:spPr>
          <a:xfrm>
            <a:off x="4934426" y="76200"/>
            <a:ext cx="3752374" cy="369332"/>
          </a:xfrm>
          <a:prstGeom prst="rect">
            <a:avLst/>
          </a:prstGeom>
          <a:solidFill>
            <a:schemeClr val="accent1">
              <a:lumMod val="60000"/>
              <a:lumOff val="40000"/>
            </a:schemeClr>
          </a:solidFill>
        </p:spPr>
        <p:txBody>
          <a:bodyPr wrap="none" rtlCol="0">
            <a:spAutoFit/>
          </a:bodyPr>
          <a:lstStyle/>
          <a:p>
            <a:pPr lvl="1"/>
            <a:r>
              <a:rPr lang="en-US" dirty="0" smtClean="0">
                <a:effectLst>
                  <a:outerShdw blurRad="38100" dist="38100" dir="2700000" algn="tl">
                    <a:srgbClr val="000000">
                      <a:alpha val="43137"/>
                    </a:srgbClr>
                  </a:outerShdw>
                </a:effectLst>
              </a:rPr>
              <a:t>GEO – SDG Synergies – Indicators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00416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
        <p:nvSpPr>
          <p:cNvPr id="4" name="TextBox 3"/>
          <p:cNvSpPr txBox="1"/>
          <p:nvPr/>
        </p:nvSpPr>
        <p:spPr>
          <a:xfrm>
            <a:off x="4934426" y="76200"/>
            <a:ext cx="3752374" cy="369332"/>
          </a:xfrm>
          <a:prstGeom prst="rect">
            <a:avLst/>
          </a:prstGeom>
          <a:solidFill>
            <a:schemeClr val="accent1">
              <a:lumMod val="60000"/>
              <a:lumOff val="40000"/>
            </a:schemeClr>
          </a:solidFill>
        </p:spPr>
        <p:txBody>
          <a:bodyPr wrap="none" rtlCol="0">
            <a:spAutoFit/>
          </a:bodyPr>
          <a:lstStyle/>
          <a:p>
            <a:pPr lvl="1"/>
            <a:r>
              <a:rPr lang="en-US" dirty="0" smtClean="0">
                <a:effectLst>
                  <a:outerShdw blurRad="38100" dist="38100" dir="2700000" algn="tl">
                    <a:srgbClr val="000000">
                      <a:alpha val="43137"/>
                    </a:srgbClr>
                  </a:outerShdw>
                </a:effectLst>
              </a:rPr>
              <a:t>GEO – SDG Synergies – Indicators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56192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7615" y="838200"/>
            <a:ext cx="6054671" cy="461665"/>
          </a:xfrm>
          <a:prstGeom prst="rect">
            <a:avLst/>
          </a:prstGeom>
          <a:noFill/>
        </p:spPr>
        <p:txBody>
          <a:bodyPr wrap="none" rtlCol="0">
            <a:spAutoFit/>
          </a:bodyPr>
          <a:lstStyle/>
          <a:p>
            <a:pPr algn="ctr"/>
            <a:r>
              <a:rPr lang="en-US" sz="2400" b="1" dirty="0" smtClean="0">
                <a:latin typeface="Roboto Regular"/>
              </a:rPr>
              <a:t>Environment Live and GEO Assessment</a:t>
            </a:r>
            <a:endParaRPr lang="en-US" sz="2400" b="1" dirty="0">
              <a:latin typeface="Roboto Regular"/>
            </a:endParaRPr>
          </a:p>
        </p:txBody>
      </p:sp>
      <p:sp>
        <p:nvSpPr>
          <p:cNvPr id="5" name="TextBox 4"/>
          <p:cNvSpPr txBox="1"/>
          <p:nvPr/>
        </p:nvSpPr>
        <p:spPr>
          <a:xfrm>
            <a:off x="1219200" y="1964485"/>
            <a:ext cx="7667548"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solidFill>
                  <a:schemeClr val="bg1">
                    <a:lumMod val="50000"/>
                  </a:schemeClr>
                </a:solidFill>
                <a:latin typeface="Roboto Regular"/>
              </a:rPr>
              <a:t>Environment Live: Access to Science Data, Information and Indicators </a:t>
            </a:r>
            <a:endParaRPr lang="en-US" dirty="0">
              <a:solidFill>
                <a:schemeClr val="bg1">
                  <a:lumMod val="50000"/>
                </a:schemeClr>
              </a:solidFill>
              <a:latin typeface="Roboto Regular"/>
            </a:endParaRPr>
          </a:p>
        </p:txBody>
      </p:sp>
      <p:sp>
        <p:nvSpPr>
          <p:cNvPr id="6" name="TextBox 5"/>
          <p:cNvSpPr txBox="1"/>
          <p:nvPr/>
        </p:nvSpPr>
        <p:spPr>
          <a:xfrm>
            <a:off x="1192762" y="2593128"/>
            <a:ext cx="4957511"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solidFill>
                  <a:schemeClr val="bg1">
                    <a:lumMod val="50000"/>
                  </a:schemeClr>
                </a:solidFill>
                <a:latin typeface="Roboto Regular"/>
              </a:rPr>
              <a:t>Environment Live: Assessments Workspace</a:t>
            </a:r>
            <a:endParaRPr lang="en-US" dirty="0">
              <a:solidFill>
                <a:schemeClr val="bg1">
                  <a:lumMod val="50000"/>
                </a:schemeClr>
              </a:solidFill>
              <a:latin typeface="Roboto Regular"/>
            </a:endParaRPr>
          </a:p>
        </p:txBody>
      </p:sp>
      <p:sp>
        <p:nvSpPr>
          <p:cNvPr id="8" name="TextBox 7"/>
          <p:cNvSpPr txBox="1"/>
          <p:nvPr/>
        </p:nvSpPr>
        <p:spPr>
          <a:xfrm>
            <a:off x="1245638" y="3193025"/>
            <a:ext cx="7265772"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latin typeface="Roboto Regular"/>
              </a:rPr>
              <a:t>Communities of Practice: Storing and Managing Working Chapters</a:t>
            </a:r>
            <a:endParaRPr lang="en-US" dirty="0">
              <a:latin typeface="Roboto Regular"/>
            </a:endParaRPr>
          </a:p>
        </p:txBody>
      </p:sp>
      <p:sp>
        <p:nvSpPr>
          <p:cNvPr id="9" name="TextBox 8"/>
          <p:cNvSpPr txBox="1"/>
          <p:nvPr/>
        </p:nvSpPr>
        <p:spPr>
          <a:xfrm>
            <a:off x="1219200" y="3821668"/>
            <a:ext cx="7253011"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solidFill>
                  <a:schemeClr val="bg1">
                    <a:lumMod val="65000"/>
                  </a:schemeClr>
                </a:solidFill>
                <a:latin typeface="Roboto Regular"/>
              </a:rPr>
              <a:t>Service Support: Permanent Technical Support from Headquarters</a:t>
            </a:r>
            <a:endParaRPr lang="en-US" dirty="0">
              <a:solidFill>
                <a:schemeClr val="bg1">
                  <a:lumMod val="65000"/>
                </a:schemeClr>
              </a:solidFill>
              <a:latin typeface="Roboto Regular"/>
            </a:endParaRPr>
          </a:p>
        </p:txBody>
      </p:sp>
    </p:spTree>
    <p:extLst>
      <p:ext uri="{BB962C8B-B14F-4D97-AF65-F5344CB8AC3E}">
        <p14:creationId xmlns:p14="http://schemas.microsoft.com/office/powerpoint/2010/main" val="34264985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
        <p:nvSpPr>
          <p:cNvPr id="4" name="TextBox 3"/>
          <p:cNvSpPr txBox="1"/>
          <p:nvPr/>
        </p:nvSpPr>
        <p:spPr>
          <a:xfrm>
            <a:off x="2169425" y="76200"/>
            <a:ext cx="6669775" cy="369332"/>
          </a:xfrm>
          <a:prstGeom prst="rect">
            <a:avLst/>
          </a:prstGeom>
          <a:solidFill>
            <a:schemeClr val="accent1">
              <a:lumMod val="60000"/>
              <a:lumOff val="40000"/>
            </a:schemeClr>
          </a:solidFill>
        </p:spPr>
        <p:txBody>
          <a:bodyPr wrap="none" rtlCol="0">
            <a:spAutoFit/>
          </a:bodyPr>
          <a:lstStyle/>
          <a:p>
            <a:pPr lvl="1"/>
            <a:r>
              <a:rPr lang="en-US" dirty="0" smtClean="0">
                <a:effectLst>
                  <a:outerShdw blurRad="38100" dist="38100" dir="2700000" algn="tl">
                    <a:srgbClr val="000000">
                      <a:alpha val="43137"/>
                    </a:srgbClr>
                  </a:outerShdw>
                </a:effectLst>
              </a:rPr>
              <a:t>Communities of Practice – Storing Documents and Collaboration</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22415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
        <p:nvSpPr>
          <p:cNvPr id="4" name="TextBox 3"/>
          <p:cNvSpPr txBox="1"/>
          <p:nvPr/>
        </p:nvSpPr>
        <p:spPr>
          <a:xfrm>
            <a:off x="4572000" y="76200"/>
            <a:ext cx="4240071" cy="369332"/>
          </a:xfrm>
          <a:prstGeom prst="rect">
            <a:avLst/>
          </a:prstGeom>
          <a:solidFill>
            <a:schemeClr val="accent1">
              <a:lumMod val="60000"/>
              <a:lumOff val="40000"/>
            </a:schemeClr>
          </a:solidFill>
        </p:spPr>
        <p:txBody>
          <a:bodyPr wrap="none" rtlCol="0">
            <a:spAutoFit/>
          </a:bodyPr>
          <a:lstStyle/>
          <a:p>
            <a:pPr lvl="1"/>
            <a:r>
              <a:rPr lang="en-US" dirty="0" smtClean="0">
                <a:effectLst>
                  <a:outerShdw blurRad="38100" dist="38100" dir="2700000" algn="tl">
                    <a:srgbClr val="000000">
                      <a:alpha val="43137"/>
                    </a:srgbClr>
                  </a:outerShdw>
                </a:effectLst>
              </a:rPr>
              <a:t>Log in – Access to Personal Workspace</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311962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
        <p:nvSpPr>
          <p:cNvPr id="4" name="TextBox 3"/>
          <p:cNvSpPr txBox="1"/>
          <p:nvPr/>
        </p:nvSpPr>
        <p:spPr>
          <a:xfrm>
            <a:off x="4612658" y="76200"/>
            <a:ext cx="4226542" cy="369332"/>
          </a:xfrm>
          <a:prstGeom prst="rect">
            <a:avLst/>
          </a:prstGeom>
          <a:solidFill>
            <a:schemeClr val="accent1">
              <a:lumMod val="60000"/>
              <a:lumOff val="40000"/>
            </a:schemeClr>
          </a:solidFill>
        </p:spPr>
        <p:txBody>
          <a:bodyPr wrap="none" rtlCol="0">
            <a:spAutoFit/>
          </a:bodyPr>
          <a:lstStyle/>
          <a:p>
            <a:pPr lvl="1"/>
            <a:r>
              <a:rPr lang="en-US" dirty="0" smtClean="0">
                <a:effectLst>
                  <a:outerShdw blurRad="38100" dist="38100" dir="2700000" algn="tl">
                    <a:srgbClr val="000000">
                      <a:alpha val="43137"/>
                    </a:srgbClr>
                  </a:outerShdw>
                </a:effectLst>
              </a:rPr>
              <a:t>Personal Folders for Working Chapters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537364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
        <p:nvSpPr>
          <p:cNvPr id="4" name="TextBox 3"/>
          <p:cNvSpPr txBox="1"/>
          <p:nvPr/>
        </p:nvSpPr>
        <p:spPr>
          <a:xfrm>
            <a:off x="3276600" y="76200"/>
            <a:ext cx="5593904" cy="369332"/>
          </a:xfrm>
          <a:prstGeom prst="rect">
            <a:avLst/>
          </a:prstGeom>
          <a:solidFill>
            <a:schemeClr val="accent1">
              <a:lumMod val="60000"/>
              <a:lumOff val="40000"/>
            </a:schemeClr>
          </a:solidFill>
        </p:spPr>
        <p:txBody>
          <a:bodyPr wrap="none" rtlCol="0">
            <a:spAutoFit/>
          </a:bodyPr>
          <a:lstStyle/>
          <a:p>
            <a:pPr lvl="1"/>
            <a:r>
              <a:rPr lang="en-US" dirty="0" smtClean="0">
                <a:effectLst>
                  <a:outerShdw blurRad="38100" dist="38100" dir="2700000" algn="tl">
                    <a:srgbClr val="000000">
                      <a:alpha val="43137"/>
                    </a:srgbClr>
                  </a:outerShdw>
                </a:effectLst>
              </a:rPr>
              <a:t>Personal Folders for Working Chapters – Upload Files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447221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
        <p:nvSpPr>
          <p:cNvPr id="4" name="TextBox 3"/>
          <p:cNvSpPr txBox="1"/>
          <p:nvPr/>
        </p:nvSpPr>
        <p:spPr>
          <a:xfrm>
            <a:off x="4762571" y="76200"/>
            <a:ext cx="4076629" cy="369332"/>
          </a:xfrm>
          <a:prstGeom prst="rect">
            <a:avLst/>
          </a:prstGeom>
          <a:solidFill>
            <a:schemeClr val="accent1">
              <a:lumMod val="60000"/>
              <a:lumOff val="40000"/>
            </a:schemeClr>
          </a:solidFill>
        </p:spPr>
        <p:txBody>
          <a:bodyPr wrap="none" rtlCol="0">
            <a:spAutoFit/>
          </a:bodyPr>
          <a:lstStyle/>
          <a:p>
            <a:pPr lvl="1"/>
            <a:r>
              <a:rPr lang="en-US" dirty="0" smtClean="0">
                <a:effectLst>
                  <a:outerShdw blurRad="38100" dist="38100" dir="2700000" algn="tl">
                    <a:srgbClr val="000000">
                      <a:alpha val="43137"/>
                    </a:srgbClr>
                  </a:outerShdw>
                </a:effectLst>
              </a:rPr>
              <a:t>Shared Folders for Working Chapters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520767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
        <p:nvSpPr>
          <p:cNvPr id="4" name="TextBox 3"/>
          <p:cNvSpPr txBox="1"/>
          <p:nvPr/>
        </p:nvSpPr>
        <p:spPr>
          <a:xfrm>
            <a:off x="4762571" y="76200"/>
            <a:ext cx="4132542" cy="369332"/>
          </a:xfrm>
          <a:prstGeom prst="rect">
            <a:avLst/>
          </a:prstGeom>
          <a:solidFill>
            <a:schemeClr val="accent1">
              <a:lumMod val="60000"/>
              <a:lumOff val="40000"/>
            </a:schemeClr>
          </a:solidFill>
        </p:spPr>
        <p:txBody>
          <a:bodyPr wrap="none" rtlCol="0">
            <a:spAutoFit/>
          </a:bodyPr>
          <a:lstStyle/>
          <a:p>
            <a:pPr lvl="1"/>
            <a:r>
              <a:rPr lang="en-US" dirty="0" smtClean="0">
                <a:effectLst>
                  <a:outerShdw blurRad="38100" dist="38100" dir="2700000" algn="tl">
                    <a:srgbClr val="000000">
                      <a:alpha val="43137"/>
                    </a:srgbClr>
                  </a:outerShdw>
                </a:effectLst>
              </a:rPr>
              <a:t>Menu CoP – Access to Mapping Tools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571496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762571" y="76200"/>
            <a:ext cx="4132542" cy="369332"/>
          </a:xfrm>
          <a:prstGeom prst="rect">
            <a:avLst/>
          </a:prstGeom>
          <a:solidFill>
            <a:schemeClr val="accent1">
              <a:lumMod val="60000"/>
              <a:lumOff val="40000"/>
            </a:schemeClr>
          </a:solidFill>
        </p:spPr>
        <p:txBody>
          <a:bodyPr wrap="none" rtlCol="0">
            <a:spAutoFit/>
          </a:bodyPr>
          <a:lstStyle/>
          <a:p>
            <a:pPr lvl="1"/>
            <a:r>
              <a:rPr lang="en-US" dirty="0" smtClean="0">
                <a:effectLst>
                  <a:outerShdw blurRad="38100" dist="38100" dir="2700000" algn="tl">
                    <a:srgbClr val="000000">
                      <a:alpha val="43137"/>
                    </a:srgbClr>
                  </a:outerShdw>
                </a:effectLst>
              </a:rPr>
              <a:t>Menu CoP – Access to Mapping Tools</a:t>
            </a:r>
            <a:endParaRPr lang="en-US" dirty="0">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Tree>
    <p:extLst>
      <p:ext uri="{BB962C8B-B14F-4D97-AF65-F5344CB8AC3E}">
        <p14:creationId xmlns:p14="http://schemas.microsoft.com/office/powerpoint/2010/main" val="17232944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
        <p:nvSpPr>
          <p:cNvPr id="4" name="TextBox 3"/>
          <p:cNvSpPr txBox="1"/>
          <p:nvPr/>
        </p:nvSpPr>
        <p:spPr>
          <a:xfrm>
            <a:off x="3505200" y="76200"/>
            <a:ext cx="5328190" cy="369332"/>
          </a:xfrm>
          <a:prstGeom prst="rect">
            <a:avLst/>
          </a:prstGeom>
          <a:solidFill>
            <a:schemeClr val="accent1">
              <a:lumMod val="60000"/>
              <a:lumOff val="40000"/>
            </a:schemeClr>
          </a:solidFill>
        </p:spPr>
        <p:txBody>
          <a:bodyPr wrap="none" rtlCol="0">
            <a:spAutoFit/>
          </a:bodyPr>
          <a:lstStyle/>
          <a:p>
            <a:pPr lvl="1"/>
            <a:r>
              <a:rPr lang="en-US" dirty="0" smtClean="0">
                <a:effectLst>
                  <a:outerShdw blurRad="38100" dist="38100" dir="2700000" algn="tl">
                    <a:srgbClr val="000000">
                      <a:alpha val="43137"/>
                    </a:srgbClr>
                  </a:outerShdw>
                </a:effectLst>
              </a:rPr>
              <a:t>Menu CoP – Access to Regions and Countries data</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751603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7615" y="838200"/>
            <a:ext cx="6054671" cy="461665"/>
          </a:xfrm>
          <a:prstGeom prst="rect">
            <a:avLst/>
          </a:prstGeom>
          <a:noFill/>
        </p:spPr>
        <p:txBody>
          <a:bodyPr wrap="none" rtlCol="0">
            <a:spAutoFit/>
          </a:bodyPr>
          <a:lstStyle/>
          <a:p>
            <a:pPr algn="ctr"/>
            <a:r>
              <a:rPr lang="en-US" sz="2400" b="1" dirty="0" smtClean="0">
                <a:latin typeface="Roboto Regular"/>
              </a:rPr>
              <a:t>Environment Live and GEO Assessment</a:t>
            </a:r>
            <a:endParaRPr lang="en-US" sz="2400" b="1" dirty="0">
              <a:latin typeface="Roboto Regular"/>
            </a:endParaRPr>
          </a:p>
        </p:txBody>
      </p:sp>
      <p:sp>
        <p:nvSpPr>
          <p:cNvPr id="5" name="TextBox 4"/>
          <p:cNvSpPr txBox="1"/>
          <p:nvPr/>
        </p:nvSpPr>
        <p:spPr>
          <a:xfrm>
            <a:off x="1219200" y="1964485"/>
            <a:ext cx="7667548"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solidFill>
                  <a:schemeClr val="bg1">
                    <a:lumMod val="50000"/>
                  </a:schemeClr>
                </a:solidFill>
                <a:latin typeface="Roboto Regular"/>
              </a:rPr>
              <a:t>Environment Live: Access to Science Data, Information and Indicators </a:t>
            </a:r>
            <a:endParaRPr lang="en-US" dirty="0">
              <a:solidFill>
                <a:schemeClr val="bg1">
                  <a:lumMod val="50000"/>
                </a:schemeClr>
              </a:solidFill>
              <a:latin typeface="Roboto Regular"/>
            </a:endParaRPr>
          </a:p>
        </p:txBody>
      </p:sp>
      <p:sp>
        <p:nvSpPr>
          <p:cNvPr id="6" name="TextBox 5"/>
          <p:cNvSpPr txBox="1"/>
          <p:nvPr/>
        </p:nvSpPr>
        <p:spPr>
          <a:xfrm>
            <a:off x="1192762" y="2593128"/>
            <a:ext cx="4957511"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solidFill>
                  <a:schemeClr val="bg1">
                    <a:lumMod val="50000"/>
                  </a:schemeClr>
                </a:solidFill>
                <a:latin typeface="Roboto Regular"/>
              </a:rPr>
              <a:t>Environment Live: Assessments Workspace</a:t>
            </a:r>
            <a:endParaRPr lang="en-US" dirty="0">
              <a:solidFill>
                <a:schemeClr val="bg1">
                  <a:lumMod val="50000"/>
                </a:schemeClr>
              </a:solidFill>
              <a:latin typeface="Roboto Regular"/>
            </a:endParaRPr>
          </a:p>
        </p:txBody>
      </p:sp>
      <p:sp>
        <p:nvSpPr>
          <p:cNvPr id="8" name="TextBox 7"/>
          <p:cNvSpPr txBox="1"/>
          <p:nvPr/>
        </p:nvSpPr>
        <p:spPr>
          <a:xfrm>
            <a:off x="1245638" y="3193025"/>
            <a:ext cx="7265772"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solidFill>
                  <a:schemeClr val="bg1">
                    <a:lumMod val="50000"/>
                  </a:schemeClr>
                </a:solidFill>
                <a:latin typeface="Roboto Regular"/>
              </a:rPr>
              <a:t>Communities of Practice: Storing and Managing Working Chapters</a:t>
            </a:r>
            <a:endParaRPr lang="en-US" dirty="0">
              <a:solidFill>
                <a:schemeClr val="bg1">
                  <a:lumMod val="50000"/>
                </a:schemeClr>
              </a:solidFill>
              <a:latin typeface="Roboto Regular"/>
            </a:endParaRPr>
          </a:p>
        </p:txBody>
      </p:sp>
      <p:sp>
        <p:nvSpPr>
          <p:cNvPr id="9" name="TextBox 8"/>
          <p:cNvSpPr txBox="1"/>
          <p:nvPr/>
        </p:nvSpPr>
        <p:spPr>
          <a:xfrm>
            <a:off x="1219200" y="3821668"/>
            <a:ext cx="7253011"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latin typeface="Roboto Regular"/>
              </a:rPr>
              <a:t>Service Support: Permanent Technical Support from Headquarters</a:t>
            </a:r>
            <a:endParaRPr lang="en-US" dirty="0">
              <a:latin typeface="Roboto Regular"/>
            </a:endParaRPr>
          </a:p>
        </p:txBody>
      </p:sp>
    </p:spTree>
    <p:extLst>
      <p:ext uri="{BB962C8B-B14F-4D97-AF65-F5344CB8AC3E}">
        <p14:creationId xmlns:p14="http://schemas.microsoft.com/office/powerpoint/2010/main" val="36414262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36637"/>
            <a:ext cx="8229600" cy="4525963"/>
          </a:xfrm>
        </p:spPr>
        <p:txBody>
          <a:bodyPr>
            <a:noAutofit/>
          </a:bodyPr>
          <a:lstStyle/>
          <a:p>
            <a:pPr marL="0" lvl="0" indent="0">
              <a:buNone/>
            </a:pPr>
            <a:r>
              <a:rPr lang="en-US" sz="1600" b="1" dirty="0" smtClean="0">
                <a:latin typeface="Roboto Regular"/>
              </a:rPr>
              <a:t>Standard Operating Procedure for Service Desk Support – Environment Live</a:t>
            </a:r>
          </a:p>
          <a:p>
            <a:pPr marL="0" lvl="0" indent="0">
              <a:buNone/>
            </a:pPr>
            <a:r>
              <a:rPr lang="en-US" sz="1600" b="1" dirty="0" smtClean="0">
                <a:latin typeface="Roboto Regular"/>
              </a:rPr>
              <a:t>Overview</a:t>
            </a:r>
            <a:endParaRPr lang="en-US" sz="1600" dirty="0">
              <a:latin typeface="Roboto Regular"/>
            </a:endParaRPr>
          </a:p>
          <a:p>
            <a:pPr marL="0" indent="0">
              <a:buNone/>
            </a:pPr>
            <a:endParaRPr lang="en-US" sz="1600" b="1" dirty="0" smtClean="0">
              <a:latin typeface="Roboto Regular"/>
            </a:endParaRPr>
          </a:p>
          <a:p>
            <a:r>
              <a:rPr lang="en-US" sz="1600" dirty="0" smtClean="0">
                <a:latin typeface="Roboto Regular"/>
              </a:rPr>
              <a:t>This </a:t>
            </a:r>
            <a:r>
              <a:rPr lang="en-US" sz="1600" dirty="0">
                <a:latin typeface="Roboto Regular"/>
              </a:rPr>
              <a:t>Standard Operating Procedure will enter into effect at the GEO-6 authors meeting at the European Space Research Institute (ESRIN), Frascati, Italy. 20</a:t>
            </a:r>
            <a:r>
              <a:rPr lang="en-US" sz="1600" baseline="30000" dirty="0">
                <a:latin typeface="Roboto Regular"/>
              </a:rPr>
              <a:t>th</a:t>
            </a:r>
            <a:r>
              <a:rPr lang="en-US" sz="1600" dirty="0">
                <a:latin typeface="Roboto Regular"/>
              </a:rPr>
              <a:t>-24</a:t>
            </a:r>
            <a:r>
              <a:rPr lang="en-US" sz="1600" baseline="30000" dirty="0">
                <a:latin typeface="Roboto Regular"/>
              </a:rPr>
              <a:t>th</a:t>
            </a:r>
            <a:r>
              <a:rPr lang="en-US" sz="1600" dirty="0">
                <a:latin typeface="Roboto Regular"/>
              </a:rPr>
              <a:t> February 2017.  It will be reviewed periodically (once every six months or as the need arises).</a:t>
            </a:r>
          </a:p>
          <a:p>
            <a:endParaRPr lang="en-US" sz="1600" dirty="0">
              <a:latin typeface="Roboto Regular"/>
            </a:endParaRPr>
          </a:p>
          <a:p>
            <a:r>
              <a:rPr lang="en-US" sz="1600" dirty="0">
                <a:latin typeface="Roboto Regular"/>
              </a:rPr>
              <a:t>This Standard Operating Procedure document is intended to define the following:</a:t>
            </a:r>
          </a:p>
          <a:p>
            <a:pPr marL="0" lvl="0" indent="0">
              <a:buNone/>
            </a:pPr>
            <a:r>
              <a:rPr lang="en-US" sz="1600" dirty="0" smtClean="0">
                <a:latin typeface="Roboto Regular"/>
              </a:rPr>
              <a:t>	</a:t>
            </a:r>
          </a:p>
          <a:p>
            <a:pPr marL="0" lvl="0" indent="0">
              <a:buNone/>
            </a:pPr>
            <a:r>
              <a:rPr lang="en-US" sz="1600" dirty="0" smtClean="0">
                <a:latin typeface="Roboto Regular"/>
              </a:rPr>
              <a:t>Core </a:t>
            </a:r>
            <a:r>
              <a:rPr lang="en-US" sz="1600" dirty="0">
                <a:latin typeface="Roboto Regular"/>
              </a:rPr>
              <a:t>technology </a:t>
            </a:r>
            <a:r>
              <a:rPr lang="en-US" sz="1600" dirty="0" smtClean="0">
                <a:latin typeface="Roboto Regular"/>
              </a:rPr>
              <a:t>services:</a:t>
            </a:r>
            <a:endParaRPr lang="en-US" sz="1600" dirty="0">
              <a:latin typeface="Roboto Regular"/>
            </a:endParaRPr>
          </a:p>
          <a:p>
            <a:pPr lvl="1"/>
            <a:r>
              <a:rPr lang="en-US" sz="1200" dirty="0">
                <a:latin typeface="Roboto Regular"/>
              </a:rPr>
              <a:t>Support procedures;</a:t>
            </a:r>
          </a:p>
          <a:p>
            <a:pPr lvl="1"/>
            <a:r>
              <a:rPr lang="en-US" sz="1200" dirty="0">
                <a:latin typeface="Roboto Regular"/>
              </a:rPr>
              <a:t>When and how to contact the service desk;</a:t>
            </a:r>
          </a:p>
          <a:p>
            <a:pPr lvl="1"/>
            <a:r>
              <a:rPr lang="en-US" sz="1200" dirty="0">
                <a:latin typeface="Roboto Regular"/>
              </a:rPr>
              <a:t>Response time guidelines;</a:t>
            </a:r>
          </a:p>
          <a:p>
            <a:pPr lvl="1"/>
            <a:r>
              <a:rPr lang="en-US" sz="1200" dirty="0">
                <a:latin typeface="Roboto Regular"/>
              </a:rPr>
              <a:t>Typology of services that will be provided;</a:t>
            </a:r>
          </a:p>
          <a:p>
            <a:pPr lvl="1"/>
            <a:r>
              <a:rPr lang="en-US" sz="1200" dirty="0">
                <a:latin typeface="Roboto Regular"/>
              </a:rPr>
              <a:t>Two forms  (Environment Live Service Desk  and Indicator Request).</a:t>
            </a:r>
          </a:p>
          <a:p>
            <a:pPr lvl="1"/>
            <a:endParaRPr lang="en-US" sz="1400" dirty="0" smtClean="0">
              <a:latin typeface="Roboto Regular"/>
            </a:endParaRPr>
          </a:p>
          <a:p>
            <a:pPr lvl="1"/>
            <a:endParaRPr lang="en-US" sz="1400" dirty="0">
              <a:latin typeface="Roboto Regular"/>
            </a:endParaRPr>
          </a:p>
        </p:txBody>
      </p:sp>
      <p:sp>
        <p:nvSpPr>
          <p:cNvPr id="5" name="TextBox 4"/>
          <p:cNvSpPr txBox="1"/>
          <p:nvPr/>
        </p:nvSpPr>
        <p:spPr>
          <a:xfrm>
            <a:off x="5820848" y="76200"/>
            <a:ext cx="2942152"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Service Support to GEO Users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730494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525963"/>
          </a:xfrm>
        </p:spPr>
        <p:txBody>
          <a:bodyPr>
            <a:noAutofit/>
          </a:bodyPr>
          <a:lstStyle/>
          <a:p>
            <a:pPr marL="0" lvl="0" indent="0">
              <a:buNone/>
            </a:pPr>
            <a:r>
              <a:rPr lang="en-US" sz="1400" b="1" dirty="0">
                <a:latin typeface="Roboto Regular"/>
              </a:rPr>
              <a:t>Core technology services</a:t>
            </a:r>
            <a:endParaRPr lang="en-US" sz="1400" dirty="0">
              <a:latin typeface="Roboto Regular"/>
            </a:endParaRPr>
          </a:p>
          <a:p>
            <a:pPr marL="0" indent="0">
              <a:buNone/>
            </a:pPr>
            <a:endParaRPr lang="en-US" sz="1400" dirty="0">
              <a:latin typeface="Roboto Regular"/>
            </a:endParaRPr>
          </a:p>
          <a:p>
            <a:r>
              <a:rPr lang="en-US" sz="1400" dirty="0">
                <a:latin typeface="Roboto Regular"/>
              </a:rPr>
              <a:t>The GEO process and GEO authors benefit from the availability of tools and services providing management and the working documents, community of practice, and open platform for access to science, data, and indicators. </a:t>
            </a:r>
            <a:r>
              <a:rPr lang="en-US" sz="1400" b="1" dirty="0">
                <a:latin typeface="Roboto Regular"/>
              </a:rPr>
              <a:t>Environment Live</a:t>
            </a:r>
            <a:r>
              <a:rPr lang="en-US" sz="1400" dirty="0">
                <a:latin typeface="Roboto Regular"/>
              </a:rPr>
              <a:t> is a platform for open access to data and knowledge. It makes accessible more than 900 comparable indicators that underpin the core sets of indicators for global assessments, MEAs and SDG’s, near-real time data, thousands of maps, multiple databases, publications, data and visualizations that track progress toward the implementation of the 2030 Agenda.</a:t>
            </a:r>
          </a:p>
          <a:p>
            <a:pPr marL="0" indent="0">
              <a:buNone/>
            </a:pPr>
            <a:endParaRPr lang="en-US" sz="1400" dirty="0">
              <a:latin typeface="Roboto Regular"/>
            </a:endParaRPr>
          </a:p>
          <a:p>
            <a:r>
              <a:rPr lang="en-US" sz="1400" dirty="0">
                <a:latin typeface="Roboto Regular"/>
              </a:rPr>
              <a:t>All working documents supporting the GEO process and doc associated program of work should be stored in the Community of Practice. Quality of service and support is only provided to this platform. Data, information and indicators used in the GEO chapters should be stored and managed on the Community of Practice and made accessible through the Environment Live.  </a:t>
            </a:r>
            <a:r>
              <a:rPr lang="en-US" sz="1400" b="1" dirty="0">
                <a:latin typeface="Roboto Regular"/>
              </a:rPr>
              <a:t>Community of Practice</a:t>
            </a:r>
            <a:r>
              <a:rPr lang="en-US" sz="1400" dirty="0">
                <a:latin typeface="Roboto Regular"/>
              </a:rPr>
              <a:t> is a portal that allows UN Environment stakeholders from the around the world to share data, knowledge and ideas on specific topics to generate knowledge.</a:t>
            </a:r>
          </a:p>
          <a:p>
            <a:pPr marL="457200" lvl="1" indent="0">
              <a:buNone/>
            </a:pPr>
            <a:endParaRPr lang="en-US" sz="1200" dirty="0" smtClean="0">
              <a:latin typeface="Roboto Regular"/>
            </a:endParaRPr>
          </a:p>
          <a:p>
            <a:pPr lvl="1"/>
            <a:endParaRPr lang="en-US" sz="1200" dirty="0">
              <a:latin typeface="Roboto Regular"/>
            </a:endParaRPr>
          </a:p>
        </p:txBody>
      </p:sp>
      <p:sp>
        <p:nvSpPr>
          <p:cNvPr id="4" name="TextBox 3"/>
          <p:cNvSpPr txBox="1"/>
          <p:nvPr/>
        </p:nvSpPr>
        <p:spPr>
          <a:xfrm>
            <a:off x="5820848" y="76200"/>
            <a:ext cx="2942152"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Service Support to GEO Users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971005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525963"/>
          </a:xfrm>
        </p:spPr>
        <p:txBody>
          <a:bodyPr>
            <a:normAutofit fontScale="85000" lnSpcReduction="20000"/>
          </a:bodyPr>
          <a:lstStyle/>
          <a:p>
            <a:pPr marL="0" lvl="0" indent="0">
              <a:buNone/>
            </a:pPr>
            <a:r>
              <a:rPr lang="en-US" sz="1800" b="1" dirty="0">
                <a:latin typeface="Roboto Regular"/>
              </a:rPr>
              <a:t>Service desk contact procedures and response time guidelines</a:t>
            </a:r>
            <a:endParaRPr lang="en-US" sz="1800" dirty="0">
              <a:latin typeface="Roboto Regular"/>
            </a:endParaRPr>
          </a:p>
          <a:p>
            <a:pPr marL="0" indent="0">
              <a:buNone/>
            </a:pPr>
            <a:endParaRPr lang="en-US" sz="1800" dirty="0">
              <a:latin typeface="Roboto Regular"/>
            </a:endParaRPr>
          </a:p>
          <a:p>
            <a:r>
              <a:rPr lang="en-US" sz="1800" dirty="0">
                <a:latin typeface="Roboto Regular"/>
              </a:rPr>
              <a:t>All Environment Live service desk clients have the option to place service requests via Email (</a:t>
            </a:r>
            <a:r>
              <a:rPr lang="en-US" sz="1800" b="1" dirty="0">
                <a:latin typeface="Roboto Regular"/>
              </a:rPr>
              <a:t>uneplive@unep.org</a:t>
            </a:r>
            <a:r>
              <a:rPr lang="en-US" sz="1800" dirty="0">
                <a:latin typeface="Roboto Regular"/>
              </a:rPr>
              <a:t>), Telephone </a:t>
            </a:r>
            <a:r>
              <a:rPr lang="en-US" sz="1800" b="1" dirty="0">
                <a:latin typeface="Roboto Regular"/>
              </a:rPr>
              <a:t>(+254 20 76-22-32-96</a:t>
            </a:r>
            <a:r>
              <a:rPr lang="en-US" sz="1800" dirty="0">
                <a:latin typeface="Roboto Regular"/>
              </a:rPr>
              <a:t>), or </a:t>
            </a:r>
            <a:r>
              <a:rPr lang="en-US" sz="1800" dirty="0" err="1" smtClean="0">
                <a:latin typeface="Roboto Regular"/>
              </a:rPr>
              <a:t>Goto</a:t>
            </a:r>
            <a:r>
              <a:rPr lang="en-US" sz="1800" dirty="0" smtClean="0">
                <a:latin typeface="Roboto Regular"/>
              </a:rPr>
              <a:t> Meeting </a:t>
            </a:r>
            <a:r>
              <a:rPr lang="en-US" sz="1800" dirty="0">
                <a:latin typeface="Roboto Regular"/>
              </a:rPr>
              <a:t>chats</a:t>
            </a:r>
          </a:p>
          <a:p>
            <a:pPr marL="0" indent="0">
              <a:buNone/>
            </a:pPr>
            <a:endParaRPr lang="en-US" sz="1800" dirty="0">
              <a:latin typeface="Roboto Regular"/>
            </a:endParaRPr>
          </a:p>
          <a:p>
            <a:r>
              <a:rPr lang="en-US" sz="1800" dirty="0">
                <a:latin typeface="Roboto Regular"/>
              </a:rPr>
              <a:t>Requests submitted via email to will be responded to within (2) hours if received between Monday and Friday from 8:00 am to 8:00 pm, Nairobi time. (GMT+3)</a:t>
            </a:r>
          </a:p>
          <a:p>
            <a:endParaRPr lang="en-US" sz="1800" dirty="0">
              <a:latin typeface="Roboto Regular"/>
            </a:endParaRPr>
          </a:p>
          <a:p>
            <a:r>
              <a:rPr lang="en-US" sz="1800" dirty="0">
                <a:latin typeface="Roboto Regular"/>
              </a:rPr>
              <a:t>Responses to email received after 8:00 pm Monday - Friday will be made by 10:00 am the next business day. In exceptional circumstances, some requests may be processed after 8:00 pm.</a:t>
            </a:r>
          </a:p>
          <a:p>
            <a:pPr marL="0" indent="0">
              <a:buNone/>
            </a:pPr>
            <a:endParaRPr lang="en-US" sz="1800" dirty="0">
              <a:latin typeface="Roboto Regular"/>
            </a:endParaRPr>
          </a:p>
          <a:p>
            <a:r>
              <a:rPr lang="en-US" sz="1800" dirty="0">
                <a:latin typeface="Roboto Regular"/>
              </a:rPr>
              <a:t>When you call the Environment Live service desk, you will reach one of Environment Live team members who may ask you a few questions in order to provide the best service possible. </a:t>
            </a:r>
          </a:p>
          <a:p>
            <a:r>
              <a:rPr lang="en-US" sz="1800" dirty="0">
                <a:latin typeface="Roboto Regular"/>
              </a:rPr>
              <a:t>We will need to know the following information:</a:t>
            </a:r>
          </a:p>
          <a:p>
            <a:pPr lvl="1"/>
            <a:r>
              <a:rPr lang="en-US" sz="1400" dirty="0">
                <a:latin typeface="Roboto Regular"/>
              </a:rPr>
              <a:t>Who made the request;</a:t>
            </a:r>
          </a:p>
          <a:p>
            <a:pPr lvl="1"/>
            <a:r>
              <a:rPr lang="en-US" sz="1400" dirty="0">
                <a:latin typeface="Roboto Regular"/>
              </a:rPr>
              <a:t>Type of issue;</a:t>
            </a:r>
          </a:p>
          <a:p>
            <a:pPr lvl="1"/>
            <a:r>
              <a:rPr lang="en-US" sz="1400" dirty="0">
                <a:latin typeface="Roboto Regular"/>
              </a:rPr>
              <a:t>Brief description of the issue in question;</a:t>
            </a:r>
          </a:p>
          <a:p>
            <a:pPr lvl="1"/>
            <a:r>
              <a:rPr lang="en-US" sz="1400" dirty="0">
                <a:latin typeface="Roboto Regular"/>
              </a:rPr>
              <a:t>Type of data element that aligns with the issue;</a:t>
            </a:r>
          </a:p>
          <a:p>
            <a:pPr lvl="1"/>
            <a:r>
              <a:rPr lang="en-US" sz="1400" dirty="0">
                <a:latin typeface="Roboto Regular"/>
              </a:rPr>
              <a:t>Depending on the type of issue, we may ask additional questions;</a:t>
            </a:r>
          </a:p>
          <a:p>
            <a:pPr marL="457200" lvl="1" indent="0">
              <a:buNone/>
            </a:pPr>
            <a:endParaRPr lang="en-US" sz="1600" dirty="0" smtClean="0">
              <a:latin typeface="Roboto Regular"/>
            </a:endParaRPr>
          </a:p>
          <a:p>
            <a:pPr lvl="1"/>
            <a:endParaRPr lang="en-US" sz="1600" dirty="0">
              <a:latin typeface="Roboto Regular"/>
            </a:endParaRPr>
          </a:p>
        </p:txBody>
      </p:sp>
      <p:sp>
        <p:nvSpPr>
          <p:cNvPr id="4" name="TextBox 3"/>
          <p:cNvSpPr txBox="1"/>
          <p:nvPr/>
        </p:nvSpPr>
        <p:spPr>
          <a:xfrm>
            <a:off x="5820848" y="76200"/>
            <a:ext cx="2942152"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Service Support to GEO Users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123035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525963"/>
          </a:xfrm>
        </p:spPr>
        <p:txBody>
          <a:bodyPr>
            <a:normAutofit/>
          </a:bodyPr>
          <a:lstStyle/>
          <a:p>
            <a:pPr marL="0" indent="0">
              <a:buNone/>
            </a:pPr>
            <a:r>
              <a:rPr lang="en-US" sz="1600" b="1" dirty="0" smtClean="0">
                <a:latin typeface="Roboto Regular"/>
              </a:rPr>
              <a:t>Quality of Service</a:t>
            </a:r>
          </a:p>
          <a:p>
            <a:pPr marL="0" indent="0">
              <a:buNone/>
            </a:pPr>
            <a:endParaRPr lang="en-US" sz="1600" b="1" dirty="0" smtClean="0">
              <a:latin typeface="Roboto Regular"/>
            </a:endParaRPr>
          </a:p>
          <a:p>
            <a:r>
              <a:rPr lang="en-US" sz="1600" dirty="0" smtClean="0">
                <a:latin typeface="Roboto Regular"/>
              </a:rPr>
              <a:t>All </a:t>
            </a:r>
            <a:r>
              <a:rPr lang="en-US" sz="1600" dirty="0">
                <a:latin typeface="Roboto Regular"/>
              </a:rPr>
              <a:t>service requests will be logged and assigned a ticket number. Because most issues will be addressed after a thorough search on Environment Live or Google, subsequent follow ups will make reference to the ticket numbers. All logged service requests are assigned levels of priority based on the following aspects</a:t>
            </a:r>
          </a:p>
          <a:p>
            <a:pPr marL="0" indent="0">
              <a:buNone/>
            </a:pPr>
            <a:r>
              <a:rPr lang="en-US" sz="1600" dirty="0">
                <a:latin typeface="Roboto Regular"/>
              </a:rPr>
              <a:t> </a:t>
            </a:r>
          </a:p>
          <a:p>
            <a:pPr lvl="1"/>
            <a:r>
              <a:rPr lang="en-US" sz="1200" dirty="0">
                <a:latin typeface="Roboto Regular"/>
              </a:rPr>
              <a:t>Critical – To be resolved within (2) hours;</a:t>
            </a:r>
          </a:p>
          <a:p>
            <a:pPr lvl="1"/>
            <a:r>
              <a:rPr lang="en-US" sz="1200" dirty="0">
                <a:latin typeface="Roboto Regular"/>
              </a:rPr>
              <a:t>High – To be resolved within (4) hours;</a:t>
            </a:r>
          </a:p>
          <a:p>
            <a:pPr lvl="1"/>
            <a:r>
              <a:rPr lang="en-US" sz="1200" dirty="0">
                <a:latin typeface="Roboto Regular"/>
              </a:rPr>
              <a:t>Medium - To be resolved within (6) hours;</a:t>
            </a:r>
          </a:p>
          <a:p>
            <a:pPr lvl="1"/>
            <a:r>
              <a:rPr lang="en-US" sz="1200" dirty="0">
                <a:latin typeface="Roboto Regular"/>
              </a:rPr>
              <a:t>To be resolved within COB.</a:t>
            </a:r>
          </a:p>
          <a:p>
            <a:endParaRPr lang="en-US" sz="1600" dirty="0" smtClean="0">
              <a:latin typeface="Roboto Regular"/>
            </a:endParaRPr>
          </a:p>
          <a:p>
            <a:r>
              <a:rPr lang="en-US" sz="1600" dirty="0" smtClean="0">
                <a:latin typeface="Roboto Regular"/>
              </a:rPr>
              <a:t>All </a:t>
            </a:r>
            <a:r>
              <a:rPr lang="en-US" sz="1600" dirty="0">
                <a:latin typeface="Roboto Regular"/>
              </a:rPr>
              <a:t>cases will be closed after the request has been completed. </a:t>
            </a:r>
            <a:endParaRPr lang="en-US" sz="1600" dirty="0" smtClean="0">
              <a:latin typeface="Roboto Regular"/>
            </a:endParaRPr>
          </a:p>
          <a:p>
            <a:endParaRPr lang="en-US" sz="1600" dirty="0">
              <a:latin typeface="Roboto Regular"/>
            </a:endParaRPr>
          </a:p>
          <a:p>
            <a:r>
              <a:rPr lang="en-US" sz="1600" dirty="0" smtClean="0">
                <a:latin typeface="Roboto Regular"/>
              </a:rPr>
              <a:t>The </a:t>
            </a:r>
            <a:r>
              <a:rPr lang="en-US" sz="1600" dirty="0">
                <a:latin typeface="Roboto Regular"/>
              </a:rPr>
              <a:t>Environment Live Service Desk will randomly contact requesters to survey their satisfaction with the Service Desk and support received.</a:t>
            </a:r>
          </a:p>
          <a:p>
            <a:pPr marL="457200" lvl="1" indent="0">
              <a:buNone/>
            </a:pPr>
            <a:endParaRPr lang="en-US" sz="1600" dirty="0" smtClean="0">
              <a:latin typeface="Roboto Regular"/>
            </a:endParaRPr>
          </a:p>
          <a:p>
            <a:pPr lvl="1"/>
            <a:endParaRPr lang="en-US" sz="1600" dirty="0">
              <a:latin typeface="Roboto Regular"/>
            </a:endParaRPr>
          </a:p>
        </p:txBody>
      </p:sp>
      <p:sp>
        <p:nvSpPr>
          <p:cNvPr id="4" name="TextBox 3"/>
          <p:cNvSpPr txBox="1"/>
          <p:nvPr/>
        </p:nvSpPr>
        <p:spPr>
          <a:xfrm>
            <a:off x="5820848" y="76200"/>
            <a:ext cx="2942152"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Service Support to GEO Users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140216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525963"/>
          </a:xfrm>
        </p:spPr>
        <p:txBody>
          <a:bodyPr>
            <a:normAutofit lnSpcReduction="10000"/>
          </a:bodyPr>
          <a:lstStyle/>
          <a:p>
            <a:pPr marL="0" lvl="0" indent="0">
              <a:buNone/>
            </a:pPr>
            <a:r>
              <a:rPr lang="en-US" sz="1600" b="1" dirty="0">
                <a:latin typeface="Roboto Regular"/>
              </a:rPr>
              <a:t>Typology of services and </a:t>
            </a:r>
            <a:r>
              <a:rPr lang="en-US" sz="1600" b="1" dirty="0" smtClean="0">
                <a:latin typeface="Roboto Regular"/>
              </a:rPr>
              <a:t>descriptions:</a:t>
            </a:r>
            <a:endParaRPr lang="en-US" sz="1600" dirty="0">
              <a:latin typeface="Roboto Regular"/>
            </a:endParaRPr>
          </a:p>
          <a:p>
            <a:pPr marL="0" indent="0">
              <a:buNone/>
            </a:pPr>
            <a:endParaRPr lang="en-US" sz="1600" dirty="0">
              <a:latin typeface="Roboto Regular"/>
            </a:endParaRPr>
          </a:p>
          <a:p>
            <a:r>
              <a:rPr lang="en-US" sz="1600" dirty="0">
                <a:latin typeface="Roboto Regular"/>
              </a:rPr>
              <a:t>The Environment Live service desk team will make every attempt to perform any steps that are necessary in order to resolve one of the following</a:t>
            </a:r>
            <a:r>
              <a:rPr lang="en-US" sz="1600" dirty="0" smtClean="0">
                <a:latin typeface="Roboto Regular"/>
              </a:rPr>
              <a:t>:</a:t>
            </a:r>
          </a:p>
          <a:p>
            <a:pPr marL="0" indent="0">
              <a:buNone/>
            </a:pPr>
            <a:endParaRPr lang="en-US" sz="1600" dirty="0">
              <a:latin typeface="Roboto Regular"/>
            </a:endParaRPr>
          </a:p>
          <a:p>
            <a:pPr lvl="1"/>
            <a:r>
              <a:rPr lang="en-US" sz="1200" b="1" dirty="0">
                <a:latin typeface="Roboto Regular"/>
              </a:rPr>
              <a:t>Identification of potential data providers or databases; </a:t>
            </a:r>
            <a:endParaRPr lang="en-US" sz="1200" dirty="0">
              <a:latin typeface="Roboto Regular"/>
            </a:endParaRPr>
          </a:p>
          <a:p>
            <a:pPr marL="457200" lvl="1" indent="0">
              <a:buNone/>
            </a:pPr>
            <a:r>
              <a:rPr lang="en-US" sz="1200" dirty="0" smtClean="0">
                <a:latin typeface="Roboto Regular"/>
              </a:rPr>
              <a:t>	Provide </a:t>
            </a:r>
            <a:r>
              <a:rPr lang="en-US" sz="1200" dirty="0">
                <a:latin typeface="Roboto Regular"/>
              </a:rPr>
              <a:t>a list of data providers and/or databases. Send report with links.</a:t>
            </a:r>
            <a:br>
              <a:rPr lang="en-US" sz="1200" dirty="0">
                <a:latin typeface="Roboto Regular"/>
              </a:rPr>
            </a:br>
            <a:r>
              <a:rPr lang="en-US" sz="1200" dirty="0" smtClean="0">
                <a:latin typeface="Roboto Regular"/>
              </a:rPr>
              <a:t>	Referral </a:t>
            </a:r>
            <a:r>
              <a:rPr lang="en-US" sz="1200" dirty="0">
                <a:latin typeface="Roboto Regular"/>
              </a:rPr>
              <a:t>to SDG unit</a:t>
            </a:r>
          </a:p>
          <a:p>
            <a:pPr lvl="1"/>
            <a:r>
              <a:rPr lang="en-US" sz="1200" b="1" dirty="0">
                <a:latin typeface="Roboto Regular"/>
              </a:rPr>
              <a:t>Identify specific data provider; </a:t>
            </a:r>
            <a:endParaRPr lang="en-US" sz="1200" dirty="0">
              <a:latin typeface="Roboto Regular"/>
            </a:endParaRPr>
          </a:p>
          <a:p>
            <a:pPr marL="457200" lvl="1" indent="0">
              <a:buNone/>
            </a:pPr>
            <a:r>
              <a:rPr lang="en-US" sz="1200" dirty="0" smtClean="0">
                <a:latin typeface="Roboto Regular"/>
              </a:rPr>
              <a:t>	Provide </a:t>
            </a:r>
            <a:r>
              <a:rPr lang="en-US" sz="1200" dirty="0">
                <a:latin typeface="Roboto Regular"/>
              </a:rPr>
              <a:t>a specific data provider or data flow. Send file or link.</a:t>
            </a:r>
            <a:br>
              <a:rPr lang="en-US" sz="1200" dirty="0">
                <a:latin typeface="Roboto Regular"/>
              </a:rPr>
            </a:br>
            <a:r>
              <a:rPr lang="en-US" sz="1200" dirty="0" smtClean="0">
                <a:latin typeface="Roboto Regular"/>
              </a:rPr>
              <a:t>	Referral </a:t>
            </a:r>
            <a:r>
              <a:rPr lang="en-US" sz="1200" dirty="0">
                <a:latin typeface="Roboto Regular"/>
              </a:rPr>
              <a:t>to SDG unit/ Environment Live unit</a:t>
            </a:r>
          </a:p>
          <a:p>
            <a:pPr lvl="1"/>
            <a:r>
              <a:rPr lang="en-US" sz="1200" b="1" dirty="0">
                <a:latin typeface="Roboto Regular"/>
              </a:rPr>
              <a:t>Identify specific data set;</a:t>
            </a:r>
            <a:endParaRPr lang="en-US" sz="1200" dirty="0">
              <a:latin typeface="Roboto Regular"/>
            </a:endParaRPr>
          </a:p>
          <a:p>
            <a:pPr marL="457200" lvl="1" indent="0">
              <a:buNone/>
            </a:pPr>
            <a:r>
              <a:rPr lang="en-US" sz="1200" dirty="0" smtClean="0">
                <a:latin typeface="Roboto Regular"/>
              </a:rPr>
              <a:t>	Provide </a:t>
            </a:r>
            <a:r>
              <a:rPr lang="en-US" sz="1200" dirty="0">
                <a:latin typeface="Roboto Regular"/>
              </a:rPr>
              <a:t>a specific dataset or data point. Send file or link..</a:t>
            </a:r>
            <a:br>
              <a:rPr lang="en-US" sz="1200" dirty="0">
                <a:latin typeface="Roboto Regular"/>
              </a:rPr>
            </a:br>
            <a:r>
              <a:rPr lang="en-US" sz="1200" dirty="0" smtClean="0">
                <a:latin typeface="Roboto Regular"/>
              </a:rPr>
              <a:t>	Referral </a:t>
            </a:r>
            <a:r>
              <a:rPr lang="en-US" sz="1200" dirty="0">
                <a:latin typeface="Roboto Regular"/>
              </a:rPr>
              <a:t>to SDG unit/ Environment Live unit</a:t>
            </a:r>
          </a:p>
          <a:p>
            <a:pPr lvl="1"/>
            <a:r>
              <a:rPr lang="en-US" sz="1200" b="1" dirty="0">
                <a:latin typeface="Roboto Regular"/>
              </a:rPr>
              <a:t>Check references ; </a:t>
            </a:r>
            <a:endParaRPr lang="en-US" sz="1200" dirty="0">
              <a:latin typeface="Roboto Regular"/>
            </a:endParaRPr>
          </a:p>
          <a:p>
            <a:pPr marL="457200" lvl="1" indent="0">
              <a:buNone/>
            </a:pPr>
            <a:r>
              <a:rPr lang="en-US" sz="1200" dirty="0" smtClean="0">
                <a:latin typeface="Roboto Regular"/>
              </a:rPr>
              <a:t>	Check </a:t>
            </a:r>
            <a:r>
              <a:rPr lang="en-US" sz="1200" dirty="0">
                <a:latin typeface="Roboto Regular"/>
              </a:rPr>
              <a:t>the references of a cited publication. Send report.</a:t>
            </a:r>
            <a:br>
              <a:rPr lang="en-US" sz="1200" dirty="0">
                <a:latin typeface="Roboto Regular"/>
              </a:rPr>
            </a:br>
            <a:r>
              <a:rPr lang="en-US" sz="1200" dirty="0" smtClean="0">
                <a:latin typeface="Roboto Regular"/>
              </a:rPr>
              <a:t>	Referral </a:t>
            </a:r>
            <a:r>
              <a:rPr lang="en-US" sz="1200" dirty="0">
                <a:latin typeface="Roboto Regular"/>
              </a:rPr>
              <a:t>to Library unit </a:t>
            </a:r>
          </a:p>
          <a:p>
            <a:pPr lvl="1"/>
            <a:r>
              <a:rPr lang="en-US" sz="1200" b="1" dirty="0" smtClean="0">
                <a:latin typeface="Roboto Regular"/>
              </a:rPr>
              <a:t>Recreation </a:t>
            </a:r>
            <a:r>
              <a:rPr lang="en-US" sz="1200" b="1" dirty="0">
                <a:latin typeface="Roboto Regular"/>
              </a:rPr>
              <a:t>of data elements;</a:t>
            </a:r>
            <a:endParaRPr lang="en-US" sz="1200" dirty="0">
              <a:latin typeface="Roboto Regular"/>
            </a:endParaRPr>
          </a:p>
          <a:p>
            <a:pPr marL="457200" lvl="1" indent="0">
              <a:buNone/>
            </a:pPr>
            <a:r>
              <a:rPr lang="en-US" sz="1200" dirty="0">
                <a:latin typeface="Roboto Regular"/>
              </a:rPr>
              <a:t>	</a:t>
            </a:r>
            <a:r>
              <a:rPr lang="en-US" sz="1200" dirty="0" smtClean="0">
                <a:latin typeface="Roboto Regular"/>
              </a:rPr>
              <a:t>Recreate </a:t>
            </a:r>
            <a:r>
              <a:rPr lang="en-US" sz="1200" dirty="0">
                <a:latin typeface="Roboto Regular"/>
              </a:rPr>
              <a:t>a data element. Referral to Environment Live unit. The following types of recreations where data </a:t>
            </a:r>
            <a:r>
              <a:rPr lang="en-US" sz="1200" dirty="0" smtClean="0">
                <a:latin typeface="Roboto Regular"/>
              </a:rPr>
              <a:t>	and other </a:t>
            </a:r>
            <a:r>
              <a:rPr lang="en-US" sz="1200" dirty="0">
                <a:latin typeface="Roboto Regular"/>
              </a:rPr>
              <a:t>resources are </a:t>
            </a:r>
            <a:r>
              <a:rPr lang="en-US" sz="1200" dirty="0" smtClean="0">
                <a:latin typeface="Roboto Regular"/>
              </a:rPr>
              <a:t>available (Charts, Maps, Infographic, Table, Publication)</a:t>
            </a:r>
            <a:endParaRPr lang="en-US" sz="1200" dirty="0">
              <a:latin typeface="Roboto Regular"/>
            </a:endParaRPr>
          </a:p>
          <a:p>
            <a:pPr marL="457200" lvl="1" indent="0">
              <a:buNone/>
            </a:pPr>
            <a:endParaRPr lang="en-US" sz="1600" dirty="0" smtClean="0">
              <a:latin typeface="Roboto Regular"/>
            </a:endParaRPr>
          </a:p>
          <a:p>
            <a:pPr lvl="1"/>
            <a:endParaRPr lang="en-US" sz="1600" dirty="0">
              <a:latin typeface="Roboto Regular"/>
            </a:endParaRPr>
          </a:p>
        </p:txBody>
      </p:sp>
      <p:sp>
        <p:nvSpPr>
          <p:cNvPr id="4" name="TextBox 3"/>
          <p:cNvSpPr txBox="1"/>
          <p:nvPr/>
        </p:nvSpPr>
        <p:spPr>
          <a:xfrm>
            <a:off x="5820848" y="76200"/>
            <a:ext cx="2942152"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Service Support to GEO Users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188482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525963"/>
          </a:xfrm>
        </p:spPr>
        <p:txBody>
          <a:bodyPr>
            <a:normAutofit/>
          </a:bodyPr>
          <a:lstStyle/>
          <a:p>
            <a:pPr marL="0" lvl="0" indent="0">
              <a:buNone/>
            </a:pPr>
            <a:r>
              <a:rPr lang="en-US" sz="1600" b="1" dirty="0">
                <a:latin typeface="Roboto Regular"/>
              </a:rPr>
              <a:t>Typology of services and </a:t>
            </a:r>
            <a:r>
              <a:rPr lang="en-US" sz="1600" b="1" dirty="0" smtClean="0">
                <a:latin typeface="Roboto Regular"/>
              </a:rPr>
              <a:t>descriptions:</a:t>
            </a:r>
            <a:endParaRPr lang="en-US" sz="1600" dirty="0">
              <a:latin typeface="Roboto Regular"/>
            </a:endParaRPr>
          </a:p>
          <a:p>
            <a:pPr marL="0" indent="0">
              <a:buNone/>
            </a:pPr>
            <a:endParaRPr lang="en-US" sz="1600" dirty="0">
              <a:latin typeface="Roboto Regular"/>
            </a:endParaRPr>
          </a:p>
          <a:p>
            <a:r>
              <a:rPr lang="en-US" sz="1600" dirty="0">
                <a:latin typeface="Roboto Regular"/>
              </a:rPr>
              <a:t>The Environment Live service desk team will make every attempt to perform any steps that are necessary in order to resolve one of the following:</a:t>
            </a:r>
          </a:p>
          <a:p>
            <a:pPr marL="457200" lvl="1" indent="0">
              <a:buNone/>
            </a:pPr>
            <a:endParaRPr lang="en-US" sz="1600" dirty="0" smtClean="0">
              <a:latin typeface="Roboto Regular"/>
            </a:endParaRPr>
          </a:p>
          <a:p>
            <a:pPr lvl="1"/>
            <a:endParaRPr lang="en-US" sz="1600" dirty="0">
              <a:latin typeface="Roboto Regular"/>
            </a:endParaRPr>
          </a:p>
        </p:txBody>
      </p:sp>
      <p:sp>
        <p:nvSpPr>
          <p:cNvPr id="4" name="TextBox 3"/>
          <p:cNvSpPr txBox="1"/>
          <p:nvPr/>
        </p:nvSpPr>
        <p:spPr>
          <a:xfrm>
            <a:off x="5820848" y="76200"/>
            <a:ext cx="2942152"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Service Support to GEO Users</a:t>
            </a:r>
            <a:endParaRPr lang="en-US" dirty="0">
              <a:effectLst>
                <a:outerShdw blurRad="38100" dist="38100" dir="2700000" algn="tl">
                  <a:srgbClr val="000000">
                    <a:alpha val="43137"/>
                  </a:srgbClr>
                </a:outerShdw>
              </a:effectLst>
            </a:endParaRPr>
          </a:p>
        </p:txBody>
      </p:sp>
      <p:sp>
        <p:nvSpPr>
          <p:cNvPr id="2" name="TextBox 1"/>
          <p:cNvSpPr txBox="1"/>
          <p:nvPr/>
        </p:nvSpPr>
        <p:spPr>
          <a:xfrm>
            <a:off x="609600" y="2590800"/>
            <a:ext cx="7620000" cy="1754326"/>
          </a:xfrm>
          <a:prstGeom prst="rect">
            <a:avLst/>
          </a:prstGeom>
          <a:noFill/>
        </p:spPr>
        <p:txBody>
          <a:bodyPr wrap="square" rtlCol="0">
            <a:spAutoFit/>
          </a:bodyPr>
          <a:lstStyle/>
          <a:p>
            <a:pPr marL="628650" lvl="1" indent="-171450">
              <a:buFont typeface="Calibri" panose="020F0502020204030204" pitchFamily="34" charset="0"/>
              <a:buChar char="―"/>
            </a:pPr>
            <a:r>
              <a:rPr lang="en-US" sz="1200" b="1" dirty="0" smtClean="0"/>
              <a:t>Support </a:t>
            </a:r>
            <a:r>
              <a:rPr lang="en-US" sz="1200" b="1" dirty="0"/>
              <a:t>to Community of Practice;</a:t>
            </a:r>
            <a:endParaRPr lang="en-US" sz="1200" dirty="0"/>
          </a:p>
          <a:p>
            <a:pPr lvl="1"/>
            <a:r>
              <a:rPr lang="en-US" sz="1200" dirty="0" smtClean="0"/>
              <a:t>      Folder </a:t>
            </a:r>
            <a:r>
              <a:rPr lang="en-US" sz="1200" dirty="0"/>
              <a:t>and file management</a:t>
            </a:r>
          </a:p>
          <a:p>
            <a:pPr marL="628650" lvl="1" indent="-171450">
              <a:buFont typeface="Calibri" panose="020F0502020204030204" pitchFamily="34" charset="0"/>
              <a:buChar char="―"/>
            </a:pPr>
            <a:endParaRPr lang="en-US" sz="1200" dirty="0"/>
          </a:p>
          <a:p>
            <a:pPr marL="628650" lvl="1" indent="-171450">
              <a:buFont typeface="Calibri" panose="020F0502020204030204" pitchFamily="34" charset="0"/>
              <a:buChar char="―"/>
            </a:pPr>
            <a:r>
              <a:rPr lang="en-US" sz="1200" b="1" dirty="0" smtClean="0"/>
              <a:t>Conference </a:t>
            </a:r>
            <a:r>
              <a:rPr lang="en-US" sz="1200" b="1" dirty="0"/>
              <a:t>services using GoToMeeting software;</a:t>
            </a:r>
            <a:endParaRPr lang="en-US" sz="1200" dirty="0"/>
          </a:p>
          <a:p>
            <a:pPr lvl="1"/>
            <a:r>
              <a:rPr lang="en-US" sz="1200" b="1" dirty="0"/>
              <a:t> </a:t>
            </a:r>
            <a:r>
              <a:rPr lang="en-US" sz="1200" b="1" dirty="0" smtClean="0"/>
              <a:t>     </a:t>
            </a:r>
            <a:r>
              <a:rPr lang="en-US" sz="1200" dirty="0" smtClean="0"/>
              <a:t>Support </a:t>
            </a:r>
            <a:r>
              <a:rPr lang="en-US" sz="1200" dirty="0"/>
              <a:t>services for video conference and recording over the entire period of the meeting according to </a:t>
            </a:r>
            <a:endParaRPr lang="en-US" sz="1200" dirty="0" smtClean="0"/>
          </a:p>
          <a:p>
            <a:pPr lvl="1"/>
            <a:r>
              <a:rPr lang="en-US" sz="1200" dirty="0" smtClean="0"/>
              <a:t>      logistics </a:t>
            </a:r>
            <a:r>
              <a:rPr lang="en-US" sz="1200" dirty="0"/>
              <a:t>and needs for the meeting.</a:t>
            </a:r>
          </a:p>
          <a:p>
            <a:pPr marL="628650" lvl="1" indent="-171450">
              <a:buFont typeface="Calibri" panose="020F0502020204030204" pitchFamily="34" charset="0"/>
              <a:buChar char="―"/>
            </a:pPr>
            <a:endParaRPr lang="en-US" sz="1200" b="1" dirty="0" smtClean="0"/>
          </a:p>
          <a:p>
            <a:pPr marL="628650" lvl="1" indent="-171450">
              <a:buFont typeface="Calibri" panose="020F0502020204030204" pitchFamily="34" charset="0"/>
              <a:buChar char="―"/>
            </a:pPr>
            <a:r>
              <a:rPr lang="en-US" sz="1200" b="1" dirty="0" smtClean="0"/>
              <a:t>Other </a:t>
            </a:r>
            <a:r>
              <a:rPr lang="en-US" sz="1200" b="1" dirty="0"/>
              <a:t>support services. </a:t>
            </a:r>
            <a:endParaRPr lang="en-US" sz="1200" dirty="0"/>
          </a:p>
          <a:p>
            <a:pPr lvl="1"/>
            <a:r>
              <a:rPr lang="en-US" sz="1100" dirty="0" smtClean="0"/>
              <a:t>      (to be indicated)</a:t>
            </a:r>
            <a:endParaRPr lang="en-US" sz="1100" dirty="0"/>
          </a:p>
        </p:txBody>
      </p:sp>
    </p:spTree>
    <p:extLst>
      <p:ext uri="{BB962C8B-B14F-4D97-AF65-F5344CB8AC3E}">
        <p14:creationId xmlns:p14="http://schemas.microsoft.com/office/powerpoint/2010/main" val="6959060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525963"/>
          </a:xfrm>
        </p:spPr>
        <p:txBody>
          <a:bodyPr>
            <a:normAutofit/>
          </a:bodyPr>
          <a:lstStyle/>
          <a:p>
            <a:pPr lvl="0"/>
            <a:r>
              <a:rPr lang="en-US" sz="1600" b="1" dirty="0">
                <a:latin typeface="Roboto Regular"/>
              </a:rPr>
              <a:t>Environment Live service desk contacts</a:t>
            </a:r>
            <a:r>
              <a:rPr lang="en-US" sz="1600" b="1" dirty="0" smtClean="0">
                <a:latin typeface="Roboto Regular"/>
              </a:rPr>
              <a:t>:</a:t>
            </a:r>
          </a:p>
          <a:p>
            <a:pPr lvl="0"/>
            <a:endParaRPr lang="en-US" sz="1600" dirty="0">
              <a:latin typeface="Roboto Regular"/>
            </a:endParaRPr>
          </a:p>
          <a:p>
            <a:pPr marL="457200" lvl="1" indent="0">
              <a:buNone/>
            </a:pPr>
            <a:r>
              <a:rPr lang="en-US" sz="1600" dirty="0">
                <a:latin typeface="Roboto Regular"/>
              </a:rPr>
              <a:t>Email: </a:t>
            </a:r>
            <a:r>
              <a:rPr lang="en-US" sz="1600" b="1" u="sng" dirty="0">
                <a:latin typeface="Roboto Regular"/>
                <a:hlinkClick r:id="rId2"/>
              </a:rPr>
              <a:t>uneplive@unep.org</a:t>
            </a:r>
            <a:endParaRPr lang="en-US" sz="1600" dirty="0">
              <a:latin typeface="Roboto Regular"/>
            </a:endParaRPr>
          </a:p>
          <a:p>
            <a:pPr marL="457200" lvl="1" indent="0">
              <a:buNone/>
            </a:pPr>
            <a:r>
              <a:rPr lang="en-US" sz="1600" dirty="0">
                <a:latin typeface="Roboto Regular"/>
              </a:rPr>
              <a:t>Phone number: +254 20 76-22-32-96</a:t>
            </a:r>
          </a:p>
          <a:p>
            <a:pPr marL="457200" lvl="1" indent="0">
              <a:buNone/>
            </a:pPr>
            <a:r>
              <a:rPr lang="en-US" sz="1600" dirty="0">
                <a:latin typeface="Roboto Regular"/>
              </a:rPr>
              <a:t>Cell phone number: +254 7-95-10-76-74</a:t>
            </a:r>
          </a:p>
          <a:p>
            <a:pPr marL="457200" lvl="1" indent="0">
              <a:buNone/>
            </a:pPr>
            <a:endParaRPr lang="en-US" sz="1600" dirty="0" smtClean="0">
              <a:latin typeface="Roboto Regular"/>
            </a:endParaRPr>
          </a:p>
          <a:p>
            <a:pPr marL="457200" lvl="1" indent="0">
              <a:buNone/>
            </a:pPr>
            <a:r>
              <a:rPr lang="en-US" sz="1600" dirty="0" smtClean="0">
                <a:latin typeface="Roboto Regular"/>
              </a:rPr>
              <a:t>Focal </a:t>
            </a:r>
            <a:r>
              <a:rPr lang="en-US" sz="1600" dirty="0">
                <a:latin typeface="Roboto Regular"/>
              </a:rPr>
              <a:t>point in Nairobi, Kenya: Erick </a:t>
            </a:r>
            <a:r>
              <a:rPr lang="en-US" sz="1600" dirty="0" err="1">
                <a:latin typeface="Roboto Regular"/>
              </a:rPr>
              <a:t>Litswa</a:t>
            </a:r>
            <a:r>
              <a:rPr lang="en-US" sz="1600" dirty="0">
                <a:latin typeface="Roboto Regular"/>
              </a:rPr>
              <a:t>, </a:t>
            </a:r>
            <a:r>
              <a:rPr lang="en-US" sz="1600" u="sng" dirty="0">
                <a:latin typeface="Roboto Regular"/>
                <a:hlinkClick r:id="rId3"/>
              </a:rPr>
              <a:t>Erick.Litswa@unep.org</a:t>
            </a:r>
            <a:endParaRPr lang="en-US" sz="1600" dirty="0">
              <a:latin typeface="Roboto Regular"/>
            </a:endParaRPr>
          </a:p>
          <a:p>
            <a:pPr marL="457200" lvl="1" indent="0">
              <a:buNone/>
            </a:pPr>
            <a:r>
              <a:rPr lang="en-US" sz="1600" dirty="0">
                <a:latin typeface="Roboto Regular"/>
              </a:rPr>
              <a:t>Focal point in Frascati, Italy: Simone </a:t>
            </a:r>
            <a:r>
              <a:rPr lang="en-US" sz="1600" dirty="0" err="1">
                <a:latin typeface="Roboto Regular"/>
              </a:rPr>
              <a:t>Targettiferri</a:t>
            </a:r>
            <a:r>
              <a:rPr lang="en-US" sz="1600" dirty="0">
                <a:latin typeface="Roboto Regular"/>
              </a:rPr>
              <a:t>, </a:t>
            </a:r>
            <a:r>
              <a:rPr lang="en-US" sz="1600" u="sng" dirty="0">
                <a:latin typeface="Roboto Regular"/>
                <a:hlinkClick r:id="rId4"/>
              </a:rPr>
              <a:t>Simone.Targettiferri@unep.org</a:t>
            </a:r>
            <a:endParaRPr lang="en-US" sz="1600" dirty="0">
              <a:latin typeface="Roboto Regular"/>
            </a:endParaRPr>
          </a:p>
          <a:p>
            <a:pPr marL="400050" lvl="1" indent="0">
              <a:buNone/>
            </a:pPr>
            <a:r>
              <a:rPr lang="en-US" sz="1600" dirty="0">
                <a:latin typeface="Roboto Regular"/>
              </a:rPr>
              <a:t/>
            </a:r>
            <a:br>
              <a:rPr lang="en-US" sz="1600" dirty="0">
                <a:latin typeface="Roboto Regular"/>
              </a:rPr>
            </a:br>
            <a:r>
              <a:rPr lang="en-US" sz="1200" dirty="0">
                <a:latin typeface="Roboto Regular"/>
              </a:rPr>
              <a:t> </a:t>
            </a:r>
          </a:p>
        </p:txBody>
      </p:sp>
      <p:sp>
        <p:nvSpPr>
          <p:cNvPr id="4" name="TextBox 3"/>
          <p:cNvSpPr txBox="1"/>
          <p:nvPr/>
        </p:nvSpPr>
        <p:spPr>
          <a:xfrm>
            <a:off x="5820848" y="76200"/>
            <a:ext cx="2942152"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Service Support to GEO Users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160859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70" y="0"/>
            <a:ext cx="8884859" cy="6858000"/>
          </a:xfrm>
          <a:prstGeom prst="rect">
            <a:avLst/>
          </a:prstGeom>
        </p:spPr>
      </p:pic>
      <p:sp>
        <p:nvSpPr>
          <p:cNvPr id="5" name="TextBox 4"/>
          <p:cNvSpPr txBox="1"/>
          <p:nvPr/>
        </p:nvSpPr>
        <p:spPr>
          <a:xfrm>
            <a:off x="6248400" y="76200"/>
            <a:ext cx="2735108" cy="369332"/>
          </a:xfrm>
          <a:prstGeom prst="rect">
            <a:avLst/>
          </a:prstGeom>
          <a:solidFill>
            <a:schemeClr val="accent1">
              <a:lumMod val="60000"/>
              <a:lumOff val="40000"/>
            </a:schemeClr>
          </a:solidFill>
        </p:spPr>
        <p:txBody>
          <a:bodyPr wrap="none" rtlCol="0">
            <a:spAutoFit/>
          </a:bodyPr>
          <a:lstStyle/>
          <a:p>
            <a:r>
              <a:rPr lang="en-US" dirty="0" smtClean="0">
                <a:effectLst>
                  <a:outerShdw blurRad="38100" dist="38100" dir="2700000" algn="tl">
                    <a:srgbClr val="000000">
                      <a:alpha val="43137"/>
                    </a:srgbClr>
                  </a:outerShdw>
                </a:effectLst>
              </a:rPr>
              <a:t>Renewed Environment Live</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976604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345</TotalTime>
  <Words>1256</Words>
  <Application>Microsoft Office PowerPoint</Application>
  <PresentationFormat>On-screen Show (4:3)</PresentationFormat>
  <Paragraphs>171</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Environment Live Data and Services to GEO Assessment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Alexander Caldas</dc:creator>
  <cp:lastModifiedBy>Alexander Caldas</cp:lastModifiedBy>
  <cp:revision>71</cp:revision>
  <cp:lastPrinted>2017-02-07T05:48:17Z</cp:lastPrinted>
  <dcterms:created xsi:type="dcterms:W3CDTF">2017-02-07T04:56:35Z</dcterms:created>
  <dcterms:modified xsi:type="dcterms:W3CDTF">2017-02-16T09:17:24Z</dcterms:modified>
</cp:coreProperties>
</file>