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13"/>
  </p:notesMasterIdLst>
  <p:sldIdLst>
    <p:sldId id="379" r:id="rId2"/>
    <p:sldId id="339" r:id="rId3"/>
    <p:sldId id="380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8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67FF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3" autoAdjust="0"/>
    <p:restoredTop sz="75885" autoAdjust="0"/>
  </p:normalViewPr>
  <p:slideViewPr>
    <p:cSldViewPr snapToGrid="0" snapToObjects="1">
      <p:cViewPr>
        <p:scale>
          <a:sx n="66" d="100"/>
          <a:sy n="66" d="100"/>
        </p:scale>
        <p:origin x="-1542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910664-DEFE-8947-8B02-69EFD0ACF4FE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395B8-97E3-B140-9D6F-890586D576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21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8F3DC8-32B9-6F4B-B7CB-69D6C11E8D56}" type="datetimeFigureOut">
              <a:rPr lang="en-US" smtClean="0"/>
              <a:pPr/>
              <a:t>19/12/2016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807412-DA39-FF4D-8191-9B4028091DA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en-US" sz="2000" b="1" dirty="0" smtClean="0">
                <a:solidFill>
                  <a:schemeClr val="tx1"/>
                </a:solidFill>
              </a:rPr>
              <a:t>PRINCIPLE 10 OF THE RIO DECLARATION WITHIN THE CONTEXT OF THE BARBADOS PROGRAMME OF ACTION  (BPOA) AND THE MAURITIUS FOR THE FURTHER IMPLEMENTATION OF THE BPOA  (MS/BPOA)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    </a:t>
            </a:r>
            <a:r>
              <a:rPr lang="en-US" b="1" i="1" dirty="0" smtClean="0"/>
              <a:t>Regional Workshop on the Implementation of Rio Principle 10 in the Caribbean, Trinidad and Tobago, 16 September 2013</a:t>
            </a:r>
          </a:p>
          <a:p>
            <a:pPr>
              <a:buNone/>
            </a:pPr>
            <a:endParaRPr lang="en-US" b="1" i="1" dirty="0" smtClean="0"/>
          </a:p>
          <a:p>
            <a:pPr algn="ctr">
              <a:buNone/>
            </a:pPr>
            <a:r>
              <a:rPr lang="en-US" dirty="0" smtClean="0"/>
              <a:t> by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Mark D. Griffith, Ph.D.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4385"/>
            <a:ext cx="8229600" cy="1143000"/>
          </a:xfrm>
        </p:spPr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5872"/>
            <a:ext cx="8229600" cy="4291361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/>
              <a:t>CONTEXT</a:t>
            </a:r>
          </a:p>
          <a:p>
            <a:pPr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RELEVANCE OF PRINCIPLE 10 IN THE CONTEXT OF THE IMPLEMENTATION OF THE BARBADOS PROGRAMME OF ACTION (BPOA)  AND THE MAURITIUS FOR THE FURTHER IMPLEMENTATION OF THE BPOA</a:t>
            </a:r>
          </a:p>
          <a:p>
            <a:pPr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GOVERNMENT ENFORCEMENT ACTION, PRIVATE ACCESS TO REMEDIES AND PROCEDURAL GUARANTEES</a:t>
            </a:r>
          </a:p>
          <a:p>
            <a:pPr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SIDS INTER-REGIONAL MEETING OUTCOME FOR THE THIRD INTERNATIONAL CONFERENCE ON THE SUSTAINABLE DEVELOPMENT OF SMAAL ISLAND DEVELOPING STATES (SIDS)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2481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CONTEXT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800" dirty="0" smtClean="0"/>
              <a:t>The  Declaration of Barbados  re-affirms the principles and commitments to sustainable development  embodied in the Rio Declaration on Environment and Development.</a:t>
            </a:r>
          </a:p>
          <a:p>
            <a:pPr>
              <a:buNone/>
            </a:pPr>
            <a:endParaRPr lang="en-US" sz="2800" dirty="0" smtClean="0"/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 It can therefore be argued, that the principles contained in the Rio Declaration , including Principle 10, underpins the BPOA and the MS/BPOA.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CONTEXT: PRINCIPLE 10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400" b="1" dirty="0" smtClean="0"/>
              <a:t>Environmental issues are best handled with participation of all  citizens</a:t>
            </a:r>
            <a:r>
              <a:rPr lang="en-US" sz="2400" dirty="0" smtClean="0"/>
              <a:t>. </a:t>
            </a:r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Provision by all to appropriate </a:t>
            </a:r>
            <a:r>
              <a:rPr lang="en-US" sz="2400" b="1" dirty="0" smtClean="0"/>
              <a:t>access to information concerning the environment </a:t>
            </a:r>
            <a:r>
              <a:rPr lang="en-US" sz="2400" dirty="0" smtClean="0"/>
              <a:t>held by public authorities. </a:t>
            </a:r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Communities should have the opportunity to </a:t>
            </a:r>
            <a:r>
              <a:rPr lang="en-US" sz="2400" b="1" dirty="0" smtClean="0"/>
              <a:t>participate  in decision-making processes. </a:t>
            </a:r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Facilitation and encouragement by States of  </a:t>
            </a:r>
            <a:r>
              <a:rPr lang="en-US" sz="2400" b="1" dirty="0" smtClean="0"/>
              <a:t>public awareness and participation by making information widely available </a:t>
            </a:r>
            <a:r>
              <a:rPr lang="en-US" sz="2400" dirty="0" smtClean="0"/>
              <a:t>and the </a:t>
            </a:r>
            <a:r>
              <a:rPr lang="en-US" sz="2400" b="1" dirty="0" smtClean="0"/>
              <a:t>effective access to judicial and administrative proceedings</a:t>
            </a:r>
            <a:r>
              <a:rPr lang="en-US" sz="2400" dirty="0" smtClean="0"/>
              <a:t>, including redress and remedy.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 smtClean="0"/>
              <a:t>RELEVANCE OF PRINCIPLE 10 IN THE CONTEXT OT THE IMPLEMENTATION OF THE BPOA AND THE MS/BPOA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600" dirty="0" smtClean="0"/>
              <a:t> </a:t>
            </a:r>
            <a:r>
              <a:rPr lang="en-US" sz="1600" b="1" dirty="0" smtClean="0"/>
              <a:t>Approach use in the designed of the BPOA: underlying “principles”</a:t>
            </a:r>
          </a:p>
          <a:p>
            <a:pPr algn="ctr">
              <a:buNone/>
            </a:pPr>
            <a:endParaRPr lang="en-US" sz="1600" b="1" dirty="0" smtClean="0"/>
          </a:p>
          <a:p>
            <a:pPr algn="just">
              <a:buFont typeface="Wingdings" pitchFamily="2" charset="2"/>
              <a:buChar char="q"/>
            </a:pPr>
            <a:r>
              <a:rPr lang="en-US" sz="1800" b="1" dirty="0" smtClean="0"/>
              <a:t>  </a:t>
            </a:r>
            <a:r>
              <a:rPr lang="en-US" sz="1800" dirty="0" smtClean="0"/>
              <a:t>Based on a Triangular Approach with on emphasis on </a:t>
            </a:r>
            <a:r>
              <a:rPr lang="en-US" sz="1800" b="1" dirty="0" smtClean="0"/>
              <a:t>National</a:t>
            </a:r>
            <a:r>
              <a:rPr lang="en-US" sz="1800" dirty="0" smtClean="0"/>
              <a:t>, Regional and International Action.</a:t>
            </a:r>
          </a:p>
          <a:p>
            <a:pPr algn="just">
              <a:buNone/>
            </a:pPr>
            <a:endParaRPr lang="en-US" sz="1800" dirty="0" smtClean="0"/>
          </a:p>
          <a:p>
            <a:pPr algn="just">
              <a:buFont typeface="Wingdings" pitchFamily="2" charset="2"/>
              <a:buChar char="q"/>
            </a:pPr>
            <a:r>
              <a:rPr lang="en-US" sz="1800" dirty="0" smtClean="0"/>
              <a:t> Inter-and Intra-Regional collaboration among and between SIDS.</a:t>
            </a:r>
          </a:p>
          <a:p>
            <a:pPr algn="just">
              <a:buNone/>
            </a:pPr>
            <a:endParaRPr lang="en-US" sz="1800" dirty="0" smtClean="0"/>
          </a:p>
          <a:p>
            <a:pPr algn="just">
              <a:buFont typeface="Wingdings" pitchFamily="2" charset="2"/>
              <a:buChar char="q"/>
            </a:pPr>
            <a:r>
              <a:rPr lang="en-US" sz="1800" dirty="0" smtClean="0"/>
              <a:t>Recognition that economic development must become sustainable development by incorporating environmental and resources management principles. To achieve this requires:</a:t>
            </a:r>
          </a:p>
          <a:p>
            <a:pPr algn="just">
              <a:buFont typeface="Wingdings" pitchFamily="2" charset="2"/>
              <a:buChar char="q"/>
            </a:pPr>
            <a:endParaRPr lang="en-US" sz="1800" dirty="0" smtClean="0"/>
          </a:p>
          <a:p>
            <a:pPr algn="just">
              <a:buFont typeface="Wingdings" pitchFamily="2" charset="2"/>
              <a:buChar char="v"/>
            </a:pPr>
            <a:r>
              <a:rPr lang="en-US" sz="1600" dirty="0" smtClean="0"/>
              <a:t> Interdisciplinary approaches to both planning and decision making; and </a:t>
            </a:r>
          </a:p>
          <a:p>
            <a:pPr algn="just">
              <a:buFont typeface="Wingdings" pitchFamily="2" charset="2"/>
              <a:buChar char="v"/>
            </a:pPr>
            <a:r>
              <a:rPr lang="en-US" sz="1600" b="1" dirty="0" smtClean="0"/>
              <a:t>Encouragement of public participation  </a:t>
            </a:r>
            <a:r>
              <a:rPr lang="en-US" sz="1600" dirty="0" smtClean="0"/>
              <a:t>in  this process.</a:t>
            </a:r>
          </a:p>
          <a:p>
            <a:pPr algn="just">
              <a:buFont typeface="Wingdings" pitchFamily="2" charset="2"/>
              <a:buChar char="v"/>
            </a:pPr>
            <a:endParaRPr lang="en-US" sz="1600" dirty="0" smtClean="0"/>
          </a:p>
          <a:p>
            <a:pPr algn="just">
              <a:buFont typeface="Wingdings" pitchFamily="2" charset="2"/>
              <a:buChar char="q"/>
            </a:pPr>
            <a:endParaRPr lang="en-US" sz="1800" dirty="0" smtClean="0"/>
          </a:p>
          <a:p>
            <a:pPr algn="just">
              <a:buFont typeface="Wingdings" pitchFamily="2" charset="2"/>
              <a:buChar char="q"/>
            </a:pPr>
            <a:endParaRPr lang="en-US" sz="1800" dirty="0" smtClean="0"/>
          </a:p>
          <a:p>
            <a:pPr algn="just"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 smtClean="0"/>
              <a:t>RELEVANCE OF PRINCIPLE 10 IN </a:t>
            </a:r>
            <a:r>
              <a:rPr lang="en-US" sz="2200" b="1" dirty="0" smtClean="0"/>
              <a:t>THE CONTEXT OT THE IMPLEMENTATION OF THE BPOA AND THE MS/BPOA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1800" b="1" dirty="0" smtClean="0"/>
              <a:t>Approach use in the designed of the BPOA: underlying “principles”</a:t>
            </a:r>
          </a:p>
          <a:p>
            <a:pPr>
              <a:buNone/>
            </a:pPr>
            <a:endParaRPr lang="en-US" sz="1800" b="1" dirty="0" smtClean="0"/>
          </a:p>
          <a:p>
            <a:pPr>
              <a:buFont typeface="Wingdings" pitchFamily="2" charset="2"/>
              <a:buChar char="q"/>
            </a:pPr>
            <a:r>
              <a:rPr lang="en-US" sz="1800" dirty="0" smtClean="0"/>
              <a:t>Broad </a:t>
            </a:r>
            <a:r>
              <a:rPr lang="en-US" sz="1800" b="1" dirty="0" smtClean="0"/>
              <a:t>public participation </a:t>
            </a:r>
            <a:r>
              <a:rPr lang="en-US" sz="1800" dirty="0" smtClean="0"/>
              <a:t>is a </a:t>
            </a:r>
            <a:r>
              <a:rPr lang="en-US" sz="1800" b="1" dirty="0" smtClean="0"/>
              <a:t>fundamental prerequisite </a:t>
            </a:r>
            <a:r>
              <a:rPr lang="en-US" sz="1800" dirty="0" smtClean="0"/>
              <a:t>for the achievement  of sustainable development:</a:t>
            </a:r>
          </a:p>
          <a:p>
            <a:pPr>
              <a:buFont typeface="Wingdings" pitchFamily="2" charset="2"/>
              <a:buChar char="q"/>
            </a:pPr>
            <a:endParaRPr lang="en-US" sz="1800" dirty="0" smtClean="0"/>
          </a:p>
          <a:p>
            <a:pPr>
              <a:buFont typeface="Wingdings" pitchFamily="2" charset="2"/>
              <a:buChar char="v"/>
            </a:pPr>
            <a:r>
              <a:rPr lang="en-US" sz="1800" dirty="0" smtClean="0"/>
              <a:t>Main Instrument for achieving public participation in decision making is by way of  Environmental Impact  Assessments (EIA).</a:t>
            </a:r>
          </a:p>
          <a:p>
            <a:pPr>
              <a:buFont typeface="Wingdings" pitchFamily="2" charset="2"/>
              <a:buChar char="v"/>
            </a:pPr>
            <a:endParaRPr lang="en-US" sz="1800" dirty="0" smtClean="0"/>
          </a:p>
          <a:p>
            <a:pPr>
              <a:buFont typeface="Wingdings" pitchFamily="2" charset="2"/>
              <a:buChar char="q"/>
            </a:pPr>
            <a:r>
              <a:rPr lang="en-US" sz="1800" dirty="0" smtClean="0"/>
              <a:t>Trade as an engine for development in SIDS and the need for the full and effective participation of  developing countries in global decision making.</a:t>
            </a:r>
          </a:p>
          <a:p>
            <a:pPr>
              <a:buFont typeface="Wingdings" pitchFamily="2" charset="2"/>
              <a:buChar char="v"/>
            </a:pPr>
            <a:endParaRPr lang="en-US" sz="1800" dirty="0" smtClean="0"/>
          </a:p>
          <a:p>
            <a:pPr>
              <a:buFont typeface="Wingdings" pitchFamily="2" charset="2"/>
              <a:buChar char="v"/>
            </a:pPr>
            <a:r>
              <a:rPr lang="en-US" sz="1800" dirty="0" smtClean="0"/>
              <a:t>One of the instruments suggested is via bi-lateral trade.</a:t>
            </a:r>
          </a:p>
          <a:p>
            <a:pPr>
              <a:buFont typeface="Wingdings" pitchFamily="2" charset="2"/>
              <a:buChar char="v"/>
            </a:pPr>
            <a:endParaRPr lang="en-US" sz="1800" dirty="0" smtClean="0"/>
          </a:p>
          <a:p>
            <a:pPr>
              <a:buFont typeface="Wingdings" pitchFamily="2" charset="2"/>
              <a:buChar char="q"/>
            </a:pPr>
            <a:r>
              <a:rPr lang="en-US" sz="1800" dirty="0" smtClean="0"/>
              <a:t>Recognition  of the complexity of international law and the need to enhance the capacity of SIDS to develop and implement national environmental law.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GOVERNMENT ENFORCEMENT ACTION, PRIVATE ACCESS TO REMEDIES AND PROCEDURAL GUARANTEES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1900" dirty="0" smtClean="0"/>
              <a:t>     </a:t>
            </a:r>
            <a:r>
              <a:rPr lang="en-US" sz="1900" b="1" dirty="0" smtClean="0"/>
              <a:t>Judicial, Quasi-judicial or Administrative Proceedings to seek appropriate sanctions or remedies for violations of environmental laws and regulations [Bi-lateral Trade Agreement]</a:t>
            </a:r>
          </a:p>
          <a:p>
            <a:pPr algn="ctr">
              <a:buNone/>
            </a:pPr>
            <a:endParaRPr lang="en-US" sz="1900" b="1" dirty="0" smtClean="0"/>
          </a:p>
          <a:p>
            <a:pPr lvl="0" algn="just">
              <a:buFont typeface="Wingdings" pitchFamily="2" charset="2"/>
              <a:buChar char="v"/>
            </a:pPr>
            <a:r>
              <a:rPr lang="en-US" sz="2100" b="1" dirty="0" smtClean="0"/>
              <a:t>interested persons </a:t>
            </a:r>
            <a:r>
              <a:rPr lang="en-US" sz="2100" dirty="0" smtClean="0"/>
              <a:t>may request the Party's competent authorities to investigate alleged violations of its environmental laws and regulations and shall give such requests due consideration in accordance with law. </a:t>
            </a:r>
          </a:p>
          <a:p>
            <a:pPr lvl="0" algn="just">
              <a:buNone/>
            </a:pPr>
            <a:endParaRPr lang="en-US" sz="2100" dirty="0" smtClean="0"/>
          </a:p>
          <a:p>
            <a:pPr algn="just">
              <a:buFont typeface="Wingdings" pitchFamily="2" charset="2"/>
              <a:buChar char="v"/>
            </a:pPr>
            <a:r>
              <a:rPr lang="en-US" sz="2100" b="1" dirty="0" smtClean="0"/>
              <a:t>persons with a legally recognized interest under its law </a:t>
            </a:r>
            <a:r>
              <a:rPr lang="en-US" sz="2100" dirty="0" smtClean="0"/>
              <a:t>in a particular matter have appropriate access to such  proceedings for the enforcement of the Party's environmental laws and regulations. </a:t>
            </a:r>
          </a:p>
          <a:p>
            <a:pPr algn="just">
              <a:buNone/>
            </a:pPr>
            <a:endParaRPr lang="en-US" sz="21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PRIVATE ACCESS TO REMEDIES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3200" b="1" dirty="0" smtClean="0"/>
              <a:t>Private access to remedies shall include rights, in accordance with the Party's law, such as</a:t>
            </a:r>
          </a:p>
          <a:p>
            <a:pPr marL="342900" indent="-342900">
              <a:buNone/>
            </a:pPr>
            <a:endParaRPr lang="en-US" sz="3200" dirty="0" smtClean="0"/>
          </a:p>
          <a:p>
            <a:pPr marL="342900" indent="-342900">
              <a:buFont typeface="Courier New" pitchFamily="49" charset="0"/>
              <a:buChar char="o"/>
            </a:pPr>
            <a:r>
              <a:rPr lang="en-US" sz="2800" dirty="0" smtClean="0"/>
              <a:t>Sue another person under that Party's jurisdiction for damages;</a:t>
            </a:r>
          </a:p>
          <a:p>
            <a:pPr marL="342900" indent="-342900">
              <a:buFont typeface="Courier New" pitchFamily="49" charset="0"/>
              <a:buChar char="o"/>
            </a:pP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Seek sanctions or remedies such as monetary penalties, emergency closures or orders to mitigate the consequences of violations of its environmental laws and regulations;</a:t>
            </a:r>
          </a:p>
          <a:p>
            <a:pPr>
              <a:buFont typeface="Courier New" pitchFamily="49" charset="0"/>
              <a:buChar char="o"/>
            </a:pP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Request the competent authorities to take appropriate action to enforce that Party's environmental laws and regulations in order to protect the environment or to avoid environmental harm; or</a:t>
            </a:r>
          </a:p>
          <a:p>
            <a:pPr>
              <a:buFont typeface="Courier New" pitchFamily="49" charset="0"/>
              <a:buChar char="o"/>
            </a:pP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 Seek injunctions where a person suffers, or may suffer, loss, damage or injury as a result of conduct by another person under that Party's jurisdiction contrary to that Party's environmental laws and regulations or from </a:t>
            </a:r>
            <a:r>
              <a:rPr lang="en-US" sz="2800" dirty="0" err="1" smtClean="0"/>
              <a:t>tortious</a:t>
            </a:r>
            <a:r>
              <a:rPr lang="en-US" sz="2800" dirty="0" smtClean="0"/>
              <a:t> conduct.</a:t>
            </a:r>
          </a:p>
          <a:p>
            <a:pPr algn="just">
              <a:buNone/>
            </a:pPr>
            <a:endParaRPr lang="en-US" sz="2800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smtClean="0"/>
              <a:t>PROCEDURAL GUARANTEES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/>
              <a:t>The administrative, quasi-judicial and judicial proceedings must be fair, open and equitable and must, </a:t>
            </a:r>
            <a:r>
              <a:rPr lang="en-US" sz="2400" i="1" dirty="0" smtClean="0"/>
              <a:t>inter alia</a:t>
            </a:r>
            <a:r>
              <a:rPr lang="en-US" sz="2400" dirty="0" smtClean="0"/>
              <a:t>,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000" dirty="0" smtClean="0"/>
              <a:t>comply with due process of law;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open to the public, except where the administration of justice otherwise requires;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entitle the parties to the proceedings to support or defend their respective positions and to present information or evidence; and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are not unnecessarily complicated and do not entail unreasonable charges or time limits or unwarranted delays.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SIDS INTER-REGIONAL MEETING OUTCOME DOCUMENT FOR THE THIRD INTERNATIONAL CONFERENCE ON THE SUSTAINABLE DEVELOPMENT OF SIDS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2400" dirty="0" smtClean="0"/>
              <a:t>Reiteration of a commitment to the Rio Principles.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 Reiteration of a commitment to good governance and encourage major groups to advocate as well as to play a role in setting and attaining the sustainable development priorities of SIDS at the national, regional and international levels.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smtClean="0"/>
              <a:t>   Systematic </a:t>
            </a:r>
            <a:r>
              <a:rPr lang="en-US" sz="2400" dirty="0" smtClean="0"/>
              <a:t>collection of </a:t>
            </a:r>
            <a:r>
              <a:rPr lang="en-US" sz="2400" smtClean="0"/>
              <a:t>environmental data.</a:t>
            </a:r>
            <a:endParaRPr lang="en-US" sz="24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/>
              <a:t>CONCLUSION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4400" dirty="0" smtClean="0"/>
              <a:t>THANK YOU!</a:t>
            </a:r>
            <a:endParaRPr lang="en-US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8570</TotalTime>
  <Words>846</Words>
  <Application>Microsoft Office PowerPoint</Application>
  <PresentationFormat>On-screen Show (4:3)</PresentationFormat>
  <Paragraphs>92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PRINCIPLE 10 OF THE RIO DECLARATION WITHIN THE CONTEXT OF THE BARBADOS PROGRAMME OF ACTION  (BPOA) AND THE MAURITIUS FOR THE FURTHER IMPLEMENTATION OF THE BPOA  (MS/BPOA)</vt:lpstr>
      <vt:lpstr>OUTLINE</vt:lpstr>
      <vt:lpstr>CONTEXT</vt:lpstr>
      <vt:lpstr>CONTEXT: PRINCIPLE 10</vt:lpstr>
      <vt:lpstr>RELEVANCE OF PRINCIPLE 10 IN THE CONTEXT OT THE IMPLEMENTATION OF THE BPOA AND THE MS/BPOA</vt:lpstr>
      <vt:lpstr>RELEVANCE OF PRINCIPLE 10 IN THE CONTEXT OT THE IMPLEMENTATION OF THE BPOA AND THE MS/BPOA</vt:lpstr>
      <vt:lpstr>GOVERNMENT ENFORCEMENT ACTION, PRIVATE ACCESS TO REMEDIES AND PROCEDURAL GUARANTEES</vt:lpstr>
      <vt:lpstr>PRIVATE ACCESS TO REMEDIES</vt:lpstr>
      <vt:lpstr>PROCEDURAL GUARANTEES</vt:lpstr>
      <vt:lpstr>SIDS INTER-REGIONAL MEETING OUTCOME DOCUMENT FOR THE THIRD INTERNATIONAL CONFERENCE ON THE SUSTAINABLE DEVELOPMENT OF SIDS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Economy Scoping Study for Barbados</dc:title>
  <dc:creator>mac</dc:creator>
  <cp:lastModifiedBy>SGB Intern19-Komu Mwati</cp:lastModifiedBy>
  <cp:revision>249</cp:revision>
  <cp:lastPrinted>2012-03-28T09:27:40Z</cp:lastPrinted>
  <dcterms:created xsi:type="dcterms:W3CDTF">2012-02-22T12:16:32Z</dcterms:created>
  <dcterms:modified xsi:type="dcterms:W3CDTF">2016-12-19T07:46:53Z</dcterms:modified>
</cp:coreProperties>
</file>