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0" r:id="rId5"/>
  </p:sldMasterIdLst>
  <p:notesMasterIdLst>
    <p:notesMasterId r:id="rId27"/>
  </p:notesMasterIdLst>
  <p:handoutMasterIdLst>
    <p:handoutMasterId r:id="rId28"/>
  </p:handoutMasterIdLst>
  <p:sldIdLst>
    <p:sldId id="415" r:id="rId6"/>
    <p:sldId id="508" r:id="rId7"/>
    <p:sldId id="509" r:id="rId8"/>
    <p:sldId id="479" r:id="rId9"/>
    <p:sldId id="501" r:id="rId10"/>
    <p:sldId id="486" r:id="rId11"/>
    <p:sldId id="503" r:id="rId12"/>
    <p:sldId id="504" r:id="rId13"/>
    <p:sldId id="498" r:id="rId14"/>
    <p:sldId id="497" r:id="rId15"/>
    <p:sldId id="502" r:id="rId16"/>
    <p:sldId id="499" r:id="rId17"/>
    <p:sldId id="500" r:id="rId18"/>
    <p:sldId id="505" r:id="rId19"/>
    <p:sldId id="507" r:id="rId20"/>
    <p:sldId id="480" r:id="rId21"/>
    <p:sldId id="493" r:id="rId22"/>
    <p:sldId id="482" r:id="rId23"/>
    <p:sldId id="494" r:id="rId24"/>
    <p:sldId id="495" r:id="rId25"/>
    <p:sldId id="403" r:id="rId26"/>
  </p:sldIdLst>
  <p:sldSz cx="6858000" cy="51435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307A"/>
    <a:srgbClr val="2B3990"/>
    <a:srgbClr val="253EA7"/>
    <a:srgbClr val="1C255E"/>
    <a:srgbClr val="212C6D"/>
    <a:srgbClr val="1B2459"/>
    <a:srgbClr val="5091CD"/>
    <a:srgbClr val="2B48C3"/>
    <a:srgbClr val="262262"/>
    <a:srgbClr val="F794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1589" y="50"/>
      </p:cViewPr>
      <p:guideLst>
        <p:guide orient="horz" pos="1620"/>
        <p:guide pos="216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AD3D13-A93A-B341-BDD5-88903BF19CB8}" type="doc">
      <dgm:prSet loTypeId="urn:microsoft.com/office/officeart/2008/layout/HorizontalMultiLevelHierarchy" loCatId="" qsTypeId="urn:microsoft.com/office/officeart/2005/8/quickstyle/simple4" qsCatId="simple" csTypeId="urn:microsoft.com/office/officeart/2005/8/colors/accent1_2" csCatId="accent1" phldr="1"/>
      <dgm:spPr/>
      <dgm:t>
        <a:bodyPr/>
        <a:lstStyle/>
        <a:p>
          <a:endParaRPr lang="en-US"/>
        </a:p>
      </dgm:t>
    </dgm:pt>
    <dgm:pt modelId="{1A0CE91E-D0A8-264B-84B0-A0FB61F0945E}">
      <dgm:prSet custT="1"/>
      <dgm:spPr>
        <a:xfrm>
          <a:off x="0" y="803616"/>
          <a:ext cx="1561181" cy="1565641"/>
        </a:xfrm>
        <a:prstGeom prst="rect">
          <a:avLst/>
        </a:prstGeom>
        <a:solidFill>
          <a:sysClr val="window" lastClr="FFFFFF">
            <a:alpha val="93000"/>
          </a:sysClr>
        </a:solidFill>
        <a:ln>
          <a:solidFill>
            <a:sysClr val="windowText" lastClr="000000"/>
          </a:solidFill>
        </a:ln>
        <a:effectLst>
          <a:outerShdw blurRad="40000" dist="23000" dir="5400000" rotWithShape="0">
            <a:srgbClr val="000000">
              <a:alpha val="35000"/>
            </a:srgbClr>
          </a:outerShdw>
        </a:effectLst>
      </dgm:spPr>
      <dgm:t>
        <a:bodyPr/>
        <a:lstStyle/>
        <a:p>
          <a:pPr>
            <a:buNone/>
          </a:pPr>
          <a:r>
            <a:rPr lang="en-US" sz="1800">
              <a:solidFill>
                <a:srgbClr val="FF0000"/>
              </a:solidFill>
              <a:latin typeface="Arial" panose="020B0604020202020204" pitchFamily="34" charset="0"/>
              <a:ea typeface="+mn-ea"/>
              <a:cs typeface="Arial" panose="020B0604020202020204" pitchFamily="34" charset="0"/>
            </a:rPr>
            <a:t>Before</a:t>
          </a:r>
          <a:r>
            <a:rPr lang="en-US" sz="1800">
              <a:solidFill>
                <a:sysClr val="windowText" lastClr="000000"/>
              </a:solidFill>
              <a:latin typeface="Arial" panose="020B0604020202020204" pitchFamily="34" charset="0"/>
              <a:ea typeface="+mn-ea"/>
              <a:cs typeface="Arial" panose="020B0604020202020204" pitchFamily="34" charset="0"/>
            </a:rPr>
            <a:t> a disaster:    Tables B, E</a:t>
          </a:r>
        </a:p>
      </dgm:t>
    </dgm:pt>
    <dgm:pt modelId="{6586CB09-ACA7-B64F-B51A-437BFB1B9397}" type="parTrans" cxnId="{69D4D48C-26CD-5742-ADA1-B2772CD84D7D}">
      <dgm:prSet/>
      <dgm:spPr/>
      <dgm:t>
        <a:bodyPr/>
        <a:lstStyle/>
        <a:p>
          <a:endParaRPr lang="en-US"/>
        </a:p>
      </dgm:t>
    </dgm:pt>
    <dgm:pt modelId="{1BA993A7-1C5E-F442-9AD8-5A975802DADA}" type="sibTrans" cxnId="{69D4D48C-26CD-5742-ADA1-B2772CD84D7D}">
      <dgm:prSet/>
      <dgm:spPr/>
      <dgm:t>
        <a:bodyPr/>
        <a:lstStyle/>
        <a:p>
          <a:endParaRPr lang="en-US"/>
        </a:p>
      </dgm:t>
    </dgm:pt>
    <dgm:pt modelId="{0707847A-2E18-7142-8D1D-C483BB83997E}">
      <dgm:prSet custT="1"/>
      <dgm:spPr>
        <a:xfrm>
          <a:off x="2028517" y="332228"/>
          <a:ext cx="3960009" cy="1259997"/>
        </a:xfrm>
        <a:prstGeom prst="rect">
          <a:avLst/>
        </a:prstGeom>
        <a:solidFill>
          <a:sysClr val="window" lastClr="FFFFFF">
            <a:alpha val="93000"/>
          </a:sysClr>
        </a:solidFill>
        <a:ln>
          <a:solidFill>
            <a:sysClr val="windowText" lastClr="000000"/>
          </a:solidFill>
        </a:ln>
        <a:effectLst>
          <a:outerShdw blurRad="40000" dist="23000" dir="5400000" rotWithShape="0">
            <a:srgbClr val="000000">
              <a:alpha val="35000"/>
            </a:srgbClr>
          </a:outerShdw>
        </a:effectLst>
      </dgm:spPr>
      <dgm:t>
        <a:bodyPr/>
        <a:lstStyle/>
        <a:p>
          <a:pPr algn="l">
            <a:lnSpc>
              <a:spcPct val="100000"/>
            </a:lnSpc>
            <a:spcAft>
              <a:spcPts val="0"/>
            </a:spcAft>
            <a:buNone/>
          </a:pPr>
          <a:r>
            <a:rPr lang="en-US" sz="2200">
              <a:solidFill>
                <a:sysClr val="windowText" lastClr="000000"/>
              </a:solidFill>
              <a:latin typeface="Arial" panose="020B0604020202020204" pitchFamily="34" charset="0"/>
              <a:ea typeface="+mn-ea"/>
              <a:cs typeface="Arial" panose="020B0604020202020204" pitchFamily="34" charset="0"/>
            </a:rPr>
            <a:t> </a:t>
          </a:r>
          <a:r>
            <a:rPr lang="en-US" sz="1800">
              <a:solidFill>
                <a:sysClr val="windowText" lastClr="000000"/>
              </a:solidFill>
              <a:latin typeface="Arial" panose="020B0604020202020204" pitchFamily="34" charset="0"/>
              <a:ea typeface="+mn-ea"/>
              <a:cs typeface="Arial" panose="020B0604020202020204" pitchFamily="34" charset="0"/>
            </a:rPr>
            <a:t>B: Selected baseline statistics</a:t>
          </a:r>
        </a:p>
        <a:p>
          <a:pPr algn="l">
            <a:lnSpc>
              <a:spcPct val="100000"/>
            </a:lnSpc>
            <a:spcAft>
              <a:spcPts val="0"/>
            </a:spcAft>
            <a:buNone/>
          </a:pPr>
          <a:r>
            <a:rPr lang="en-US" sz="1800">
              <a:solidFill>
                <a:sysClr val="windowText" lastClr="000000"/>
              </a:solidFill>
              <a:latin typeface="Arial" panose="020B0604020202020204" pitchFamily="34" charset="0"/>
              <a:ea typeface="+mn-ea"/>
              <a:cs typeface="Arial" panose="020B0604020202020204" pitchFamily="34" charset="0"/>
            </a:rPr>
            <a:t>      and exposure to hazards</a:t>
          </a:r>
        </a:p>
      </dgm:t>
    </dgm:pt>
    <dgm:pt modelId="{A140EB1B-A7F2-2743-A358-5A9F64770F5F}" type="parTrans" cxnId="{DCB782E9-95CF-AF42-95EC-2A1BDE9C86E3}">
      <dgm:prSet custT="1"/>
      <dgm:spPr>
        <a:xfrm>
          <a:off x="1563411" y="962226"/>
          <a:ext cx="465105" cy="624211"/>
        </a:xfrm>
        <a:custGeom>
          <a:avLst/>
          <a:gdLst/>
          <a:ahLst/>
          <a:cxnLst/>
          <a:rect l="0" t="0" r="0" b="0"/>
          <a:pathLst>
            <a:path>
              <a:moveTo>
                <a:pt x="0" y="624211"/>
              </a:moveTo>
              <a:lnTo>
                <a:pt x="232552" y="624211"/>
              </a:lnTo>
              <a:lnTo>
                <a:pt x="232552" y="0"/>
              </a:lnTo>
              <a:lnTo>
                <a:pt x="465105" y="0"/>
              </a:lnTo>
            </a:path>
          </a:pathLst>
        </a:custGeom>
        <a:noFill/>
        <a:ln w="9525" cap="flat" cmpd="sng" algn="ctr">
          <a:solidFill>
            <a:sysClr val="windowText" lastClr="000000"/>
          </a:solidFill>
          <a:prstDash val="solid"/>
        </a:ln>
        <a:effectLst/>
      </dgm:spPr>
      <dgm:t>
        <a:bodyPr/>
        <a:lstStyle/>
        <a:p>
          <a:pPr>
            <a:buNone/>
          </a:pPr>
          <a:endParaRPr lang="en-US" sz="2400">
            <a:solidFill>
              <a:sysClr val="windowText" lastClr="000000"/>
            </a:solidFill>
            <a:latin typeface="Roboto"/>
            <a:ea typeface="+mn-ea"/>
            <a:cs typeface="+mn-cs"/>
          </a:endParaRPr>
        </a:p>
      </dgm:t>
    </dgm:pt>
    <dgm:pt modelId="{7DE7ABB5-533A-3041-9711-51568DEDBEFA}" type="sibTrans" cxnId="{DCB782E9-95CF-AF42-95EC-2A1BDE9C86E3}">
      <dgm:prSet/>
      <dgm:spPr/>
      <dgm:t>
        <a:bodyPr/>
        <a:lstStyle/>
        <a:p>
          <a:endParaRPr lang="en-US"/>
        </a:p>
      </dgm:t>
    </dgm:pt>
    <dgm:pt modelId="{574ED415-CFE0-5044-97A9-3E98B7DF7DB1}">
      <dgm:prSet custT="1"/>
      <dgm:spPr>
        <a:xfrm>
          <a:off x="2050863" y="1684374"/>
          <a:ext cx="3960009" cy="1259997"/>
        </a:xfrm>
        <a:prstGeom prst="rect">
          <a:avLst/>
        </a:prstGeom>
        <a:noFill/>
        <a:ln>
          <a:solidFill>
            <a:sysClr val="windowText" lastClr="000000"/>
          </a:solidFill>
        </a:ln>
        <a:effectLst/>
      </dgm:spPr>
      <dgm:t>
        <a:bodyPr/>
        <a:lstStyle/>
        <a:p>
          <a:pPr algn="l">
            <a:lnSpc>
              <a:spcPct val="100000"/>
            </a:lnSpc>
            <a:spcAft>
              <a:spcPts val="0"/>
            </a:spcAft>
            <a:buNone/>
          </a:pPr>
          <a:r>
            <a:rPr lang="en-US" sz="2200" kern="1200">
              <a:solidFill>
                <a:sysClr val="windowText" lastClr="000000"/>
              </a:solidFill>
              <a:latin typeface="Arial" panose="020B0604020202020204" pitchFamily="34" charset="0"/>
              <a:ea typeface="맑은 고딕"/>
              <a:cs typeface="Arial" panose="020B0604020202020204" pitchFamily="34" charset="0"/>
            </a:rPr>
            <a:t> </a:t>
          </a:r>
          <a:r>
            <a:rPr lang="en-US" sz="1800" kern="1200">
              <a:solidFill>
                <a:sysClr val="windowText" lastClr="000000"/>
              </a:solidFill>
              <a:latin typeface="Arial" panose="020B0604020202020204" pitchFamily="34" charset="0"/>
              <a:ea typeface="맑은 고딕"/>
              <a:cs typeface="Arial" panose="020B0604020202020204" pitchFamily="34" charset="0"/>
            </a:rPr>
            <a:t>E: DRRE: Disaster risk  </a:t>
          </a:r>
        </a:p>
        <a:p>
          <a:pPr algn="l">
            <a:lnSpc>
              <a:spcPct val="100000"/>
            </a:lnSpc>
            <a:spcAft>
              <a:spcPts val="0"/>
            </a:spcAft>
            <a:buNone/>
          </a:pPr>
          <a:r>
            <a:rPr lang="en-US" sz="1800" kern="1200">
              <a:solidFill>
                <a:sysClr val="windowText" lastClr="000000"/>
              </a:solidFill>
              <a:latin typeface="Arial" panose="020B0604020202020204" pitchFamily="34" charset="0"/>
              <a:ea typeface="맑은 고딕"/>
              <a:cs typeface="Arial" panose="020B0604020202020204" pitchFamily="34" charset="0"/>
            </a:rPr>
            <a:t>      reduction expenditure</a:t>
          </a:r>
        </a:p>
        <a:p>
          <a:pPr algn="l">
            <a:lnSpc>
              <a:spcPct val="100000"/>
            </a:lnSpc>
            <a:spcAft>
              <a:spcPts val="0"/>
            </a:spcAft>
            <a:buNone/>
          </a:pPr>
          <a:r>
            <a:rPr lang="en-US" sz="1800" kern="1200">
              <a:solidFill>
                <a:sysClr val="windowText" lastClr="000000"/>
              </a:solidFill>
              <a:latin typeface="Arial" panose="020B0604020202020204" pitchFamily="34" charset="0"/>
              <a:ea typeface="맑은 고딕"/>
              <a:cs typeface="Arial" panose="020B0604020202020204" pitchFamily="34" charset="0"/>
            </a:rPr>
            <a:t>      accounts</a:t>
          </a:r>
        </a:p>
      </dgm:t>
    </dgm:pt>
    <dgm:pt modelId="{1F348127-266C-5C44-AA8C-1B6496F5CA80}" type="parTrans" cxnId="{AE8622D0-6981-CD49-8F91-C78861AE5955}">
      <dgm:prSet/>
      <dgm:spPr>
        <a:xfrm>
          <a:off x="1563411" y="1586437"/>
          <a:ext cx="487451" cy="727935"/>
        </a:xfrm>
        <a:custGeom>
          <a:avLst/>
          <a:gdLst/>
          <a:ahLst/>
          <a:cxnLst/>
          <a:rect l="0" t="0" r="0" b="0"/>
          <a:pathLst>
            <a:path>
              <a:moveTo>
                <a:pt x="0" y="0"/>
              </a:moveTo>
              <a:lnTo>
                <a:pt x="243725" y="0"/>
              </a:lnTo>
              <a:lnTo>
                <a:pt x="243725" y="727935"/>
              </a:lnTo>
              <a:lnTo>
                <a:pt x="487451" y="727935"/>
              </a:lnTo>
            </a:path>
          </a:pathLst>
        </a:custGeom>
        <a:noFill/>
        <a:ln w="9525" cap="flat" cmpd="sng" algn="ctr">
          <a:solidFill>
            <a:sysClr val="windowText" lastClr="000000"/>
          </a:solidFill>
          <a:prstDash val="solid"/>
        </a:ln>
        <a:effectLst/>
      </dgm:spPr>
      <dgm:t>
        <a:bodyPr/>
        <a:lstStyle/>
        <a:p>
          <a:pPr>
            <a:buNone/>
          </a:pPr>
          <a:endParaRPr lang="en-US">
            <a:solidFill>
              <a:sysClr val="windowText" lastClr="000000">
                <a:hueOff val="0"/>
                <a:satOff val="0"/>
                <a:lumOff val="0"/>
                <a:alphaOff val="0"/>
              </a:sysClr>
            </a:solidFill>
            <a:latin typeface="Roboto"/>
            <a:ea typeface="+mn-ea"/>
            <a:cs typeface="+mn-cs"/>
          </a:endParaRPr>
        </a:p>
      </dgm:t>
    </dgm:pt>
    <dgm:pt modelId="{972F76FB-345C-7A49-8828-7090487B5217}" type="sibTrans" cxnId="{AE8622D0-6981-CD49-8F91-C78861AE5955}">
      <dgm:prSet/>
      <dgm:spPr/>
      <dgm:t>
        <a:bodyPr/>
        <a:lstStyle/>
        <a:p>
          <a:endParaRPr lang="en-US"/>
        </a:p>
      </dgm:t>
    </dgm:pt>
    <dgm:pt modelId="{B61B38A9-CDB1-9B4C-913C-EC275DD048A8}" type="pres">
      <dgm:prSet presAssocID="{26AD3D13-A93A-B341-BDD5-88903BF19CB8}" presName="Name0" presStyleCnt="0">
        <dgm:presLayoutVars>
          <dgm:chPref val="1"/>
          <dgm:dir/>
          <dgm:animOne val="branch"/>
          <dgm:animLvl val="lvl"/>
          <dgm:resizeHandles val="exact"/>
        </dgm:presLayoutVars>
      </dgm:prSet>
      <dgm:spPr/>
    </dgm:pt>
    <dgm:pt modelId="{17A2C45A-1C9E-FD4C-A83F-16C23DCF5BA7}" type="pres">
      <dgm:prSet presAssocID="{1A0CE91E-D0A8-264B-84B0-A0FB61F0945E}" presName="root1" presStyleCnt="0"/>
      <dgm:spPr/>
    </dgm:pt>
    <dgm:pt modelId="{DA42AB27-1632-F443-BDD8-C9E85CD52B14}" type="pres">
      <dgm:prSet presAssocID="{1A0CE91E-D0A8-264B-84B0-A0FB61F0945E}" presName="LevelOneTextNode" presStyleLbl="node0" presStyleIdx="0" presStyleCnt="1" custAng="5400000" custScaleX="199601" custScaleY="48635" custLinFactNeighborX="-69639" custLinFactNeighborY="-676">
        <dgm:presLayoutVars>
          <dgm:chPref val="3"/>
        </dgm:presLayoutVars>
      </dgm:prSet>
      <dgm:spPr/>
    </dgm:pt>
    <dgm:pt modelId="{2280D5EE-6FF6-A047-9C9B-D26D7B4A1F97}" type="pres">
      <dgm:prSet presAssocID="{1A0CE91E-D0A8-264B-84B0-A0FB61F0945E}" presName="level2hierChild" presStyleCnt="0"/>
      <dgm:spPr/>
    </dgm:pt>
    <dgm:pt modelId="{ACB8698D-1A12-5B40-9831-77E905586FAF}" type="pres">
      <dgm:prSet presAssocID="{A140EB1B-A7F2-2743-A358-5A9F64770F5F}" presName="conn2-1" presStyleLbl="parChTrans1D2" presStyleIdx="0" presStyleCnt="2"/>
      <dgm:spPr/>
    </dgm:pt>
    <dgm:pt modelId="{5DBA46F1-8CBC-B141-A860-5F75D0FD1243}" type="pres">
      <dgm:prSet presAssocID="{A140EB1B-A7F2-2743-A358-5A9F64770F5F}" presName="connTx" presStyleLbl="parChTrans1D2" presStyleIdx="0" presStyleCnt="2"/>
      <dgm:spPr/>
    </dgm:pt>
    <dgm:pt modelId="{CFC12A33-5F63-3343-AB4B-99BE53EF3876}" type="pres">
      <dgm:prSet presAssocID="{0707847A-2E18-7142-8D1D-C483BB83997E}" presName="root2" presStyleCnt="0"/>
      <dgm:spPr/>
    </dgm:pt>
    <dgm:pt modelId="{8B4E5971-D111-F44D-9639-EF77D0E008A4}" type="pres">
      <dgm:prSet presAssocID="{0707847A-2E18-7142-8D1D-C483BB83997E}" presName="LevelTwoTextNode" presStyleLbl="node2" presStyleIdx="0" presStyleCnt="2" custScaleX="197954" custScaleY="175704" custLinFactNeighborX="-1117" custLinFactNeighborY="9891">
        <dgm:presLayoutVars>
          <dgm:chPref val="3"/>
        </dgm:presLayoutVars>
      </dgm:prSet>
      <dgm:spPr/>
    </dgm:pt>
    <dgm:pt modelId="{2B8A9708-3565-484D-9C6E-F2F968668E63}" type="pres">
      <dgm:prSet presAssocID="{0707847A-2E18-7142-8D1D-C483BB83997E}" presName="level3hierChild" presStyleCnt="0"/>
      <dgm:spPr/>
    </dgm:pt>
    <dgm:pt modelId="{0EDC9994-869B-3344-B4B0-8C2314C2D043}" type="pres">
      <dgm:prSet presAssocID="{1F348127-266C-5C44-AA8C-1B6496F5CA80}" presName="conn2-1" presStyleLbl="parChTrans1D2" presStyleIdx="1" presStyleCnt="2"/>
      <dgm:spPr/>
    </dgm:pt>
    <dgm:pt modelId="{71B9E579-9A24-0042-A3CA-AC78BE971D1A}" type="pres">
      <dgm:prSet presAssocID="{1F348127-266C-5C44-AA8C-1B6496F5CA80}" presName="connTx" presStyleLbl="parChTrans1D2" presStyleIdx="1" presStyleCnt="2"/>
      <dgm:spPr/>
    </dgm:pt>
    <dgm:pt modelId="{B97082E6-129D-E344-9380-04CC2E15BF4F}" type="pres">
      <dgm:prSet presAssocID="{574ED415-CFE0-5044-97A9-3E98B7DF7DB1}" presName="root2" presStyleCnt="0"/>
      <dgm:spPr/>
    </dgm:pt>
    <dgm:pt modelId="{B031983E-B4F0-7841-A81F-1391A271EEA2}" type="pres">
      <dgm:prSet presAssocID="{574ED415-CFE0-5044-97A9-3E98B7DF7DB1}" presName="LevelTwoTextNode" presStyleLbl="node2" presStyleIdx="1" presStyleCnt="2" custScaleX="197954" custScaleY="164570" custLinFactNeighborX="-2761" custLinFactNeighborY="17350">
        <dgm:presLayoutVars>
          <dgm:chPref val="3"/>
        </dgm:presLayoutVars>
      </dgm:prSet>
      <dgm:spPr/>
    </dgm:pt>
    <dgm:pt modelId="{ADCEE7CB-35C1-3549-96AD-0B336D8F360D}" type="pres">
      <dgm:prSet presAssocID="{574ED415-CFE0-5044-97A9-3E98B7DF7DB1}" presName="level3hierChild" presStyleCnt="0"/>
      <dgm:spPr/>
    </dgm:pt>
  </dgm:ptLst>
  <dgm:cxnLst>
    <dgm:cxn modelId="{23535417-F291-A345-B34F-CE25914B8C07}" type="presOf" srcId="{A140EB1B-A7F2-2743-A358-5A9F64770F5F}" destId="{5DBA46F1-8CBC-B141-A860-5F75D0FD1243}" srcOrd="1" destOrd="0" presId="urn:microsoft.com/office/officeart/2008/layout/HorizontalMultiLevelHierarchy"/>
    <dgm:cxn modelId="{6164DE1A-7F0A-B440-8B90-A2CB8268E346}" type="presOf" srcId="{574ED415-CFE0-5044-97A9-3E98B7DF7DB1}" destId="{B031983E-B4F0-7841-A81F-1391A271EEA2}" srcOrd="0" destOrd="0" presId="urn:microsoft.com/office/officeart/2008/layout/HorizontalMultiLevelHierarchy"/>
    <dgm:cxn modelId="{A4C9E56A-CAC9-C240-9510-F6E9A66A3819}" type="presOf" srcId="{26AD3D13-A93A-B341-BDD5-88903BF19CB8}" destId="{B61B38A9-CDB1-9B4C-913C-EC275DD048A8}" srcOrd="0" destOrd="0" presId="urn:microsoft.com/office/officeart/2008/layout/HorizontalMultiLevelHierarchy"/>
    <dgm:cxn modelId="{69D4D48C-26CD-5742-ADA1-B2772CD84D7D}" srcId="{26AD3D13-A93A-B341-BDD5-88903BF19CB8}" destId="{1A0CE91E-D0A8-264B-84B0-A0FB61F0945E}" srcOrd="0" destOrd="0" parTransId="{6586CB09-ACA7-B64F-B51A-437BFB1B9397}" sibTransId="{1BA993A7-1C5E-F442-9AD8-5A975802DADA}"/>
    <dgm:cxn modelId="{3570EF9F-6DA4-F64B-BDD8-17B939D8BDDE}" type="presOf" srcId="{1A0CE91E-D0A8-264B-84B0-A0FB61F0945E}" destId="{DA42AB27-1632-F443-BDD8-C9E85CD52B14}" srcOrd="0" destOrd="0" presId="urn:microsoft.com/office/officeart/2008/layout/HorizontalMultiLevelHierarchy"/>
    <dgm:cxn modelId="{0C0EEEC2-906F-6C40-9730-AD158650943B}" type="presOf" srcId="{0707847A-2E18-7142-8D1D-C483BB83997E}" destId="{8B4E5971-D111-F44D-9639-EF77D0E008A4}" srcOrd="0" destOrd="0" presId="urn:microsoft.com/office/officeart/2008/layout/HorizontalMultiLevelHierarchy"/>
    <dgm:cxn modelId="{AE8622D0-6981-CD49-8F91-C78861AE5955}" srcId="{1A0CE91E-D0A8-264B-84B0-A0FB61F0945E}" destId="{574ED415-CFE0-5044-97A9-3E98B7DF7DB1}" srcOrd="1" destOrd="0" parTransId="{1F348127-266C-5C44-AA8C-1B6496F5CA80}" sibTransId="{972F76FB-345C-7A49-8828-7090487B5217}"/>
    <dgm:cxn modelId="{DCB782E9-95CF-AF42-95EC-2A1BDE9C86E3}" srcId="{1A0CE91E-D0A8-264B-84B0-A0FB61F0945E}" destId="{0707847A-2E18-7142-8D1D-C483BB83997E}" srcOrd="0" destOrd="0" parTransId="{A140EB1B-A7F2-2743-A358-5A9F64770F5F}" sibTransId="{7DE7ABB5-533A-3041-9711-51568DEDBEFA}"/>
    <dgm:cxn modelId="{F6CFCEED-4E3A-AD40-99FB-AEC3C4A3A101}" type="presOf" srcId="{1F348127-266C-5C44-AA8C-1B6496F5CA80}" destId="{0EDC9994-869B-3344-B4B0-8C2314C2D043}" srcOrd="0" destOrd="0" presId="urn:microsoft.com/office/officeart/2008/layout/HorizontalMultiLevelHierarchy"/>
    <dgm:cxn modelId="{C036CBF3-B86A-2A46-A582-435C990A3189}" type="presOf" srcId="{A140EB1B-A7F2-2743-A358-5A9F64770F5F}" destId="{ACB8698D-1A12-5B40-9831-77E905586FAF}" srcOrd="0" destOrd="0" presId="urn:microsoft.com/office/officeart/2008/layout/HorizontalMultiLevelHierarchy"/>
    <dgm:cxn modelId="{19A54CFA-8730-A643-B2C4-199CFB604B6D}" type="presOf" srcId="{1F348127-266C-5C44-AA8C-1B6496F5CA80}" destId="{71B9E579-9A24-0042-A3CA-AC78BE971D1A}" srcOrd="1" destOrd="0" presId="urn:microsoft.com/office/officeart/2008/layout/HorizontalMultiLevelHierarchy"/>
    <dgm:cxn modelId="{150BE461-2986-3546-96B9-D263C185D912}" type="presParOf" srcId="{B61B38A9-CDB1-9B4C-913C-EC275DD048A8}" destId="{17A2C45A-1C9E-FD4C-A83F-16C23DCF5BA7}" srcOrd="0" destOrd="0" presId="urn:microsoft.com/office/officeart/2008/layout/HorizontalMultiLevelHierarchy"/>
    <dgm:cxn modelId="{0761451B-3ECD-5B42-9067-98F8B5B0FB29}" type="presParOf" srcId="{17A2C45A-1C9E-FD4C-A83F-16C23DCF5BA7}" destId="{DA42AB27-1632-F443-BDD8-C9E85CD52B14}" srcOrd="0" destOrd="0" presId="urn:microsoft.com/office/officeart/2008/layout/HorizontalMultiLevelHierarchy"/>
    <dgm:cxn modelId="{6C13ACF6-A2CE-194B-885A-1C2DAD9C4432}" type="presParOf" srcId="{17A2C45A-1C9E-FD4C-A83F-16C23DCF5BA7}" destId="{2280D5EE-6FF6-A047-9C9B-D26D7B4A1F97}" srcOrd="1" destOrd="0" presId="urn:microsoft.com/office/officeart/2008/layout/HorizontalMultiLevelHierarchy"/>
    <dgm:cxn modelId="{2227EC4A-7944-5943-8F40-01E824949EF3}" type="presParOf" srcId="{2280D5EE-6FF6-A047-9C9B-D26D7B4A1F97}" destId="{ACB8698D-1A12-5B40-9831-77E905586FAF}" srcOrd="0" destOrd="0" presId="urn:microsoft.com/office/officeart/2008/layout/HorizontalMultiLevelHierarchy"/>
    <dgm:cxn modelId="{33EA5501-B312-DA41-A417-0980A92BF6AD}" type="presParOf" srcId="{ACB8698D-1A12-5B40-9831-77E905586FAF}" destId="{5DBA46F1-8CBC-B141-A860-5F75D0FD1243}" srcOrd="0" destOrd="0" presId="urn:microsoft.com/office/officeart/2008/layout/HorizontalMultiLevelHierarchy"/>
    <dgm:cxn modelId="{112B4F47-021E-484D-9E02-649A3BC96A8B}" type="presParOf" srcId="{2280D5EE-6FF6-A047-9C9B-D26D7B4A1F97}" destId="{CFC12A33-5F63-3343-AB4B-99BE53EF3876}" srcOrd="1" destOrd="0" presId="urn:microsoft.com/office/officeart/2008/layout/HorizontalMultiLevelHierarchy"/>
    <dgm:cxn modelId="{6372F001-7E91-B249-AC04-59817EE382E5}" type="presParOf" srcId="{CFC12A33-5F63-3343-AB4B-99BE53EF3876}" destId="{8B4E5971-D111-F44D-9639-EF77D0E008A4}" srcOrd="0" destOrd="0" presId="urn:microsoft.com/office/officeart/2008/layout/HorizontalMultiLevelHierarchy"/>
    <dgm:cxn modelId="{EBD938B4-1D6C-7745-AF6C-A3756E202769}" type="presParOf" srcId="{CFC12A33-5F63-3343-AB4B-99BE53EF3876}" destId="{2B8A9708-3565-484D-9C6E-F2F968668E63}" srcOrd="1" destOrd="0" presId="urn:microsoft.com/office/officeart/2008/layout/HorizontalMultiLevelHierarchy"/>
    <dgm:cxn modelId="{E62429C9-18F4-1044-A94A-8072C7D62363}" type="presParOf" srcId="{2280D5EE-6FF6-A047-9C9B-D26D7B4A1F97}" destId="{0EDC9994-869B-3344-B4B0-8C2314C2D043}" srcOrd="2" destOrd="0" presId="urn:microsoft.com/office/officeart/2008/layout/HorizontalMultiLevelHierarchy"/>
    <dgm:cxn modelId="{783C2C7D-DBDF-2443-987C-151EC9900AA1}" type="presParOf" srcId="{0EDC9994-869B-3344-B4B0-8C2314C2D043}" destId="{71B9E579-9A24-0042-A3CA-AC78BE971D1A}" srcOrd="0" destOrd="0" presId="urn:microsoft.com/office/officeart/2008/layout/HorizontalMultiLevelHierarchy"/>
    <dgm:cxn modelId="{A16C23D1-4236-E941-864F-D063B727D616}" type="presParOf" srcId="{2280D5EE-6FF6-A047-9C9B-D26D7B4A1F97}" destId="{B97082E6-129D-E344-9380-04CC2E15BF4F}" srcOrd="3" destOrd="0" presId="urn:microsoft.com/office/officeart/2008/layout/HorizontalMultiLevelHierarchy"/>
    <dgm:cxn modelId="{702A955B-222C-6C4E-9EFC-8180C6499ED8}" type="presParOf" srcId="{B97082E6-129D-E344-9380-04CC2E15BF4F}" destId="{B031983E-B4F0-7841-A81F-1391A271EEA2}" srcOrd="0" destOrd="0" presId="urn:microsoft.com/office/officeart/2008/layout/HorizontalMultiLevelHierarchy"/>
    <dgm:cxn modelId="{8A2596DD-8657-3241-A43B-47BDAB31C28D}" type="presParOf" srcId="{B97082E6-129D-E344-9380-04CC2E15BF4F}" destId="{ADCEE7CB-35C1-3549-96AD-0B336D8F360D}"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DC9994-869B-3344-B4B0-8C2314C2D043}">
      <dsp:nvSpPr>
        <dsp:cNvPr id="0" name=""/>
        <dsp:cNvSpPr/>
      </dsp:nvSpPr>
      <dsp:spPr>
        <a:xfrm>
          <a:off x="1250757" y="1428263"/>
          <a:ext cx="455467" cy="665825"/>
        </a:xfrm>
        <a:custGeom>
          <a:avLst/>
          <a:gdLst/>
          <a:ahLst/>
          <a:cxnLst/>
          <a:rect l="0" t="0" r="0" b="0"/>
          <a:pathLst>
            <a:path>
              <a:moveTo>
                <a:pt x="0" y="0"/>
              </a:moveTo>
              <a:lnTo>
                <a:pt x="243725" y="0"/>
              </a:lnTo>
              <a:lnTo>
                <a:pt x="243725" y="727935"/>
              </a:lnTo>
              <a:lnTo>
                <a:pt x="487451" y="727935"/>
              </a:lnTo>
            </a:path>
          </a:pathLst>
        </a:custGeom>
        <a:noFill/>
        <a:ln w="9525" cap="flat" cmpd="sng" algn="ctr">
          <a:solidFill>
            <a:sysClr val="windowText" lastClr="000000"/>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ysClr val="windowText" lastClr="000000">
                <a:hueOff val="0"/>
                <a:satOff val="0"/>
                <a:lumOff val="0"/>
                <a:alphaOff val="0"/>
              </a:sysClr>
            </a:solidFill>
            <a:latin typeface="Roboto"/>
            <a:ea typeface="+mn-ea"/>
            <a:cs typeface="+mn-cs"/>
          </a:endParaRPr>
        </a:p>
      </dsp:txBody>
      <dsp:txXfrm>
        <a:off x="1458323" y="1741009"/>
        <a:ext cx="0" cy="0"/>
      </dsp:txXfrm>
    </dsp:sp>
    <dsp:sp modelId="{ACB8698D-1A12-5B40-9831-77E905586FAF}">
      <dsp:nvSpPr>
        <dsp:cNvPr id="0" name=""/>
        <dsp:cNvSpPr/>
      </dsp:nvSpPr>
      <dsp:spPr>
        <a:xfrm>
          <a:off x="1250757" y="981655"/>
          <a:ext cx="485076" cy="446608"/>
        </a:xfrm>
        <a:custGeom>
          <a:avLst/>
          <a:gdLst/>
          <a:ahLst/>
          <a:cxnLst/>
          <a:rect l="0" t="0" r="0" b="0"/>
          <a:pathLst>
            <a:path>
              <a:moveTo>
                <a:pt x="0" y="624211"/>
              </a:moveTo>
              <a:lnTo>
                <a:pt x="232552" y="624211"/>
              </a:lnTo>
              <a:lnTo>
                <a:pt x="232552" y="0"/>
              </a:lnTo>
              <a:lnTo>
                <a:pt x="465105" y="0"/>
              </a:lnTo>
            </a:path>
          </a:pathLst>
        </a:custGeom>
        <a:noFill/>
        <a:ln w="9525" cap="flat" cmpd="sng" algn="ctr">
          <a:solidFill>
            <a:sysClr val="windowText" lastClr="000000"/>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066800">
            <a:lnSpc>
              <a:spcPct val="90000"/>
            </a:lnSpc>
            <a:spcBef>
              <a:spcPct val="0"/>
            </a:spcBef>
            <a:spcAft>
              <a:spcPct val="35000"/>
            </a:spcAft>
            <a:buNone/>
          </a:pPr>
          <a:endParaRPr lang="en-US" sz="2400" kern="1200">
            <a:solidFill>
              <a:sysClr val="windowText" lastClr="000000"/>
            </a:solidFill>
            <a:latin typeface="Roboto"/>
            <a:ea typeface="+mn-ea"/>
            <a:cs typeface="+mn-cs"/>
          </a:endParaRPr>
        </a:p>
      </dsp:txBody>
      <dsp:txXfrm>
        <a:off x="1476811" y="1188475"/>
        <a:ext cx="0" cy="0"/>
      </dsp:txXfrm>
    </dsp:sp>
    <dsp:sp modelId="{DA42AB27-1632-F443-BDD8-C9E85CD52B14}">
      <dsp:nvSpPr>
        <dsp:cNvPr id="0" name=""/>
        <dsp:cNvSpPr/>
      </dsp:nvSpPr>
      <dsp:spPr>
        <a:xfrm>
          <a:off x="0" y="880269"/>
          <a:ext cx="1405525" cy="1095989"/>
        </a:xfrm>
        <a:prstGeom prst="rect">
          <a:avLst/>
        </a:prstGeom>
        <a:solidFill>
          <a:sysClr val="window" lastClr="FFFFFF">
            <a:alpha val="93000"/>
          </a:sysClr>
        </a:solidFill>
        <a:ln>
          <a:solidFill>
            <a:sysClr val="windowText" lastClr="0000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a:solidFill>
                <a:srgbClr val="FF0000"/>
              </a:solidFill>
              <a:latin typeface="Arial" panose="020B0604020202020204" pitchFamily="34" charset="0"/>
              <a:ea typeface="+mn-ea"/>
              <a:cs typeface="Arial" panose="020B0604020202020204" pitchFamily="34" charset="0"/>
            </a:rPr>
            <a:t>Before</a:t>
          </a:r>
          <a:r>
            <a:rPr lang="en-US" sz="1800" kern="1200">
              <a:solidFill>
                <a:sysClr val="windowText" lastClr="000000"/>
              </a:solidFill>
              <a:latin typeface="Arial" panose="020B0604020202020204" pitchFamily="34" charset="0"/>
              <a:ea typeface="+mn-ea"/>
              <a:cs typeface="Arial" panose="020B0604020202020204" pitchFamily="34" charset="0"/>
            </a:rPr>
            <a:t> a disaster:    Tables B, E</a:t>
          </a:r>
        </a:p>
      </dsp:txBody>
      <dsp:txXfrm>
        <a:off x="0" y="880269"/>
        <a:ext cx="1405525" cy="1095989"/>
      </dsp:txXfrm>
    </dsp:sp>
    <dsp:sp modelId="{8B4E5971-D111-F44D-9639-EF77D0E008A4}">
      <dsp:nvSpPr>
        <dsp:cNvPr id="0" name=""/>
        <dsp:cNvSpPr/>
      </dsp:nvSpPr>
      <dsp:spPr>
        <a:xfrm>
          <a:off x="1735833" y="499269"/>
          <a:ext cx="3565181" cy="964773"/>
        </a:xfrm>
        <a:prstGeom prst="rect">
          <a:avLst/>
        </a:prstGeom>
        <a:solidFill>
          <a:sysClr val="window" lastClr="FFFFFF">
            <a:alpha val="93000"/>
          </a:sysClr>
        </a:solidFill>
        <a:ln>
          <a:solidFill>
            <a:sysClr val="windowText" lastClr="0000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l" defTabSz="977900">
            <a:lnSpc>
              <a:spcPct val="100000"/>
            </a:lnSpc>
            <a:spcBef>
              <a:spcPct val="0"/>
            </a:spcBef>
            <a:spcAft>
              <a:spcPts val="0"/>
            </a:spcAft>
            <a:buNone/>
          </a:pPr>
          <a:r>
            <a:rPr lang="en-US" sz="2200" kern="1200">
              <a:solidFill>
                <a:sysClr val="windowText" lastClr="000000"/>
              </a:solidFill>
              <a:latin typeface="Arial" panose="020B0604020202020204" pitchFamily="34" charset="0"/>
              <a:ea typeface="+mn-ea"/>
              <a:cs typeface="Arial" panose="020B0604020202020204" pitchFamily="34" charset="0"/>
            </a:rPr>
            <a:t> </a:t>
          </a:r>
          <a:r>
            <a:rPr lang="en-US" sz="1800" kern="1200">
              <a:solidFill>
                <a:sysClr val="windowText" lastClr="000000"/>
              </a:solidFill>
              <a:latin typeface="Arial" panose="020B0604020202020204" pitchFamily="34" charset="0"/>
              <a:ea typeface="+mn-ea"/>
              <a:cs typeface="Arial" panose="020B0604020202020204" pitchFamily="34" charset="0"/>
            </a:rPr>
            <a:t>B: Selected baseline statistics</a:t>
          </a:r>
        </a:p>
        <a:p>
          <a:pPr marL="0" lvl="0" indent="0" algn="l" defTabSz="977900">
            <a:lnSpc>
              <a:spcPct val="100000"/>
            </a:lnSpc>
            <a:spcBef>
              <a:spcPct val="0"/>
            </a:spcBef>
            <a:spcAft>
              <a:spcPts val="0"/>
            </a:spcAft>
            <a:buNone/>
          </a:pPr>
          <a:r>
            <a:rPr lang="en-US" sz="1800" kern="1200">
              <a:solidFill>
                <a:sysClr val="windowText" lastClr="000000"/>
              </a:solidFill>
              <a:latin typeface="Arial" panose="020B0604020202020204" pitchFamily="34" charset="0"/>
              <a:ea typeface="+mn-ea"/>
              <a:cs typeface="Arial" panose="020B0604020202020204" pitchFamily="34" charset="0"/>
            </a:rPr>
            <a:t>      and exposure to hazards</a:t>
          </a:r>
        </a:p>
      </dsp:txBody>
      <dsp:txXfrm>
        <a:off x="1735833" y="499269"/>
        <a:ext cx="3565181" cy="964773"/>
      </dsp:txXfrm>
    </dsp:sp>
    <dsp:sp modelId="{B031983E-B4F0-7841-A81F-1391A271EEA2}">
      <dsp:nvSpPr>
        <dsp:cNvPr id="0" name=""/>
        <dsp:cNvSpPr/>
      </dsp:nvSpPr>
      <dsp:spPr>
        <a:xfrm>
          <a:off x="1706225" y="1642271"/>
          <a:ext cx="3565181" cy="903637"/>
        </a:xfrm>
        <a:prstGeom prst="rect">
          <a:avLst/>
        </a:prstGeom>
        <a:noFill/>
        <a:ln>
          <a:solidFill>
            <a:sysClr val="windowText" lastClr="000000"/>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l" defTabSz="977900">
            <a:lnSpc>
              <a:spcPct val="100000"/>
            </a:lnSpc>
            <a:spcBef>
              <a:spcPct val="0"/>
            </a:spcBef>
            <a:spcAft>
              <a:spcPts val="0"/>
            </a:spcAft>
            <a:buNone/>
          </a:pPr>
          <a:r>
            <a:rPr lang="en-US" sz="2200" kern="1200">
              <a:solidFill>
                <a:sysClr val="windowText" lastClr="000000"/>
              </a:solidFill>
              <a:latin typeface="Arial" panose="020B0604020202020204" pitchFamily="34" charset="0"/>
              <a:ea typeface="맑은 고딕"/>
              <a:cs typeface="Arial" panose="020B0604020202020204" pitchFamily="34" charset="0"/>
            </a:rPr>
            <a:t> </a:t>
          </a:r>
          <a:r>
            <a:rPr lang="en-US" sz="1800" kern="1200">
              <a:solidFill>
                <a:sysClr val="windowText" lastClr="000000"/>
              </a:solidFill>
              <a:latin typeface="Arial" panose="020B0604020202020204" pitchFamily="34" charset="0"/>
              <a:ea typeface="맑은 고딕"/>
              <a:cs typeface="Arial" panose="020B0604020202020204" pitchFamily="34" charset="0"/>
            </a:rPr>
            <a:t>E: DRRE: Disaster risk  </a:t>
          </a:r>
        </a:p>
        <a:p>
          <a:pPr marL="0" lvl="0" indent="0" algn="l" defTabSz="977900">
            <a:lnSpc>
              <a:spcPct val="100000"/>
            </a:lnSpc>
            <a:spcBef>
              <a:spcPct val="0"/>
            </a:spcBef>
            <a:spcAft>
              <a:spcPts val="0"/>
            </a:spcAft>
            <a:buNone/>
          </a:pPr>
          <a:r>
            <a:rPr lang="en-US" sz="1800" kern="1200">
              <a:solidFill>
                <a:sysClr val="windowText" lastClr="000000"/>
              </a:solidFill>
              <a:latin typeface="Arial" panose="020B0604020202020204" pitchFamily="34" charset="0"/>
              <a:ea typeface="맑은 고딕"/>
              <a:cs typeface="Arial" panose="020B0604020202020204" pitchFamily="34" charset="0"/>
            </a:rPr>
            <a:t>      reduction expenditure</a:t>
          </a:r>
        </a:p>
        <a:p>
          <a:pPr marL="0" lvl="0" indent="0" algn="l" defTabSz="977900">
            <a:lnSpc>
              <a:spcPct val="100000"/>
            </a:lnSpc>
            <a:spcBef>
              <a:spcPct val="0"/>
            </a:spcBef>
            <a:spcAft>
              <a:spcPts val="0"/>
            </a:spcAft>
            <a:buNone/>
          </a:pPr>
          <a:r>
            <a:rPr lang="en-US" sz="1800" kern="1200">
              <a:solidFill>
                <a:sysClr val="windowText" lastClr="000000"/>
              </a:solidFill>
              <a:latin typeface="Arial" panose="020B0604020202020204" pitchFamily="34" charset="0"/>
              <a:ea typeface="맑은 고딕"/>
              <a:cs typeface="Arial" panose="020B0604020202020204" pitchFamily="34" charset="0"/>
            </a:rPr>
            <a:t>      accounts</a:t>
          </a:r>
        </a:p>
      </dsp:txBody>
      <dsp:txXfrm>
        <a:off x="1706225" y="1642271"/>
        <a:ext cx="3565181" cy="903637"/>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2B4F3F0-9AEC-8547-B826-1F0E13775E6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432F1F3-6F56-ED45-9B09-17E96F70AAF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00BA236-D51D-0A49-8B0D-A7D7E8E3F07C}" type="datetimeFigureOut">
              <a:rPr lang="en-US" smtClean="0"/>
              <a:t>1/3/2024</a:t>
            </a:fld>
            <a:endParaRPr lang="en-US"/>
          </a:p>
        </p:txBody>
      </p:sp>
      <p:sp>
        <p:nvSpPr>
          <p:cNvPr id="4" name="Footer Placeholder 3">
            <a:extLst>
              <a:ext uri="{FF2B5EF4-FFF2-40B4-BE49-F238E27FC236}">
                <a16:creationId xmlns:a16="http://schemas.microsoft.com/office/drawing/2014/main" id="{9E60701A-314A-2841-8E54-B6040671B6E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E534C7F-CF59-8B4C-B88B-34BDB59765E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01CC5E2-1CC9-2B47-B16B-65A276F0C0DD}" type="slidenum">
              <a:rPr lang="en-US" smtClean="0"/>
              <a:t>‹#›</a:t>
            </a:fld>
            <a:endParaRPr lang="en-US"/>
          </a:p>
        </p:txBody>
      </p:sp>
    </p:spTree>
    <p:extLst>
      <p:ext uri="{BB962C8B-B14F-4D97-AF65-F5344CB8AC3E}">
        <p14:creationId xmlns:p14="http://schemas.microsoft.com/office/powerpoint/2010/main" val="24244036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A0260C1-FDEE-4831-B3C1-32BCF642769D}" type="datetimeFigureOut">
              <a:rPr lang="en-US" smtClean="0"/>
              <a:t>1/3/2024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C2FFAA-560A-43F2-AFA3-E17D6342F4CD}" type="slidenum">
              <a:rPr lang="en-US" smtClean="0"/>
              <a:t>‹#›</a:t>
            </a:fld>
            <a:endParaRPr lang="en-US"/>
          </a:p>
        </p:txBody>
      </p:sp>
    </p:spTree>
    <p:extLst>
      <p:ext uri="{BB962C8B-B14F-4D97-AF65-F5344CB8AC3E}">
        <p14:creationId xmlns:p14="http://schemas.microsoft.com/office/powerpoint/2010/main" val="3782548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C2FFAA-560A-43F2-AFA3-E17D6342F4C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926315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C2FFAA-560A-43F2-AFA3-E17D6342F4CD}" type="slidenum">
              <a:rPr lang="en-US" smtClean="0"/>
              <a:t>4</a:t>
            </a:fld>
            <a:endParaRPr lang="en-US"/>
          </a:p>
        </p:txBody>
      </p:sp>
    </p:spTree>
    <p:extLst>
      <p:ext uri="{BB962C8B-B14F-4D97-AF65-F5344CB8AC3E}">
        <p14:creationId xmlns:p14="http://schemas.microsoft.com/office/powerpoint/2010/main" val="1704967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C2FFAA-560A-43F2-AFA3-E17D6342F4CD}" type="slidenum">
              <a:rPr lang="en-US" smtClean="0"/>
              <a:t>5</a:t>
            </a:fld>
            <a:endParaRPr lang="en-US"/>
          </a:p>
        </p:txBody>
      </p:sp>
    </p:spTree>
    <p:extLst>
      <p:ext uri="{BB962C8B-B14F-4D97-AF65-F5344CB8AC3E}">
        <p14:creationId xmlns:p14="http://schemas.microsoft.com/office/powerpoint/2010/main" val="29081234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C2FFAA-560A-43F2-AFA3-E17D6342F4CD}" type="slidenum">
              <a:rPr lang="en-US" smtClean="0"/>
              <a:t>6</a:t>
            </a:fld>
            <a:endParaRPr lang="en-US"/>
          </a:p>
        </p:txBody>
      </p:sp>
    </p:spTree>
    <p:extLst>
      <p:ext uri="{BB962C8B-B14F-4D97-AF65-F5344CB8AC3E}">
        <p14:creationId xmlns:p14="http://schemas.microsoft.com/office/powerpoint/2010/main" val="40269872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fld id="{30C2FFAA-560A-43F2-AFA3-E17D6342F4CD}" type="slidenum">
              <a:rPr lang="en-US" smtClean="0"/>
              <a:t>9</a:t>
            </a:fld>
            <a:endParaRPr lang="en-US"/>
          </a:p>
        </p:txBody>
      </p:sp>
    </p:spTree>
    <p:extLst>
      <p:ext uri="{BB962C8B-B14F-4D97-AF65-F5344CB8AC3E}">
        <p14:creationId xmlns:p14="http://schemas.microsoft.com/office/powerpoint/2010/main" val="3417073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C2FFAA-560A-43F2-AFA3-E17D6342F4CD}" type="slidenum">
              <a:rPr lang="en-US" smtClean="0"/>
              <a:t>10</a:t>
            </a:fld>
            <a:endParaRPr lang="en-US"/>
          </a:p>
        </p:txBody>
      </p:sp>
    </p:spTree>
    <p:extLst>
      <p:ext uri="{BB962C8B-B14F-4D97-AF65-F5344CB8AC3E}">
        <p14:creationId xmlns:p14="http://schemas.microsoft.com/office/powerpoint/2010/main" val="9983448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C2FFAA-560A-43F2-AFA3-E17D6342F4CD}" type="slidenum">
              <a:rPr lang="en-US" smtClean="0"/>
              <a:t>11</a:t>
            </a:fld>
            <a:endParaRPr lang="en-US"/>
          </a:p>
        </p:txBody>
      </p:sp>
    </p:spTree>
    <p:extLst>
      <p:ext uri="{BB962C8B-B14F-4D97-AF65-F5344CB8AC3E}">
        <p14:creationId xmlns:p14="http://schemas.microsoft.com/office/powerpoint/2010/main" val="36062793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C2FFAA-560A-43F2-AFA3-E17D6342F4CD}" type="slidenum">
              <a:rPr lang="en-US" smtClean="0"/>
              <a:t>12</a:t>
            </a:fld>
            <a:endParaRPr lang="en-US"/>
          </a:p>
        </p:txBody>
      </p:sp>
    </p:spTree>
    <p:extLst>
      <p:ext uri="{BB962C8B-B14F-4D97-AF65-F5344CB8AC3E}">
        <p14:creationId xmlns:p14="http://schemas.microsoft.com/office/powerpoint/2010/main" val="7764753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C2FFAA-560A-43F2-AFA3-E17D6342F4CD}" type="slidenum">
              <a:rPr lang="en-US" smtClean="0"/>
              <a:t>13</a:t>
            </a:fld>
            <a:endParaRPr lang="en-US"/>
          </a:p>
        </p:txBody>
      </p:sp>
    </p:spTree>
    <p:extLst>
      <p:ext uri="{BB962C8B-B14F-4D97-AF65-F5344CB8AC3E}">
        <p14:creationId xmlns:p14="http://schemas.microsoft.com/office/powerpoint/2010/main" val="1088079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C2FFAA-560A-43F2-AFA3-E17D6342F4CD}" type="slidenum">
              <a:rPr lang="en-US" smtClean="0"/>
              <a:t>16</a:t>
            </a:fld>
            <a:endParaRPr lang="en-US"/>
          </a:p>
        </p:txBody>
      </p:sp>
    </p:spTree>
    <p:extLst>
      <p:ext uri="{BB962C8B-B14F-4D97-AF65-F5344CB8AC3E}">
        <p14:creationId xmlns:p14="http://schemas.microsoft.com/office/powerpoint/2010/main" val="4418516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C2FFAA-560A-43F2-AFA3-E17D6342F4CD}" type="slidenum">
              <a:rPr lang="en-US" smtClean="0"/>
              <a:t>17</a:t>
            </a:fld>
            <a:endParaRPr lang="en-US"/>
          </a:p>
        </p:txBody>
      </p:sp>
    </p:spTree>
    <p:extLst>
      <p:ext uri="{BB962C8B-B14F-4D97-AF65-F5344CB8AC3E}">
        <p14:creationId xmlns:p14="http://schemas.microsoft.com/office/powerpoint/2010/main" val="24547725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C2FFAA-560A-43F2-AFA3-E17D6342F4CD}" type="slidenum">
              <a:rPr lang="en-US" smtClean="0"/>
              <a:t>18</a:t>
            </a:fld>
            <a:endParaRPr lang="en-US"/>
          </a:p>
        </p:txBody>
      </p:sp>
    </p:spTree>
    <p:extLst>
      <p:ext uri="{BB962C8B-B14F-4D97-AF65-F5344CB8AC3E}">
        <p14:creationId xmlns:p14="http://schemas.microsoft.com/office/powerpoint/2010/main" val="16472538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C2FFAA-560A-43F2-AFA3-E17D6342F4CD}" type="slidenum">
              <a:rPr lang="en-US" smtClean="0"/>
              <a:t>19</a:t>
            </a:fld>
            <a:endParaRPr lang="en-US"/>
          </a:p>
        </p:txBody>
      </p:sp>
    </p:spTree>
    <p:extLst>
      <p:ext uri="{BB962C8B-B14F-4D97-AF65-F5344CB8AC3E}">
        <p14:creationId xmlns:p14="http://schemas.microsoft.com/office/powerpoint/2010/main" val="3734593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C2FFAA-560A-43F2-AFA3-E17D6342F4CD}" type="slidenum">
              <a:rPr lang="en-US" smtClean="0"/>
              <a:t>20</a:t>
            </a:fld>
            <a:endParaRPr lang="en-US"/>
          </a:p>
        </p:txBody>
      </p:sp>
    </p:spTree>
    <p:extLst>
      <p:ext uri="{BB962C8B-B14F-4D97-AF65-F5344CB8AC3E}">
        <p14:creationId xmlns:p14="http://schemas.microsoft.com/office/powerpoint/2010/main" val="2653358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Add a slide on international recognition</a:t>
            </a:r>
          </a:p>
          <a:p>
            <a:endParaRPr lang="en-US"/>
          </a:p>
          <a:p>
            <a:r>
              <a:rPr lang="en-US"/>
              <a:t>“what happened since ESCAP endorsed the framework”</a:t>
            </a:r>
          </a:p>
          <a:p>
            <a:pPr marL="171450" indent="-171450">
              <a:buFontTx/>
              <a:buChar char="-"/>
            </a:pPr>
            <a:r>
              <a:rPr lang="en-US"/>
              <a:t>UNSC</a:t>
            </a:r>
          </a:p>
          <a:p>
            <a:pPr marL="171450" indent="-171450">
              <a:buFontTx/>
              <a:buChar char="-"/>
            </a:pPr>
            <a:r>
              <a:rPr lang="en-US"/>
              <a:t>IAEG</a:t>
            </a:r>
          </a:p>
          <a:p>
            <a:pPr marL="171450" indent="-171450">
              <a:buFontTx/>
              <a:buChar char="-"/>
            </a:pPr>
            <a:r>
              <a:rPr lang="en-US"/>
              <a:t>TWG</a:t>
            </a:r>
          </a:p>
          <a:p>
            <a:pPr marL="171450" indent="-171450">
              <a:buFontTx/>
              <a:buChar char="-"/>
            </a:pPr>
            <a:endParaRPr lang="en-US"/>
          </a:p>
        </p:txBody>
      </p:sp>
      <p:sp>
        <p:nvSpPr>
          <p:cNvPr id="4" name="Slide Number Placeholder 3"/>
          <p:cNvSpPr>
            <a:spLocks noGrp="1"/>
          </p:cNvSpPr>
          <p:nvPr>
            <p:ph type="sldNum" sz="quarter" idx="5"/>
          </p:nvPr>
        </p:nvSpPr>
        <p:spPr/>
        <p:txBody>
          <a:bodyPr/>
          <a:lstStyle/>
          <a:p>
            <a:fld id="{30C2FFAA-560A-43F2-AFA3-E17D6342F4CD}" type="slidenum">
              <a:rPr lang="en-US" smtClean="0"/>
              <a:t>21</a:t>
            </a:fld>
            <a:endParaRPr lang="en-US"/>
          </a:p>
        </p:txBody>
      </p:sp>
    </p:spTree>
    <p:extLst>
      <p:ext uri="{BB962C8B-B14F-4D97-AF65-F5344CB8AC3E}">
        <p14:creationId xmlns:p14="http://schemas.microsoft.com/office/powerpoint/2010/main" val="30632858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cid:image002.png@01D75247.20BB7230" TargetMode="Externa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png"/><Relationship Id="rId7"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4.emf"/><Relationship Id="rId1" Type="http://schemas.openxmlformats.org/officeDocument/2006/relationships/slideMaster" Target="../slideMasters/slideMaster2.xml"/><Relationship Id="rId4" Type="http://schemas.openxmlformats.org/officeDocument/2006/relationships/image" Target="../media/image25.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6.emf"/><Relationship Id="rId1" Type="http://schemas.openxmlformats.org/officeDocument/2006/relationships/slideMaster" Target="../slideMasters/slideMaster2.xml"/><Relationship Id="rId4" Type="http://schemas.openxmlformats.org/officeDocument/2006/relationships/image" Target="../media/image23.emf"/></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3.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3.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3.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2">
            <a:lumMod val="50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A88E88D-73B4-C04B-8967-2834C071264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00" y="1762791"/>
            <a:ext cx="3823996" cy="3400987"/>
          </a:xfrm>
          <a:prstGeom prst="rect">
            <a:avLst/>
          </a:prstGeom>
        </p:spPr>
      </p:pic>
      <p:pic>
        <p:nvPicPr>
          <p:cNvPr id="9" name="Picture 8">
            <a:extLst>
              <a:ext uri="{FF2B5EF4-FFF2-40B4-BE49-F238E27FC236}">
                <a16:creationId xmlns:a16="http://schemas.microsoft.com/office/drawing/2014/main" id="{D4C5C675-DC5A-2542-9D19-580D753BC20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8301" y="4420760"/>
            <a:ext cx="1384300" cy="367140"/>
          </a:xfrm>
          <a:prstGeom prst="rect">
            <a:avLst/>
          </a:prstGeom>
        </p:spPr>
      </p:pic>
      <p:sp>
        <p:nvSpPr>
          <p:cNvPr id="15" name="Content Placeholder 14">
            <a:extLst>
              <a:ext uri="{FF2B5EF4-FFF2-40B4-BE49-F238E27FC236}">
                <a16:creationId xmlns:a16="http://schemas.microsoft.com/office/drawing/2014/main" id="{B3FB5292-0616-784A-A969-A0536EADA992}"/>
              </a:ext>
            </a:extLst>
          </p:cNvPr>
          <p:cNvSpPr>
            <a:spLocks noGrp="1"/>
          </p:cNvSpPr>
          <p:nvPr>
            <p:ph sz="quarter" idx="10" hasCustomPrompt="1"/>
          </p:nvPr>
        </p:nvSpPr>
        <p:spPr>
          <a:xfrm>
            <a:off x="368301" y="438150"/>
            <a:ext cx="6108700" cy="1371600"/>
          </a:xfrm>
          <a:prstGeom prst="rect">
            <a:avLst/>
          </a:prstGeom>
        </p:spPr>
        <p:txBody>
          <a:bodyPr/>
          <a:lstStyle>
            <a:lvl1pPr>
              <a:defRPr sz="4000" b="1">
                <a:solidFill>
                  <a:schemeClr val="bg1"/>
                </a:solidFill>
                <a:latin typeface="Roboto" panose="02000000000000000000" pitchFamily="2" charset="0"/>
                <a:ea typeface="Roboto" panose="02000000000000000000"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br>
              <a:rPr lang="en-US"/>
            </a:br>
            <a:r>
              <a:rPr lang="en-US"/>
              <a:t>Presentation Title</a:t>
            </a:r>
          </a:p>
        </p:txBody>
      </p:sp>
      <p:sp>
        <p:nvSpPr>
          <p:cNvPr id="16" name="Content Placeholder 14">
            <a:extLst>
              <a:ext uri="{FF2B5EF4-FFF2-40B4-BE49-F238E27FC236}">
                <a16:creationId xmlns:a16="http://schemas.microsoft.com/office/drawing/2014/main" id="{303ED42E-2007-7948-B7D2-DFD78AD4D07A}"/>
              </a:ext>
            </a:extLst>
          </p:cNvPr>
          <p:cNvSpPr>
            <a:spLocks noGrp="1"/>
          </p:cNvSpPr>
          <p:nvPr>
            <p:ph sz="quarter" idx="11" hasCustomPrompt="1"/>
          </p:nvPr>
        </p:nvSpPr>
        <p:spPr>
          <a:xfrm>
            <a:off x="368301" y="1809750"/>
            <a:ext cx="6108700" cy="387350"/>
          </a:xfrm>
          <a:prstGeom prst="rect">
            <a:avLst/>
          </a:prstGeom>
        </p:spPr>
        <p:txBody>
          <a:bodyPr/>
          <a:lstStyle>
            <a:lvl1pPr>
              <a:defRPr sz="2000" b="0">
                <a:solidFill>
                  <a:schemeClr val="bg1"/>
                </a:solidFill>
                <a:latin typeface="Roboto" panose="02000000000000000000" pitchFamily="2" charset="0"/>
                <a:ea typeface="Roboto" panose="02000000000000000000"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Presenter name (optional)</a:t>
            </a:r>
          </a:p>
        </p:txBody>
      </p:sp>
      <p:sp>
        <p:nvSpPr>
          <p:cNvPr id="17" name="Content Placeholder 14">
            <a:extLst>
              <a:ext uri="{FF2B5EF4-FFF2-40B4-BE49-F238E27FC236}">
                <a16:creationId xmlns:a16="http://schemas.microsoft.com/office/drawing/2014/main" id="{77DCB32A-8F58-DA41-83E1-72EF851D9769}"/>
              </a:ext>
            </a:extLst>
          </p:cNvPr>
          <p:cNvSpPr>
            <a:spLocks noGrp="1"/>
          </p:cNvSpPr>
          <p:nvPr>
            <p:ph sz="quarter" idx="12" hasCustomPrompt="1"/>
          </p:nvPr>
        </p:nvSpPr>
        <p:spPr>
          <a:xfrm>
            <a:off x="368301" y="2214076"/>
            <a:ext cx="6108700" cy="387350"/>
          </a:xfrm>
          <a:prstGeom prst="rect">
            <a:avLst/>
          </a:prstGeom>
        </p:spPr>
        <p:txBody>
          <a:bodyPr/>
          <a:lstStyle>
            <a:lvl1pPr>
              <a:defRPr sz="1400" b="0">
                <a:solidFill>
                  <a:schemeClr val="bg1"/>
                </a:solidFill>
                <a:latin typeface="Roboto" panose="02000000000000000000" pitchFamily="2" charset="0"/>
                <a:ea typeface="Roboto" panose="02000000000000000000"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Presenter department/office (optional)</a:t>
            </a:r>
          </a:p>
        </p:txBody>
      </p:sp>
    </p:spTree>
    <p:extLst>
      <p:ext uri="{BB962C8B-B14F-4D97-AF65-F5344CB8AC3E}">
        <p14:creationId xmlns:p14="http://schemas.microsoft.com/office/powerpoint/2010/main" val="7266188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A88E88D-73B4-C04B-8967-2834C071264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00" y="1762791"/>
            <a:ext cx="3823996" cy="3400987"/>
          </a:xfrm>
          <a:prstGeom prst="rect">
            <a:avLst/>
          </a:prstGeom>
        </p:spPr>
      </p:pic>
      <p:pic>
        <p:nvPicPr>
          <p:cNvPr id="9" name="Picture 8">
            <a:extLst>
              <a:ext uri="{FF2B5EF4-FFF2-40B4-BE49-F238E27FC236}">
                <a16:creationId xmlns:a16="http://schemas.microsoft.com/office/drawing/2014/main" id="{D4C5C675-DC5A-2542-9D19-580D753BC20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34523" y="4400550"/>
            <a:ext cx="1328057" cy="387350"/>
          </a:xfrm>
          <a:prstGeom prst="rect">
            <a:avLst/>
          </a:prstGeom>
        </p:spPr>
      </p:pic>
      <p:sp>
        <p:nvSpPr>
          <p:cNvPr id="15" name="Content Placeholder 14">
            <a:extLst>
              <a:ext uri="{FF2B5EF4-FFF2-40B4-BE49-F238E27FC236}">
                <a16:creationId xmlns:a16="http://schemas.microsoft.com/office/drawing/2014/main" id="{B3FB5292-0616-784A-A969-A0536EADA992}"/>
              </a:ext>
            </a:extLst>
          </p:cNvPr>
          <p:cNvSpPr>
            <a:spLocks noGrp="1"/>
          </p:cNvSpPr>
          <p:nvPr>
            <p:ph sz="quarter" idx="10" hasCustomPrompt="1"/>
          </p:nvPr>
        </p:nvSpPr>
        <p:spPr>
          <a:xfrm>
            <a:off x="368301" y="438150"/>
            <a:ext cx="6108700" cy="1371600"/>
          </a:xfrm>
          <a:prstGeom prst="rect">
            <a:avLst/>
          </a:prstGeom>
        </p:spPr>
        <p:txBody>
          <a:bodyPr/>
          <a:lstStyle>
            <a:lvl1pPr>
              <a:defRPr sz="4000" b="1">
                <a:solidFill>
                  <a:schemeClr val="tx1"/>
                </a:solidFill>
                <a:latin typeface="Roboto" panose="02000000000000000000" pitchFamily="2" charset="0"/>
                <a:ea typeface="Roboto" panose="02000000000000000000"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br>
              <a:rPr lang="en-US"/>
            </a:br>
            <a:r>
              <a:rPr lang="en-US"/>
              <a:t>Presentation Title</a:t>
            </a:r>
          </a:p>
        </p:txBody>
      </p:sp>
      <p:sp>
        <p:nvSpPr>
          <p:cNvPr id="16" name="Content Placeholder 14">
            <a:extLst>
              <a:ext uri="{FF2B5EF4-FFF2-40B4-BE49-F238E27FC236}">
                <a16:creationId xmlns:a16="http://schemas.microsoft.com/office/drawing/2014/main" id="{303ED42E-2007-7948-B7D2-DFD78AD4D07A}"/>
              </a:ext>
            </a:extLst>
          </p:cNvPr>
          <p:cNvSpPr>
            <a:spLocks noGrp="1"/>
          </p:cNvSpPr>
          <p:nvPr>
            <p:ph sz="quarter" idx="11" hasCustomPrompt="1"/>
          </p:nvPr>
        </p:nvSpPr>
        <p:spPr>
          <a:xfrm>
            <a:off x="368301" y="1809750"/>
            <a:ext cx="6108700" cy="387350"/>
          </a:xfrm>
          <a:prstGeom prst="rect">
            <a:avLst/>
          </a:prstGeom>
        </p:spPr>
        <p:txBody>
          <a:bodyPr/>
          <a:lstStyle>
            <a:lvl1pPr>
              <a:defRPr sz="2000" b="0">
                <a:solidFill>
                  <a:schemeClr val="tx1"/>
                </a:solidFill>
                <a:latin typeface="Roboto" panose="02000000000000000000" pitchFamily="2" charset="0"/>
                <a:ea typeface="Roboto" panose="02000000000000000000"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Presenter name (optional)</a:t>
            </a:r>
          </a:p>
        </p:txBody>
      </p:sp>
      <p:sp>
        <p:nvSpPr>
          <p:cNvPr id="17" name="Content Placeholder 14">
            <a:extLst>
              <a:ext uri="{FF2B5EF4-FFF2-40B4-BE49-F238E27FC236}">
                <a16:creationId xmlns:a16="http://schemas.microsoft.com/office/drawing/2014/main" id="{77DCB32A-8F58-DA41-83E1-72EF851D9769}"/>
              </a:ext>
            </a:extLst>
          </p:cNvPr>
          <p:cNvSpPr>
            <a:spLocks noGrp="1"/>
          </p:cNvSpPr>
          <p:nvPr>
            <p:ph sz="quarter" idx="12" hasCustomPrompt="1"/>
          </p:nvPr>
        </p:nvSpPr>
        <p:spPr>
          <a:xfrm>
            <a:off x="368301" y="2214076"/>
            <a:ext cx="6108700" cy="387350"/>
          </a:xfrm>
          <a:prstGeom prst="rect">
            <a:avLst/>
          </a:prstGeom>
        </p:spPr>
        <p:txBody>
          <a:bodyPr/>
          <a:lstStyle>
            <a:lvl1pPr>
              <a:defRPr sz="1400" b="0">
                <a:solidFill>
                  <a:schemeClr val="tx1"/>
                </a:solidFill>
                <a:latin typeface="Roboto" panose="02000000000000000000" pitchFamily="2" charset="0"/>
                <a:ea typeface="Roboto" panose="02000000000000000000"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Presenter department/office (optional)</a:t>
            </a:r>
          </a:p>
        </p:txBody>
      </p:sp>
    </p:spTree>
    <p:extLst>
      <p:ext uri="{BB962C8B-B14F-4D97-AF65-F5344CB8AC3E}">
        <p14:creationId xmlns:p14="http://schemas.microsoft.com/office/powerpoint/2010/main" val="3136979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tx2">
            <a:lumMod val="50000"/>
          </a:scheme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D883D50-603C-4CCF-8478-8C0A9D7EAE81}"/>
              </a:ext>
            </a:extLst>
          </p:cNvPr>
          <p:cNvPicPr>
            <a:picLocks noChangeAspect="1"/>
          </p:cNvPicPr>
          <p:nvPr userDrawn="1"/>
        </p:nvPicPr>
        <p:blipFill>
          <a:blip r:embed="rId2" cstate="print">
            <a:alphaModFix amt="40000"/>
            <a:extLst>
              <a:ext uri="{28A0092B-C50C-407E-A947-70E740481C1C}">
                <a14:useLocalDpi xmlns:a14="http://schemas.microsoft.com/office/drawing/2010/main" val="0"/>
              </a:ext>
            </a:extLst>
          </a:blip>
          <a:stretch>
            <a:fillRect/>
          </a:stretch>
        </p:blipFill>
        <p:spPr>
          <a:xfrm>
            <a:off x="5418202" y="433016"/>
            <a:ext cx="1668398" cy="2994373"/>
          </a:xfrm>
          <a:prstGeom prst="rect">
            <a:avLst/>
          </a:prstGeom>
        </p:spPr>
      </p:pic>
      <p:pic>
        <p:nvPicPr>
          <p:cNvPr id="4" name="Picture 3">
            <a:extLst>
              <a:ext uri="{FF2B5EF4-FFF2-40B4-BE49-F238E27FC236}">
                <a16:creationId xmlns:a16="http://schemas.microsoft.com/office/drawing/2014/main" id="{84C96C35-CED3-4D12-8257-E1D345EE26B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57800" y="4421024"/>
            <a:ext cx="1347190" cy="357297"/>
          </a:xfrm>
          <a:prstGeom prst="rect">
            <a:avLst/>
          </a:prstGeom>
        </p:spPr>
      </p:pic>
      <p:sp>
        <p:nvSpPr>
          <p:cNvPr id="7" name="Text Placeholder 6">
            <a:extLst>
              <a:ext uri="{FF2B5EF4-FFF2-40B4-BE49-F238E27FC236}">
                <a16:creationId xmlns:a16="http://schemas.microsoft.com/office/drawing/2014/main" id="{53466391-7D7B-7B4B-9CD5-2C62BE785473}"/>
              </a:ext>
            </a:extLst>
          </p:cNvPr>
          <p:cNvSpPr>
            <a:spLocks noGrp="1"/>
          </p:cNvSpPr>
          <p:nvPr>
            <p:ph type="body" idx="10" hasCustomPrompt="1"/>
          </p:nvPr>
        </p:nvSpPr>
        <p:spPr>
          <a:xfrm>
            <a:off x="381000" y="446088"/>
            <a:ext cx="5486400" cy="677862"/>
          </a:xfrm>
          <a:prstGeom prst="rect">
            <a:avLst/>
          </a:prstGeom>
        </p:spPr>
        <p:txBody>
          <a:bodyPr/>
          <a:lstStyle>
            <a:lvl1pPr>
              <a:defRPr sz="4000" b="1">
                <a:solidFill>
                  <a:schemeClr val="bg1"/>
                </a:solidFill>
              </a:defRPr>
            </a:lvl1pPr>
          </a:lstStyle>
          <a:p>
            <a:pPr lvl="0"/>
            <a:r>
              <a:rPr lang="en-US"/>
              <a:t>Slide Title</a:t>
            </a:r>
          </a:p>
        </p:txBody>
      </p:sp>
      <p:sp>
        <p:nvSpPr>
          <p:cNvPr id="10" name="Content Placeholder 9">
            <a:extLst>
              <a:ext uri="{FF2B5EF4-FFF2-40B4-BE49-F238E27FC236}">
                <a16:creationId xmlns:a16="http://schemas.microsoft.com/office/drawing/2014/main" id="{CC32B2AE-CF15-2345-A475-02606A27C26C}"/>
              </a:ext>
            </a:extLst>
          </p:cNvPr>
          <p:cNvSpPr>
            <a:spLocks noGrp="1"/>
          </p:cNvSpPr>
          <p:nvPr>
            <p:ph sz="quarter" idx="11" hasCustomPrompt="1"/>
          </p:nvPr>
        </p:nvSpPr>
        <p:spPr>
          <a:xfrm>
            <a:off x="381000" y="1123953"/>
            <a:ext cx="5486400" cy="3215603"/>
          </a:xfrm>
          <a:prstGeom prst="rect">
            <a:avLst/>
          </a:prstGeom>
        </p:spPr>
        <p:txBody>
          <a:bodyPr/>
          <a:lstStyle>
            <a:lvl1pPr>
              <a:defRPr sz="2000">
                <a:solidFill>
                  <a:schemeClr val="bg1"/>
                </a:solidFill>
              </a:defRPr>
            </a:lvl1pPr>
          </a:lstStyle>
          <a:p>
            <a:pPr lvl="0"/>
            <a:r>
              <a:rPr lang="en-US"/>
              <a:t>Enter Content/Text</a:t>
            </a:r>
          </a:p>
        </p:txBody>
      </p:sp>
    </p:spTree>
    <p:extLst>
      <p:ext uri="{BB962C8B-B14F-4D97-AF65-F5344CB8AC3E}">
        <p14:creationId xmlns:p14="http://schemas.microsoft.com/office/powerpoint/2010/main" val="821190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D883D50-603C-4CCF-8478-8C0A9D7EAE81}"/>
              </a:ext>
            </a:extLst>
          </p:cNvPr>
          <p:cNvPicPr>
            <a:picLocks noChangeAspect="1"/>
          </p:cNvPicPr>
          <p:nvPr userDrawn="1"/>
        </p:nvPicPr>
        <p:blipFill>
          <a:blip r:embed="rId2" cstate="print">
            <a:alphaModFix amt="40000"/>
            <a:extLst>
              <a:ext uri="{28A0092B-C50C-407E-A947-70E740481C1C}">
                <a14:useLocalDpi xmlns:a14="http://schemas.microsoft.com/office/drawing/2010/main" val="0"/>
              </a:ext>
            </a:extLst>
          </a:blip>
          <a:stretch>
            <a:fillRect/>
          </a:stretch>
        </p:blipFill>
        <p:spPr>
          <a:xfrm>
            <a:off x="5432649" y="445974"/>
            <a:ext cx="1653952" cy="2968448"/>
          </a:xfrm>
          <a:prstGeom prst="rect">
            <a:avLst/>
          </a:prstGeom>
        </p:spPr>
      </p:pic>
      <p:sp>
        <p:nvSpPr>
          <p:cNvPr id="7" name="Text Placeholder 6">
            <a:extLst>
              <a:ext uri="{FF2B5EF4-FFF2-40B4-BE49-F238E27FC236}">
                <a16:creationId xmlns:a16="http://schemas.microsoft.com/office/drawing/2014/main" id="{53466391-7D7B-7B4B-9CD5-2C62BE785473}"/>
              </a:ext>
            </a:extLst>
          </p:cNvPr>
          <p:cNvSpPr>
            <a:spLocks noGrp="1"/>
          </p:cNvSpPr>
          <p:nvPr>
            <p:ph type="body" idx="10" hasCustomPrompt="1"/>
          </p:nvPr>
        </p:nvSpPr>
        <p:spPr>
          <a:xfrm>
            <a:off x="381000" y="446088"/>
            <a:ext cx="5486400" cy="677862"/>
          </a:xfrm>
          <a:prstGeom prst="rect">
            <a:avLst/>
          </a:prstGeom>
          <a:noFill/>
        </p:spPr>
        <p:txBody>
          <a:bodyPr/>
          <a:lstStyle>
            <a:lvl1pPr>
              <a:defRPr sz="4000" b="1">
                <a:solidFill>
                  <a:schemeClr val="tx1"/>
                </a:solidFill>
              </a:defRPr>
            </a:lvl1pPr>
          </a:lstStyle>
          <a:p>
            <a:pPr lvl="0"/>
            <a:r>
              <a:rPr lang="en-US"/>
              <a:t>Slide Title</a:t>
            </a:r>
          </a:p>
        </p:txBody>
      </p:sp>
      <p:sp>
        <p:nvSpPr>
          <p:cNvPr id="10" name="Content Placeholder 9">
            <a:extLst>
              <a:ext uri="{FF2B5EF4-FFF2-40B4-BE49-F238E27FC236}">
                <a16:creationId xmlns:a16="http://schemas.microsoft.com/office/drawing/2014/main" id="{CC32B2AE-CF15-2345-A475-02606A27C26C}"/>
              </a:ext>
            </a:extLst>
          </p:cNvPr>
          <p:cNvSpPr>
            <a:spLocks noGrp="1"/>
          </p:cNvSpPr>
          <p:nvPr>
            <p:ph sz="quarter" idx="11" hasCustomPrompt="1"/>
          </p:nvPr>
        </p:nvSpPr>
        <p:spPr>
          <a:xfrm>
            <a:off x="381000" y="1123953"/>
            <a:ext cx="5486400" cy="3215603"/>
          </a:xfrm>
          <a:prstGeom prst="rect">
            <a:avLst/>
          </a:prstGeom>
          <a:noFill/>
        </p:spPr>
        <p:txBody>
          <a:bodyPr/>
          <a:lstStyle>
            <a:lvl1pPr>
              <a:defRPr sz="2000">
                <a:solidFill>
                  <a:schemeClr val="tx1"/>
                </a:solidFill>
              </a:defRPr>
            </a:lvl1pPr>
          </a:lstStyle>
          <a:p>
            <a:pPr lvl="0"/>
            <a:r>
              <a:rPr lang="en-US"/>
              <a:t>Enter Content/Text</a:t>
            </a:r>
          </a:p>
        </p:txBody>
      </p:sp>
      <p:pic>
        <p:nvPicPr>
          <p:cNvPr id="8" name="Picture 7">
            <a:extLst>
              <a:ext uri="{FF2B5EF4-FFF2-40B4-BE49-F238E27FC236}">
                <a16:creationId xmlns:a16="http://schemas.microsoft.com/office/drawing/2014/main" id="{F705467F-3FD7-4C74-A04E-4E412998C377}"/>
              </a:ext>
            </a:extLst>
          </p:cNvPr>
          <p:cNvPicPr>
            <a:picLocks noChangeAspect="1"/>
          </p:cNvPicPr>
          <p:nvPr userDrawn="1"/>
        </p:nvPicPr>
        <p:blipFill>
          <a:blip r:embed="rId3" r:link="rId4" cstate="print">
            <a:extLst>
              <a:ext uri="{28A0092B-C50C-407E-A947-70E740481C1C}">
                <a14:useLocalDpi xmlns:a14="http://schemas.microsoft.com/office/drawing/2010/main" val="0"/>
              </a:ext>
            </a:extLst>
          </a:blip>
          <a:srcRect/>
          <a:stretch>
            <a:fillRect/>
          </a:stretch>
        </p:blipFill>
        <p:spPr bwMode="auto">
          <a:xfrm>
            <a:off x="5140325" y="4552950"/>
            <a:ext cx="1454150" cy="438150"/>
          </a:xfrm>
          <a:prstGeom prst="rect">
            <a:avLst/>
          </a:prstGeom>
          <a:noFill/>
          <a:ln>
            <a:noFill/>
          </a:ln>
        </p:spPr>
      </p:pic>
    </p:spTree>
    <p:extLst>
      <p:ext uri="{BB962C8B-B14F-4D97-AF65-F5344CB8AC3E}">
        <p14:creationId xmlns:p14="http://schemas.microsoft.com/office/powerpoint/2010/main" val="1104875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chemeClr val="tx2">
            <a:lumMod val="50000"/>
          </a:scheme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D883D50-603C-4CCF-8478-8C0A9D7EAE81}"/>
              </a:ext>
            </a:extLst>
          </p:cNvPr>
          <p:cNvPicPr>
            <a:picLocks noChangeAspect="1"/>
          </p:cNvPicPr>
          <p:nvPr userDrawn="1"/>
        </p:nvPicPr>
        <p:blipFill>
          <a:blip r:embed="rId2" cstate="print">
            <a:alphaModFix amt="40000"/>
            <a:extLst>
              <a:ext uri="{28A0092B-C50C-407E-A947-70E740481C1C}">
                <a14:useLocalDpi xmlns:a14="http://schemas.microsoft.com/office/drawing/2010/main" val="0"/>
              </a:ext>
            </a:extLst>
          </a:blip>
          <a:stretch>
            <a:fillRect/>
          </a:stretch>
        </p:blipFill>
        <p:spPr>
          <a:xfrm>
            <a:off x="5432649" y="445974"/>
            <a:ext cx="1653952" cy="2968448"/>
          </a:xfrm>
          <a:prstGeom prst="rect">
            <a:avLst/>
          </a:prstGeom>
        </p:spPr>
      </p:pic>
      <p:pic>
        <p:nvPicPr>
          <p:cNvPr id="4" name="Picture 3">
            <a:extLst>
              <a:ext uri="{FF2B5EF4-FFF2-40B4-BE49-F238E27FC236}">
                <a16:creationId xmlns:a16="http://schemas.microsoft.com/office/drawing/2014/main" id="{84C96C35-CED3-4D12-8257-E1D345EE26B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57800" y="4421024"/>
            <a:ext cx="1347190" cy="357297"/>
          </a:xfrm>
          <a:prstGeom prst="rect">
            <a:avLst/>
          </a:prstGeom>
        </p:spPr>
      </p:pic>
      <p:sp>
        <p:nvSpPr>
          <p:cNvPr id="7" name="Text Placeholder 6">
            <a:extLst>
              <a:ext uri="{FF2B5EF4-FFF2-40B4-BE49-F238E27FC236}">
                <a16:creationId xmlns:a16="http://schemas.microsoft.com/office/drawing/2014/main" id="{53466391-7D7B-7B4B-9CD5-2C62BE785473}"/>
              </a:ext>
            </a:extLst>
          </p:cNvPr>
          <p:cNvSpPr>
            <a:spLocks noGrp="1"/>
          </p:cNvSpPr>
          <p:nvPr>
            <p:ph type="body" idx="10" hasCustomPrompt="1"/>
          </p:nvPr>
        </p:nvSpPr>
        <p:spPr>
          <a:xfrm>
            <a:off x="381000" y="446088"/>
            <a:ext cx="5486400" cy="677862"/>
          </a:xfrm>
          <a:prstGeom prst="rect">
            <a:avLst/>
          </a:prstGeom>
        </p:spPr>
        <p:txBody>
          <a:bodyPr/>
          <a:lstStyle>
            <a:lvl1pPr>
              <a:defRPr sz="4000" b="1">
                <a:solidFill>
                  <a:schemeClr val="bg1"/>
                </a:solidFill>
              </a:defRPr>
            </a:lvl1pPr>
          </a:lstStyle>
          <a:p>
            <a:pPr lvl="0"/>
            <a:r>
              <a:rPr lang="en-US"/>
              <a:t>Slide Title</a:t>
            </a:r>
          </a:p>
        </p:txBody>
      </p:sp>
      <p:sp>
        <p:nvSpPr>
          <p:cNvPr id="10" name="Content Placeholder 9">
            <a:extLst>
              <a:ext uri="{FF2B5EF4-FFF2-40B4-BE49-F238E27FC236}">
                <a16:creationId xmlns:a16="http://schemas.microsoft.com/office/drawing/2014/main" id="{CC32B2AE-CF15-2345-A475-02606A27C26C}"/>
              </a:ext>
            </a:extLst>
          </p:cNvPr>
          <p:cNvSpPr>
            <a:spLocks noGrp="1"/>
          </p:cNvSpPr>
          <p:nvPr>
            <p:ph sz="quarter" idx="11" hasCustomPrompt="1"/>
          </p:nvPr>
        </p:nvSpPr>
        <p:spPr>
          <a:xfrm>
            <a:off x="381000" y="1123953"/>
            <a:ext cx="2590800" cy="3215603"/>
          </a:xfrm>
          <a:prstGeom prst="rect">
            <a:avLst/>
          </a:prstGeom>
        </p:spPr>
        <p:txBody>
          <a:bodyPr/>
          <a:lstStyle>
            <a:lvl1pPr marL="342892" indent="-342892">
              <a:buFont typeface="Arial" panose="020B0604020202020204" pitchFamily="34" charset="0"/>
              <a:buChar char="•"/>
              <a:defRPr sz="1800">
                <a:solidFill>
                  <a:schemeClr val="bg1"/>
                </a:solidFill>
              </a:defRPr>
            </a:lvl1pPr>
          </a:lstStyle>
          <a:p>
            <a:pPr lvl="0"/>
            <a:r>
              <a:rPr lang="en-US"/>
              <a:t>Content/Text</a:t>
            </a:r>
          </a:p>
        </p:txBody>
      </p:sp>
      <p:sp>
        <p:nvSpPr>
          <p:cNvPr id="8" name="Content Placeholder 9">
            <a:extLst>
              <a:ext uri="{FF2B5EF4-FFF2-40B4-BE49-F238E27FC236}">
                <a16:creationId xmlns:a16="http://schemas.microsoft.com/office/drawing/2014/main" id="{539DFBD9-BDA0-DC45-B36E-0DAC5D091E1D}"/>
              </a:ext>
            </a:extLst>
          </p:cNvPr>
          <p:cNvSpPr>
            <a:spLocks noGrp="1"/>
          </p:cNvSpPr>
          <p:nvPr>
            <p:ph sz="quarter" idx="12" hasCustomPrompt="1"/>
          </p:nvPr>
        </p:nvSpPr>
        <p:spPr>
          <a:xfrm>
            <a:off x="3124200" y="1123953"/>
            <a:ext cx="2590798" cy="3215603"/>
          </a:xfrm>
          <a:prstGeom prst="rect">
            <a:avLst/>
          </a:prstGeom>
        </p:spPr>
        <p:txBody>
          <a:bodyPr/>
          <a:lstStyle>
            <a:lvl1pPr marL="342892" indent="-342892">
              <a:buFont typeface="Arial" panose="020B0604020202020204" pitchFamily="34" charset="0"/>
              <a:buChar char="•"/>
              <a:defRPr sz="1800">
                <a:solidFill>
                  <a:schemeClr val="bg1"/>
                </a:solidFill>
              </a:defRPr>
            </a:lvl1pPr>
          </a:lstStyle>
          <a:p>
            <a:pPr lvl="0"/>
            <a:r>
              <a:rPr lang="en-US"/>
              <a:t>Content/Text</a:t>
            </a:r>
          </a:p>
        </p:txBody>
      </p:sp>
      <p:cxnSp>
        <p:nvCxnSpPr>
          <p:cNvPr id="3" name="Straight Connector 2">
            <a:extLst>
              <a:ext uri="{FF2B5EF4-FFF2-40B4-BE49-F238E27FC236}">
                <a16:creationId xmlns:a16="http://schemas.microsoft.com/office/drawing/2014/main" id="{A7BE1095-5352-B14B-9D7D-9579D3B6D2C1}"/>
              </a:ext>
            </a:extLst>
          </p:cNvPr>
          <p:cNvCxnSpPr/>
          <p:nvPr userDrawn="1"/>
        </p:nvCxnSpPr>
        <p:spPr>
          <a:xfrm>
            <a:off x="2971800" y="1184947"/>
            <a:ext cx="0" cy="3215603"/>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75726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and Content">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D883D50-603C-4CCF-8478-8C0A9D7EAE81}"/>
              </a:ext>
            </a:extLst>
          </p:cNvPr>
          <p:cNvPicPr>
            <a:picLocks noChangeAspect="1"/>
          </p:cNvPicPr>
          <p:nvPr userDrawn="1"/>
        </p:nvPicPr>
        <p:blipFill>
          <a:blip r:embed="rId2" cstate="print">
            <a:alphaModFix amt="40000"/>
            <a:extLst>
              <a:ext uri="{28A0092B-C50C-407E-A947-70E740481C1C}">
                <a14:useLocalDpi xmlns:a14="http://schemas.microsoft.com/office/drawing/2010/main" val="0"/>
              </a:ext>
            </a:extLst>
          </a:blip>
          <a:stretch>
            <a:fillRect/>
          </a:stretch>
        </p:blipFill>
        <p:spPr>
          <a:xfrm>
            <a:off x="5432649" y="445974"/>
            <a:ext cx="1653952" cy="2968448"/>
          </a:xfrm>
          <a:prstGeom prst="rect">
            <a:avLst/>
          </a:prstGeom>
        </p:spPr>
      </p:pic>
      <p:pic>
        <p:nvPicPr>
          <p:cNvPr id="4" name="Picture 3">
            <a:extLst>
              <a:ext uri="{FF2B5EF4-FFF2-40B4-BE49-F238E27FC236}">
                <a16:creationId xmlns:a16="http://schemas.microsoft.com/office/drawing/2014/main" id="{84C96C35-CED3-4D12-8257-E1D345EE26B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029200" y="4339557"/>
            <a:ext cx="1575790" cy="459605"/>
          </a:xfrm>
          <a:prstGeom prst="rect">
            <a:avLst/>
          </a:prstGeom>
        </p:spPr>
      </p:pic>
      <p:sp>
        <p:nvSpPr>
          <p:cNvPr id="7" name="Text Placeholder 6">
            <a:extLst>
              <a:ext uri="{FF2B5EF4-FFF2-40B4-BE49-F238E27FC236}">
                <a16:creationId xmlns:a16="http://schemas.microsoft.com/office/drawing/2014/main" id="{53466391-7D7B-7B4B-9CD5-2C62BE785473}"/>
              </a:ext>
            </a:extLst>
          </p:cNvPr>
          <p:cNvSpPr>
            <a:spLocks noGrp="1"/>
          </p:cNvSpPr>
          <p:nvPr>
            <p:ph type="body" idx="10" hasCustomPrompt="1"/>
          </p:nvPr>
        </p:nvSpPr>
        <p:spPr>
          <a:xfrm>
            <a:off x="381000" y="446088"/>
            <a:ext cx="5486400" cy="677862"/>
          </a:xfrm>
          <a:prstGeom prst="rect">
            <a:avLst/>
          </a:prstGeom>
        </p:spPr>
        <p:txBody>
          <a:bodyPr/>
          <a:lstStyle>
            <a:lvl1pPr>
              <a:defRPr sz="4000" b="1">
                <a:solidFill>
                  <a:schemeClr val="tx1"/>
                </a:solidFill>
              </a:defRPr>
            </a:lvl1pPr>
          </a:lstStyle>
          <a:p>
            <a:pPr lvl="0"/>
            <a:r>
              <a:rPr lang="en-US"/>
              <a:t>Slide Title</a:t>
            </a:r>
          </a:p>
        </p:txBody>
      </p:sp>
      <p:sp>
        <p:nvSpPr>
          <p:cNvPr id="10" name="Content Placeholder 9">
            <a:extLst>
              <a:ext uri="{FF2B5EF4-FFF2-40B4-BE49-F238E27FC236}">
                <a16:creationId xmlns:a16="http://schemas.microsoft.com/office/drawing/2014/main" id="{CC32B2AE-CF15-2345-A475-02606A27C26C}"/>
              </a:ext>
            </a:extLst>
          </p:cNvPr>
          <p:cNvSpPr>
            <a:spLocks noGrp="1"/>
          </p:cNvSpPr>
          <p:nvPr>
            <p:ph sz="quarter" idx="11" hasCustomPrompt="1"/>
          </p:nvPr>
        </p:nvSpPr>
        <p:spPr>
          <a:xfrm>
            <a:off x="381000" y="1123953"/>
            <a:ext cx="2590800" cy="3215603"/>
          </a:xfrm>
          <a:prstGeom prst="rect">
            <a:avLst/>
          </a:prstGeom>
        </p:spPr>
        <p:txBody>
          <a:bodyPr/>
          <a:lstStyle>
            <a:lvl1pPr marL="342892" indent="-342892">
              <a:buFont typeface="Arial" panose="020B0604020202020204" pitchFamily="34" charset="0"/>
              <a:buChar char="•"/>
              <a:defRPr sz="1800">
                <a:solidFill>
                  <a:schemeClr val="tx1"/>
                </a:solidFill>
              </a:defRPr>
            </a:lvl1pPr>
          </a:lstStyle>
          <a:p>
            <a:pPr lvl="0"/>
            <a:r>
              <a:rPr lang="en-US"/>
              <a:t>Content/Text</a:t>
            </a:r>
          </a:p>
        </p:txBody>
      </p:sp>
      <p:sp>
        <p:nvSpPr>
          <p:cNvPr id="8" name="Content Placeholder 9">
            <a:extLst>
              <a:ext uri="{FF2B5EF4-FFF2-40B4-BE49-F238E27FC236}">
                <a16:creationId xmlns:a16="http://schemas.microsoft.com/office/drawing/2014/main" id="{539DFBD9-BDA0-DC45-B36E-0DAC5D091E1D}"/>
              </a:ext>
            </a:extLst>
          </p:cNvPr>
          <p:cNvSpPr>
            <a:spLocks noGrp="1"/>
          </p:cNvSpPr>
          <p:nvPr>
            <p:ph sz="quarter" idx="12" hasCustomPrompt="1"/>
          </p:nvPr>
        </p:nvSpPr>
        <p:spPr>
          <a:xfrm>
            <a:off x="3124200" y="1123953"/>
            <a:ext cx="2590798" cy="3215603"/>
          </a:xfrm>
          <a:prstGeom prst="rect">
            <a:avLst/>
          </a:prstGeom>
        </p:spPr>
        <p:txBody>
          <a:bodyPr/>
          <a:lstStyle>
            <a:lvl1pPr marL="342892" indent="-342892">
              <a:buFont typeface="Arial" panose="020B0604020202020204" pitchFamily="34" charset="0"/>
              <a:buChar char="•"/>
              <a:defRPr sz="1800">
                <a:solidFill>
                  <a:schemeClr val="tx1"/>
                </a:solidFill>
              </a:defRPr>
            </a:lvl1pPr>
          </a:lstStyle>
          <a:p>
            <a:pPr lvl="0"/>
            <a:r>
              <a:rPr lang="en-US"/>
              <a:t>Content/Text</a:t>
            </a:r>
          </a:p>
        </p:txBody>
      </p:sp>
      <p:cxnSp>
        <p:nvCxnSpPr>
          <p:cNvPr id="3" name="Straight Connector 2">
            <a:extLst>
              <a:ext uri="{FF2B5EF4-FFF2-40B4-BE49-F238E27FC236}">
                <a16:creationId xmlns:a16="http://schemas.microsoft.com/office/drawing/2014/main" id="{A7BE1095-5352-B14B-9D7D-9579D3B6D2C1}"/>
              </a:ext>
            </a:extLst>
          </p:cNvPr>
          <p:cNvCxnSpPr/>
          <p:nvPr userDrawn="1"/>
        </p:nvCxnSpPr>
        <p:spPr>
          <a:xfrm>
            <a:off x="2971800" y="1184947"/>
            <a:ext cx="0" cy="3215603"/>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1067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chemeClr val="tx2">
            <a:lumMod val="50000"/>
          </a:scheme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D883D50-603C-4CCF-8478-8C0A9D7EAE81}"/>
              </a:ext>
            </a:extLst>
          </p:cNvPr>
          <p:cNvPicPr>
            <a:picLocks noChangeAspect="1"/>
          </p:cNvPicPr>
          <p:nvPr userDrawn="1"/>
        </p:nvPicPr>
        <p:blipFill>
          <a:blip r:embed="rId2" cstate="print">
            <a:alphaModFix amt="40000"/>
            <a:extLst>
              <a:ext uri="{28A0092B-C50C-407E-A947-70E740481C1C}">
                <a14:useLocalDpi xmlns:a14="http://schemas.microsoft.com/office/drawing/2010/main" val="0"/>
              </a:ext>
            </a:extLst>
          </a:blip>
          <a:stretch>
            <a:fillRect/>
          </a:stretch>
        </p:blipFill>
        <p:spPr>
          <a:xfrm>
            <a:off x="5432649" y="445974"/>
            <a:ext cx="1653952" cy="2968448"/>
          </a:xfrm>
          <a:prstGeom prst="rect">
            <a:avLst/>
          </a:prstGeom>
        </p:spPr>
      </p:pic>
      <p:pic>
        <p:nvPicPr>
          <p:cNvPr id="4" name="Picture 3">
            <a:extLst>
              <a:ext uri="{FF2B5EF4-FFF2-40B4-BE49-F238E27FC236}">
                <a16:creationId xmlns:a16="http://schemas.microsoft.com/office/drawing/2014/main" id="{84C96C35-CED3-4D12-8257-E1D345EE26B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57800" y="4421024"/>
            <a:ext cx="1347190" cy="357297"/>
          </a:xfrm>
          <a:prstGeom prst="rect">
            <a:avLst/>
          </a:prstGeom>
        </p:spPr>
      </p:pic>
      <p:sp>
        <p:nvSpPr>
          <p:cNvPr id="7" name="Text Placeholder 6">
            <a:extLst>
              <a:ext uri="{FF2B5EF4-FFF2-40B4-BE49-F238E27FC236}">
                <a16:creationId xmlns:a16="http://schemas.microsoft.com/office/drawing/2014/main" id="{53466391-7D7B-7B4B-9CD5-2C62BE785473}"/>
              </a:ext>
            </a:extLst>
          </p:cNvPr>
          <p:cNvSpPr>
            <a:spLocks noGrp="1"/>
          </p:cNvSpPr>
          <p:nvPr>
            <p:ph type="body" idx="10" hasCustomPrompt="1"/>
          </p:nvPr>
        </p:nvSpPr>
        <p:spPr>
          <a:xfrm>
            <a:off x="381000" y="446088"/>
            <a:ext cx="5486400" cy="677862"/>
          </a:xfrm>
          <a:prstGeom prst="rect">
            <a:avLst/>
          </a:prstGeom>
        </p:spPr>
        <p:txBody>
          <a:bodyPr/>
          <a:lstStyle>
            <a:lvl1pPr>
              <a:defRPr sz="4000" b="1">
                <a:solidFill>
                  <a:schemeClr val="bg1"/>
                </a:solidFill>
              </a:defRPr>
            </a:lvl1pPr>
          </a:lstStyle>
          <a:p>
            <a:pPr lvl="0"/>
            <a:r>
              <a:rPr lang="en-US"/>
              <a:t>Picture Slide</a:t>
            </a:r>
          </a:p>
        </p:txBody>
      </p:sp>
      <p:sp>
        <p:nvSpPr>
          <p:cNvPr id="8" name="Content Placeholder 9">
            <a:extLst>
              <a:ext uri="{FF2B5EF4-FFF2-40B4-BE49-F238E27FC236}">
                <a16:creationId xmlns:a16="http://schemas.microsoft.com/office/drawing/2014/main" id="{539DFBD9-BDA0-DC45-B36E-0DAC5D091E1D}"/>
              </a:ext>
            </a:extLst>
          </p:cNvPr>
          <p:cNvSpPr>
            <a:spLocks noGrp="1"/>
          </p:cNvSpPr>
          <p:nvPr>
            <p:ph sz="quarter" idx="12" hasCustomPrompt="1"/>
          </p:nvPr>
        </p:nvSpPr>
        <p:spPr>
          <a:xfrm>
            <a:off x="3124200" y="1123953"/>
            <a:ext cx="2743200" cy="3215603"/>
          </a:xfrm>
          <a:prstGeom prst="rect">
            <a:avLst/>
          </a:prstGeom>
        </p:spPr>
        <p:txBody>
          <a:bodyPr/>
          <a:lstStyle>
            <a:lvl1pPr marL="0" marR="0" indent="0" algn="l" defTabSz="685766" rtl="0" eaLnBrk="1" fontAlgn="auto" latinLnBrk="0" hangingPunct="1">
              <a:lnSpc>
                <a:spcPct val="100000"/>
              </a:lnSpc>
              <a:spcBef>
                <a:spcPct val="20000"/>
              </a:spcBef>
              <a:spcAft>
                <a:spcPts val="0"/>
              </a:spcAft>
              <a:buClrTx/>
              <a:buSzTx/>
              <a:buFont typeface="Arial" panose="020B0604020202020204" pitchFamily="34" charset="0"/>
              <a:buNone/>
              <a:tabLst/>
              <a:defRPr sz="2000">
                <a:solidFill>
                  <a:schemeClr val="bg1"/>
                </a:solidFill>
              </a:defRPr>
            </a:lvl1pPr>
          </a:lstStyle>
          <a:p>
            <a:pPr marL="0" marR="0" lvl="0" indent="0" algn="l" defTabSz="685766"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a:t>Click on the frame on the left to add a picture to this slide. Enter relevant text here.</a:t>
            </a:r>
            <a:endParaRPr lang="en-GB"/>
          </a:p>
          <a:p>
            <a:pPr lvl="0"/>
            <a:endParaRPr lang="en-US"/>
          </a:p>
        </p:txBody>
      </p:sp>
      <p:sp>
        <p:nvSpPr>
          <p:cNvPr id="5" name="Picture Placeholder 4">
            <a:extLst>
              <a:ext uri="{FF2B5EF4-FFF2-40B4-BE49-F238E27FC236}">
                <a16:creationId xmlns:a16="http://schemas.microsoft.com/office/drawing/2014/main" id="{462CB71F-0791-914A-BF48-102B74C1C1BB}"/>
              </a:ext>
            </a:extLst>
          </p:cNvPr>
          <p:cNvSpPr>
            <a:spLocks noGrp="1"/>
          </p:cNvSpPr>
          <p:nvPr>
            <p:ph type="pic" sz="quarter" idx="13" hasCustomPrompt="1"/>
          </p:nvPr>
        </p:nvSpPr>
        <p:spPr>
          <a:xfrm>
            <a:off x="381000" y="1123954"/>
            <a:ext cx="2667000" cy="3236913"/>
          </a:xfrm>
          <a:prstGeom prst="rect">
            <a:avLst/>
          </a:prstGeom>
        </p:spPr>
        <p:txBody>
          <a:bodyPr/>
          <a:lstStyle>
            <a:lvl1pPr>
              <a:defRPr sz="2000">
                <a:solidFill>
                  <a:schemeClr val="bg1"/>
                </a:solidFill>
              </a:defRPr>
            </a:lvl1pPr>
          </a:lstStyle>
          <a:p>
            <a:r>
              <a:rPr lang="en-US"/>
              <a:t>Picture</a:t>
            </a:r>
          </a:p>
        </p:txBody>
      </p:sp>
    </p:spTree>
    <p:extLst>
      <p:ext uri="{BB962C8B-B14F-4D97-AF65-F5344CB8AC3E}">
        <p14:creationId xmlns:p14="http://schemas.microsoft.com/office/powerpoint/2010/main" val="12341670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Title and Content">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D883D50-603C-4CCF-8478-8C0A9D7EAE81}"/>
              </a:ext>
            </a:extLst>
          </p:cNvPr>
          <p:cNvPicPr>
            <a:picLocks noChangeAspect="1"/>
          </p:cNvPicPr>
          <p:nvPr userDrawn="1"/>
        </p:nvPicPr>
        <p:blipFill>
          <a:blip r:embed="rId2" cstate="print">
            <a:alphaModFix amt="40000"/>
            <a:extLst>
              <a:ext uri="{28A0092B-C50C-407E-A947-70E740481C1C}">
                <a14:useLocalDpi xmlns:a14="http://schemas.microsoft.com/office/drawing/2010/main" val="0"/>
              </a:ext>
            </a:extLst>
          </a:blip>
          <a:stretch>
            <a:fillRect/>
          </a:stretch>
        </p:blipFill>
        <p:spPr>
          <a:xfrm>
            <a:off x="5432649" y="445974"/>
            <a:ext cx="1653952" cy="2968448"/>
          </a:xfrm>
          <a:prstGeom prst="rect">
            <a:avLst/>
          </a:prstGeom>
        </p:spPr>
      </p:pic>
      <p:pic>
        <p:nvPicPr>
          <p:cNvPr id="4" name="Picture 3">
            <a:extLst>
              <a:ext uri="{FF2B5EF4-FFF2-40B4-BE49-F238E27FC236}">
                <a16:creationId xmlns:a16="http://schemas.microsoft.com/office/drawing/2014/main" id="{84C96C35-CED3-4D12-8257-E1D345EE26B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100652" y="4360392"/>
            <a:ext cx="1432889" cy="417926"/>
          </a:xfrm>
          <a:prstGeom prst="rect">
            <a:avLst/>
          </a:prstGeom>
        </p:spPr>
      </p:pic>
      <p:sp>
        <p:nvSpPr>
          <p:cNvPr id="7" name="Text Placeholder 6">
            <a:extLst>
              <a:ext uri="{FF2B5EF4-FFF2-40B4-BE49-F238E27FC236}">
                <a16:creationId xmlns:a16="http://schemas.microsoft.com/office/drawing/2014/main" id="{53466391-7D7B-7B4B-9CD5-2C62BE785473}"/>
              </a:ext>
            </a:extLst>
          </p:cNvPr>
          <p:cNvSpPr>
            <a:spLocks noGrp="1"/>
          </p:cNvSpPr>
          <p:nvPr>
            <p:ph type="body" idx="10" hasCustomPrompt="1"/>
          </p:nvPr>
        </p:nvSpPr>
        <p:spPr>
          <a:xfrm>
            <a:off x="381000" y="446088"/>
            <a:ext cx="5486400" cy="677862"/>
          </a:xfrm>
          <a:prstGeom prst="rect">
            <a:avLst/>
          </a:prstGeom>
        </p:spPr>
        <p:txBody>
          <a:bodyPr/>
          <a:lstStyle>
            <a:lvl1pPr>
              <a:defRPr sz="4000" b="1">
                <a:solidFill>
                  <a:schemeClr val="tx1"/>
                </a:solidFill>
              </a:defRPr>
            </a:lvl1pPr>
          </a:lstStyle>
          <a:p>
            <a:pPr lvl="0"/>
            <a:r>
              <a:rPr lang="en-US"/>
              <a:t>Picture Slide</a:t>
            </a:r>
          </a:p>
        </p:txBody>
      </p:sp>
      <p:sp>
        <p:nvSpPr>
          <p:cNvPr id="8" name="Content Placeholder 9">
            <a:extLst>
              <a:ext uri="{FF2B5EF4-FFF2-40B4-BE49-F238E27FC236}">
                <a16:creationId xmlns:a16="http://schemas.microsoft.com/office/drawing/2014/main" id="{539DFBD9-BDA0-DC45-B36E-0DAC5D091E1D}"/>
              </a:ext>
            </a:extLst>
          </p:cNvPr>
          <p:cNvSpPr>
            <a:spLocks noGrp="1"/>
          </p:cNvSpPr>
          <p:nvPr>
            <p:ph sz="quarter" idx="12" hasCustomPrompt="1"/>
          </p:nvPr>
        </p:nvSpPr>
        <p:spPr>
          <a:xfrm>
            <a:off x="3124200" y="1199683"/>
            <a:ext cx="2743200" cy="3160713"/>
          </a:xfrm>
          <a:prstGeom prst="rect">
            <a:avLst/>
          </a:prstGeom>
        </p:spPr>
        <p:txBody>
          <a:bodyPr/>
          <a:lstStyle>
            <a:lvl1pPr marL="0" marR="0" indent="0" algn="l" defTabSz="685766" rtl="0" eaLnBrk="1" fontAlgn="auto" latinLnBrk="0" hangingPunct="1">
              <a:lnSpc>
                <a:spcPct val="100000"/>
              </a:lnSpc>
              <a:spcBef>
                <a:spcPct val="20000"/>
              </a:spcBef>
              <a:spcAft>
                <a:spcPts val="0"/>
              </a:spcAft>
              <a:buClrTx/>
              <a:buSzTx/>
              <a:buFont typeface="Arial" panose="020B0604020202020204" pitchFamily="34" charset="0"/>
              <a:buNone/>
              <a:tabLst/>
              <a:defRPr sz="2000">
                <a:solidFill>
                  <a:schemeClr val="tx1"/>
                </a:solidFill>
              </a:defRPr>
            </a:lvl1pPr>
          </a:lstStyle>
          <a:p>
            <a:pPr marL="0" marR="0" lvl="0" indent="0" algn="l" defTabSz="685766"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a:t>Click on the frame on the left to add a picture to this slide. Enter relevant text here.</a:t>
            </a:r>
            <a:endParaRPr lang="en-GB"/>
          </a:p>
          <a:p>
            <a:pPr lvl="0"/>
            <a:endParaRPr lang="en-US"/>
          </a:p>
        </p:txBody>
      </p:sp>
      <p:sp>
        <p:nvSpPr>
          <p:cNvPr id="5" name="Picture Placeholder 4">
            <a:extLst>
              <a:ext uri="{FF2B5EF4-FFF2-40B4-BE49-F238E27FC236}">
                <a16:creationId xmlns:a16="http://schemas.microsoft.com/office/drawing/2014/main" id="{462CB71F-0791-914A-BF48-102B74C1C1BB}"/>
              </a:ext>
            </a:extLst>
          </p:cNvPr>
          <p:cNvSpPr>
            <a:spLocks noGrp="1"/>
          </p:cNvSpPr>
          <p:nvPr>
            <p:ph type="pic" sz="quarter" idx="13" hasCustomPrompt="1"/>
          </p:nvPr>
        </p:nvSpPr>
        <p:spPr>
          <a:xfrm>
            <a:off x="381000" y="1200154"/>
            <a:ext cx="2667000" cy="3160713"/>
          </a:xfrm>
          <a:prstGeom prst="rect">
            <a:avLst/>
          </a:prstGeom>
        </p:spPr>
        <p:txBody>
          <a:bodyPr/>
          <a:lstStyle>
            <a:lvl1pPr>
              <a:defRPr sz="2000">
                <a:solidFill>
                  <a:schemeClr val="tx1"/>
                </a:solidFill>
              </a:defRPr>
            </a:lvl1pPr>
          </a:lstStyle>
          <a:p>
            <a:r>
              <a:rPr lang="en-US"/>
              <a:t>Picture</a:t>
            </a:r>
          </a:p>
        </p:txBody>
      </p:sp>
    </p:spTree>
    <p:extLst>
      <p:ext uri="{BB962C8B-B14F-4D97-AF65-F5344CB8AC3E}">
        <p14:creationId xmlns:p14="http://schemas.microsoft.com/office/powerpoint/2010/main" val="4699791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Title and Content">
    <p:bg>
      <p:bgPr>
        <a:solidFill>
          <a:schemeClr val="tx2">
            <a:lumMod val="50000"/>
          </a:scheme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D883D50-603C-4CCF-8478-8C0A9D7EAE81}"/>
              </a:ext>
            </a:extLst>
          </p:cNvPr>
          <p:cNvPicPr>
            <a:picLocks noChangeAspect="1"/>
          </p:cNvPicPr>
          <p:nvPr userDrawn="1"/>
        </p:nvPicPr>
        <p:blipFill>
          <a:blip r:embed="rId2" cstate="print">
            <a:alphaModFix amt="40000"/>
            <a:extLst>
              <a:ext uri="{28A0092B-C50C-407E-A947-70E740481C1C}">
                <a14:useLocalDpi xmlns:a14="http://schemas.microsoft.com/office/drawing/2010/main" val="0"/>
              </a:ext>
            </a:extLst>
          </a:blip>
          <a:stretch>
            <a:fillRect/>
          </a:stretch>
        </p:blipFill>
        <p:spPr>
          <a:xfrm>
            <a:off x="5432649" y="445974"/>
            <a:ext cx="1653952" cy="2968448"/>
          </a:xfrm>
          <a:prstGeom prst="rect">
            <a:avLst/>
          </a:prstGeom>
        </p:spPr>
      </p:pic>
      <p:pic>
        <p:nvPicPr>
          <p:cNvPr id="4" name="Picture 3">
            <a:extLst>
              <a:ext uri="{FF2B5EF4-FFF2-40B4-BE49-F238E27FC236}">
                <a16:creationId xmlns:a16="http://schemas.microsoft.com/office/drawing/2014/main" id="{84C96C35-CED3-4D12-8257-E1D345EE26B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57800" y="4421024"/>
            <a:ext cx="1347190" cy="357297"/>
          </a:xfrm>
          <a:prstGeom prst="rect">
            <a:avLst/>
          </a:prstGeom>
        </p:spPr>
      </p:pic>
      <p:sp>
        <p:nvSpPr>
          <p:cNvPr id="8" name="Content Placeholder 9">
            <a:extLst>
              <a:ext uri="{FF2B5EF4-FFF2-40B4-BE49-F238E27FC236}">
                <a16:creationId xmlns:a16="http://schemas.microsoft.com/office/drawing/2014/main" id="{539DFBD9-BDA0-DC45-B36E-0DAC5D091E1D}"/>
              </a:ext>
            </a:extLst>
          </p:cNvPr>
          <p:cNvSpPr>
            <a:spLocks noGrp="1"/>
          </p:cNvSpPr>
          <p:nvPr>
            <p:ph sz="quarter" idx="12" hasCustomPrompt="1"/>
          </p:nvPr>
        </p:nvSpPr>
        <p:spPr>
          <a:xfrm>
            <a:off x="2819400" y="1123950"/>
            <a:ext cx="3200400" cy="3124200"/>
          </a:xfrm>
          <a:prstGeom prst="rect">
            <a:avLst/>
          </a:prstGeom>
        </p:spPr>
        <p:txBody>
          <a:bodyPr/>
          <a:lstStyle>
            <a:lvl1pPr marL="0" marR="0" indent="0" algn="l" defTabSz="685766" rtl="0" eaLnBrk="1" fontAlgn="auto" latinLnBrk="0" hangingPunct="1">
              <a:lnSpc>
                <a:spcPct val="100000"/>
              </a:lnSpc>
              <a:spcBef>
                <a:spcPct val="20000"/>
              </a:spcBef>
              <a:spcAft>
                <a:spcPts val="0"/>
              </a:spcAft>
              <a:buClrTx/>
              <a:buSzTx/>
              <a:buFont typeface="Arial" panose="020B0604020202020204" pitchFamily="34" charset="0"/>
              <a:buNone/>
              <a:tabLst/>
              <a:defRPr sz="2000">
                <a:solidFill>
                  <a:schemeClr val="bg1"/>
                </a:solidFill>
              </a:defRPr>
            </a:lvl1pPr>
          </a:lstStyle>
          <a:p>
            <a:pPr marL="0" marR="0" lvl="0" indent="0" algn="l" defTabSz="685766"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a:t>Click on the frame on the left to add a picture to this slide. Enter relevant text here.</a:t>
            </a:r>
            <a:endParaRPr lang="en-GB"/>
          </a:p>
          <a:p>
            <a:pPr lvl="0"/>
            <a:endParaRPr lang="en-US"/>
          </a:p>
        </p:txBody>
      </p:sp>
      <p:sp>
        <p:nvSpPr>
          <p:cNvPr id="5" name="Picture Placeholder 4">
            <a:extLst>
              <a:ext uri="{FF2B5EF4-FFF2-40B4-BE49-F238E27FC236}">
                <a16:creationId xmlns:a16="http://schemas.microsoft.com/office/drawing/2014/main" id="{462CB71F-0791-914A-BF48-102B74C1C1BB}"/>
              </a:ext>
            </a:extLst>
          </p:cNvPr>
          <p:cNvSpPr>
            <a:spLocks noGrp="1"/>
          </p:cNvSpPr>
          <p:nvPr>
            <p:ph type="pic" sz="quarter" idx="13" hasCustomPrompt="1"/>
          </p:nvPr>
        </p:nvSpPr>
        <p:spPr>
          <a:xfrm>
            <a:off x="152400" y="171450"/>
            <a:ext cx="2590800" cy="1592992"/>
          </a:xfrm>
          <a:prstGeom prst="rect">
            <a:avLst/>
          </a:prstGeom>
        </p:spPr>
        <p:txBody>
          <a:bodyPr/>
          <a:lstStyle>
            <a:lvl1pPr>
              <a:defRPr sz="2000">
                <a:solidFill>
                  <a:schemeClr val="bg1"/>
                </a:solidFill>
              </a:defRPr>
            </a:lvl1pPr>
          </a:lstStyle>
          <a:p>
            <a:r>
              <a:rPr lang="en-US"/>
              <a:t>Picture</a:t>
            </a:r>
          </a:p>
        </p:txBody>
      </p:sp>
      <p:sp>
        <p:nvSpPr>
          <p:cNvPr id="9" name="Picture Placeholder 4">
            <a:extLst>
              <a:ext uri="{FF2B5EF4-FFF2-40B4-BE49-F238E27FC236}">
                <a16:creationId xmlns:a16="http://schemas.microsoft.com/office/drawing/2014/main" id="{0111CE24-0C23-A247-926C-43595B98113B}"/>
              </a:ext>
            </a:extLst>
          </p:cNvPr>
          <p:cNvSpPr>
            <a:spLocks noGrp="1"/>
          </p:cNvSpPr>
          <p:nvPr>
            <p:ph type="pic" sz="quarter" idx="14" hasCustomPrompt="1"/>
          </p:nvPr>
        </p:nvSpPr>
        <p:spPr>
          <a:xfrm>
            <a:off x="152400" y="1775254"/>
            <a:ext cx="2590800" cy="1592993"/>
          </a:xfrm>
          <a:prstGeom prst="rect">
            <a:avLst/>
          </a:prstGeom>
        </p:spPr>
        <p:txBody>
          <a:bodyPr/>
          <a:lstStyle>
            <a:lvl1pPr>
              <a:defRPr sz="2000">
                <a:solidFill>
                  <a:schemeClr val="bg1"/>
                </a:solidFill>
              </a:defRPr>
            </a:lvl1pPr>
          </a:lstStyle>
          <a:p>
            <a:r>
              <a:rPr lang="en-US"/>
              <a:t>Picture</a:t>
            </a:r>
          </a:p>
        </p:txBody>
      </p:sp>
      <p:sp>
        <p:nvSpPr>
          <p:cNvPr id="10" name="Picture Placeholder 4">
            <a:extLst>
              <a:ext uri="{FF2B5EF4-FFF2-40B4-BE49-F238E27FC236}">
                <a16:creationId xmlns:a16="http://schemas.microsoft.com/office/drawing/2014/main" id="{F17611FC-D96B-4D43-A299-952EC07568FE}"/>
              </a:ext>
            </a:extLst>
          </p:cNvPr>
          <p:cNvSpPr>
            <a:spLocks noGrp="1"/>
          </p:cNvSpPr>
          <p:nvPr>
            <p:ph type="pic" sz="quarter" idx="15" hasCustomPrompt="1"/>
          </p:nvPr>
        </p:nvSpPr>
        <p:spPr>
          <a:xfrm>
            <a:off x="152400" y="3379061"/>
            <a:ext cx="2590800" cy="1592993"/>
          </a:xfrm>
          <a:prstGeom prst="rect">
            <a:avLst/>
          </a:prstGeom>
        </p:spPr>
        <p:txBody>
          <a:bodyPr/>
          <a:lstStyle>
            <a:lvl1pPr>
              <a:defRPr sz="2000">
                <a:solidFill>
                  <a:schemeClr val="bg1"/>
                </a:solidFill>
              </a:defRPr>
            </a:lvl1pPr>
          </a:lstStyle>
          <a:p>
            <a:r>
              <a:rPr lang="en-US"/>
              <a:t>Picture</a:t>
            </a:r>
          </a:p>
        </p:txBody>
      </p:sp>
      <p:sp>
        <p:nvSpPr>
          <p:cNvPr id="11" name="Content Placeholder 9">
            <a:extLst>
              <a:ext uri="{FF2B5EF4-FFF2-40B4-BE49-F238E27FC236}">
                <a16:creationId xmlns:a16="http://schemas.microsoft.com/office/drawing/2014/main" id="{65F1284F-4B9E-DA4D-B2DB-2D73EF679098}"/>
              </a:ext>
            </a:extLst>
          </p:cNvPr>
          <p:cNvSpPr>
            <a:spLocks noGrp="1"/>
          </p:cNvSpPr>
          <p:nvPr>
            <p:ph sz="quarter" idx="16" hasCustomPrompt="1"/>
          </p:nvPr>
        </p:nvSpPr>
        <p:spPr>
          <a:xfrm>
            <a:off x="2819400" y="167767"/>
            <a:ext cx="3200400" cy="956187"/>
          </a:xfrm>
          <a:prstGeom prst="rect">
            <a:avLst/>
          </a:prstGeom>
        </p:spPr>
        <p:txBody>
          <a:bodyPr/>
          <a:lstStyle>
            <a:lvl1pPr marL="0" marR="0" indent="0" algn="l" defTabSz="685766" rtl="0" eaLnBrk="1" fontAlgn="auto" latinLnBrk="0" hangingPunct="1">
              <a:lnSpc>
                <a:spcPct val="100000"/>
              </a:lnSpc>
              <a:spcBef>
                <a:spcPct val="20000"/>
              </a:spcBef>
              <a:spcAft>
                <a:spcPts val="0"/>
              </a:spcAft>
              <a:buClrTx/>
              <a:buSzTx/>
              <a:buFont typeface="Arial" panose="020B0604020202020204" pitchFamily="34" charset="0"/>
              <a:buNone/>
              <a:tabLst/>
              <a:defRPr sz="2800" b="1">
                <a:solidFill>
                  <a:schemeClr val="bg1"/>
                </a:solidFill>
              </a:defRPr>
            </a:lvl1pPr>
          </a:lstStyle>
          <a:p>
            <a:pPr marL="0" marR="0" lvl="0" indent="0" algn="l" defTabSz="685766" rtl="0" eaLnBrk="1" fontAlgn="auto" latinLnBrk="0" hangingPunct="1">
              <a:lnSpc>
                <a:spcPct val="100000"/>
              </a:lnSpc>
              <a:spcBef>
                <a:spcPct val="20000"/>
              </a:spcBef>
              <a:spcAft>
                <a:spcPts val="0"/>
              </a:spcAft>
              <a:buClrTx/>
              <a:buSzTx/>
              <a:buFont typeface="Arial" panose="020B0604020202020204" pitchFamily="34" charset="0"/>
              <a:buNone/>
              <a:tabLst/>
              <a:defRPr/>
            </a:pPr>
            <a:br>
              <a:rPr lang="en-US"/>
            </a:br>
            <a:r>
              <a:rPr lang="en-US"/>
              <a:t>Picture Slide</a:t>
            </a:r>
          </a:p>
        </p:txBody>
      </p:sp>
    </p:spTree>
    <p:extLst>
      <p:ext uri="{BB962C8B-B14F-4D97-AF65-F5344CB8AC3E}">
        <p14:creationId xmlns:p14="http://schemas.microsoft.com/office/powerpoint/2010/main" val="3166574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Title and Content">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D883D50-603C-4CCF-8478-8C0A9D7EAE81}"/>
              </a:ext>
            </a:extLst>
          </p:cNvPr>
          <p:cNvPicPr>
            <a:picLocks noChangeAspect="1"/>
          </p:cNvPicPr>
          <p:nvPr userDrawn="1"/>
        </p:nvPicPr>
        <p:blipFill>
          <a:blip r:embed="rId2" cstate="print">
            <a:alphaModFix amt="40000"/>
            <a:extLst>
              <a:ext uri="{28A0092B-C50C-407E-A947-70E740481C1C}">
                <a14:useLocalDpi xmlns:a14="http://schemas.microsoft.com/office/drawing/2010/main" val="0"/>
              </a:ext>
            </a:extLst>
          </a:blip>
          <a:stretch>
            <a:fillRect/>
          </a:stretch>
        </p:blipFill>
        <p:spPr>
          <a:xfrm>
            <a:off x="5432649" y="445974"/>
            <a:ext cx="1653952" cy="2968448"/>
          </a:xfrm>
          <a:prstGeom prst="rect">
            <a:avLst/>
          </a:prstGeom>
        </p:spPr>
      </p:pic>
      <p:pic>
        <p:nvPicPr>
          <p:cNvPr id="4" name="Picture 3">
            <a:extLst>
              <a:ext uri="{FF2B5EF4-FFF2-40B4-BE49-F238E27FC236}">
                <a16:creationId xmlns:a16="http://schemas.microsoft.com/office/drawing/2014/main" id="{84C96C35-CED3-4D12-8257-E1D345EE26B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100652" y="4360392"/>
            <a:ext cx="1432889" cy="417926"/>
          </a:xfrm>
          <a:prstGeom prst="rect">
            <a:avLst/>
          </a:prstGeom>
        </p:spPr>
      </p:pic>
      <p:sp>
        <p:nvSpPr>
          <p:cNvPr id="8" name="Content Placeholder 9">
            <a:extLst>
              <a:ext uri="{FF2B5EF4-FFF2-40B4-BE49-F238E27FC236}">
                <a16:creationId xmlns:a16="http://schemas.microsoft.com/office/drawing/2014/main" id="{539DFBD9-BDA0-DC45-B36E-0DAC5D091E1D}"/>
              </a:ext>
            </a:extLst>
          </p:cNvPr>
          <p:cNvSpPr>
            <a:spLocks noGrp="1"/>
          </p:cNvSpPr>
          <p:nvPr>
            <p:ph sz="quarter" idx="12" hasCustomPrompt="1"/>
          </p:nvPr>
        </p:nvSpPr>
        <p:spPr>
          <a:xfrm>
            <a:off x="2819400" y="1123950"/>
            <a:ext cx="3200400" cy="3124200"/>
          </a:xfrm>
          <a:prstGeom prst="rect">
            <a:avLst/>
          </a:prstGeom>
        </p:spPr>
        <p:txBody>
          <a:bodyPr/>
          <a:lstStyle>
            <a:lvl1pPr marL="0" marR="0" indent="0" algn="l" defTabSz="685766" rtl="0" eaLnBrk="1" fontAlgn="auto" latinLnBrk="0" hangingPunct="1">
              <a:lnSpc>
                <a:spcPct val="100000"/>
              </a:lnSpc>
              <a:spcBef>
                <a:spcPct val="20000"/>
              </a:spcBef>
              <a:spcAft>
                <a:spcPts val="0"/>
              </a:spcAft>
              <a:buClrTx/>
              <a:buSzTx/>
              <a:buFont typeface="Arial" panose="020B0604020202020204" pitchFamily="34" charset="0"/>
              <a:buNone/>
              <a:tabLst/>
              <a:defRPr sz="2000">
                <a:solidFill>
                  <a:schemeClr val="tx1"/>
                </a:solidFill>
              </a:defRPr>
            </a:lvl1pPr>
          </a:lstStyle>
          <a:p>
            <a:pPr marL="0" marR="0" lvl="0" indent="0" algn="l" defTabSz="685766"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a:t>Click on the frame on the left to add a picture to this slide. Enter relevant text here.</a:t>
            </a:r>
            <a:endParaRPr lang="en-GB"/>
          </a:p>
          <a:p>
            <a:pPr lvl="0"/>
            <a:endParaRPr lang="en-US"/>
          </a:p>
        </p:txBody>
      </p:sp>
      <p:sp>
        <p:nvSpPr>
          <p:cNvPr id="5" name="Picture Placeholder 4">
            <a:extLst>
              <a:ext uri="{FF2B5EF4-FFF2-40B4-BE49-F238E27FC236}">
                <a16:creationId xmlns:a16="http://schemas.microsoft.com/office/drawing/2014/main" id="{462CB71F-0791-914A-BF48-102B74C1C1BB}"/>
              </a:ext>
            </a:extLst>
          </p:cNvPr>
          <p:cNvSpPr>
            <a:spLocks noGrp="1"/>
          </p:cNvSpPr>
          <p:nvPr>
            <p:ph type="pic" sz="quarter" idx="13" hasCustomPrompt="1"/>
          </p:nvPr>
        </p:nvSpPr>
        <p:spPr>
          <a:xfrm>
            <a:off x="152400" y="171453"/>
            <a:ext cx="2590800" cy="1638301"/>
          </a:xfrm>
          <a:prstGeom prst="rect">
            <a:avLst/>
          </a:prstGeom>
        </p:spPr>
        <p:txBody>
          <a:bodyPr/>
          <a:lstStyle>
            <a:lvl1pPr>
              <a:defRPr sz="2000">
                <a:solidFill>
                  <a:schemeClr val="tx1"/>
                </a:solidFill>
              </a:defRPr>
            </a:lvl1pPr>
          </a:lstStyle>
          <a:p>
            <a:r>
              <a:rPr lang="en-US"/>
              <a:t>Picture</a:t>
            </a:r>
          </a:p>
        </p:txBody>
      </p:sp>
      <p:sp>
        <p:nvSpPr>
          <p:cNvPr id="9" name="Picture Placeholder 4">
            <a:extLst>
              <a:ext uri="{FF2B5EF4-FFF2-40B4-BE49-F238E27FC236}">
                <a16:creationId xmlns:a16="http://schemas.microsoft.com/office/drawing/2014/main" id="{0111CE24-0C23-A247-926C-43595B98113B}"/>
              </a:ext>
            </a:extLst>
          </p:cNvPr>
          <p:cNvSpPr>
            <a:spLocks noGrp="1"/>
          </p:cNvSpPr>
          <p:nvPr>
            <p:ph type="pic" sz="quarter" idx="14" hasCustomPrompt="1"/>
          </p:nvPr>
        </p:nvSpPr>
        <p:spPr>
          <a:xfrm>
            <a:off x="152400" y="1775254"/>
            <a:ext cx="2590800" cy="1592993"/>
          </a:xfrm>
          <a:prstGeom prst="rect">
            <a:avLst/>
          </a:prstGeom>
        </p:spPr>
        <p:txBody>
          <a:bodyPr/>
          <a:lstStyle>
            <a:lvl1pPr>
              <a:defRPr sz="2000">
                <a:solidFill>
                  <a:schemeClr val="tx1"/>
                </a:solidFill>
              </a:defRPr>
            </a:lvl1pPr>
          </a:lstStyle>
          <a:p>
            <a:r>
              <a:rPr lang="en-US"/>
              <a:t>Picture</a:t>
            </a:r>
          </a:p>
        </p:txBody>
      </p:sp>
      <p:sp>
        <p:nvSpPr>
          <p:cNvPr id="10" name="Picture Placeholder 4">
            <a:extLst>
              <a:ext uri="{FF2B5EF4-FFF2-40B4-BE49-F238E27FC236}">
                <a16:creationId xmlns:a16="http://schemas.microsoft.com/office/drawing/2014/main" id="{F17611FC-D96B-4D43-A299-952EC07568FE}"/>
              </a:ext>
            </a:extLst>
          </p:cNvPr>
          <p:cNvSpPr>
            <a:spLocks noGrp="1"/>
          </p:cNvSpPr>
          <p:nvPr>
            <p:ph type="pic" sz="quarter" idx="15" hasCustomPrompt="1"/>
          </p:nvPr>
        </p:nvSpPr>
        <p:spPr>
          <a:xfrm>
            <a:off x="152400" y="3379061"/>
            <a:ext cx="2590800" cy="1592993"/>
          </a:xfrm>
          <a:prstGeom prst="rect">
            <a:avLst/>
          </a:prstGeom>
        </p:spPr>
        <p:txBody>
          <a:bodyPr/>
          <a:lstStyle>
            <a:lvl1pPr>
              <a:defRPr sz="2000">
                <a:solidFill>
                  <a:schemeClr val="tx1"/>
                </a:solidFill>
              </a:defRPr>
            </a:lvl1pPr>
          </a:lstStyle>
          <a:p>
            <a:r>
              <a:rPr lang="en-US"/>
              <a:t>Picture</a:t>
            </a:r>
          </a:p>
        </p:txBody>
      </p:sp>
      <p:sp>
        <p:nvSpPr>
          <p:cNvPr id="11" name="Content Placeholder 9">
            <a:extLst>
              <a:ext uri="{FF2B5EF4-FFF2-40B4-BE49-F238E27FC236}">
                <a16:creationId xmlns:a16="http://schemas.microsoft.com/office/drawing/2014/main" id="{65F1284F-4B9E-DA4D-B2DB-2D73EF679098}"/>
              </a:ext>
            </a:extLst>
          </p:cNvPr>
          <p:cNvSpPr>
            <a:spLocks noGrp="1"/>
          </p:cNvSpPr>
          <p:nvPr>
            <p:ph sz="quarter" idx="16" hasCustomPrompt="1"/>
          </p:nvPr>
        </p:nvSpPr>
        <p:spPr>
          <a:xfrm>
            <a:off x="2819400" y="167767"/>
            <a:ext cx="3200400" cy="956187"/>
          </a:xfrm>
          <a:prstGeom prst="rect">
            <a:avLst/>
          </a:prstGeom>
        </p:spPr>
        <p:txBody>
          <a:bodyPr/>
          <a:lstStyle>
            <a:lvl1pPr marL="0" marR="0" indent="0" algn="l" defTabSz="685766" rtl="0" eaLnBrk="1" fontAlgn="auto" latinLnBrk="0" hangingPunct="1">
              <a:lnSpc>
                <a:spcPct val="100000"/>
              </a:lnSpc>
              <a:spcBef>
                <a:spcPct val="20000"/>
              </a:spcBef>
              <a:spcAft>
                <a:spcPts val="0"/>
              </a:spcAft>
              <a:buClrTx/>
              <a:buSzTx/>
              <a:buFont typeface="Arial" panose="020B0604020202020204" pitchFamily="34" charset="0"/>
              <a:buNone/>
              <a:tabLst/>
              <a:defRPr sz="2800" b="1">
                <a:solidFill>
                  <a:schemeClr val="tx1"/>
                </a:solidFill>
              </a:defRPr>
            </a:lvl1pPr>
          </a:lstStyle>
          <a:p>
            <a:pPr marL="0" marR="0" lvl="0" indent="0" algn="l" defTabSz="685766" rtl="0" eaLnBrk="1" fontAlgn="auto" latinLnBrk="0" hangingPunct="1">
              <a:lnSpc>
                <a:spcPct val="100000"/>
              </a:lnSpc>
              <a:spcBef>
                <a:spcPct val="20000"/>
              </a:spcBef>
              <a:spcAft>
                <a:spcPts val="0"/>
              </a:spcAft>
              <a:buClrTx/>
              <a:buSzTx/>
              <a:buFont typeface="Arial" panose="020B0604020202020204" pitchFamily="34" charset="0"/>
              <a:buNone/>
              <a:tabLst/>
              <a:defRPr/>
            </a:pPr>
            <a:br>
              <a:rPr lang="en-US"/>
            </a:br>
            <a:r>
              <a:rPr lang="en-US"/>
              <a:t>Picture Slide</a:t>
            </a:r>
          </a:p>
        </p:txBody>
      </p:sp>
    </p:spTree>
    <p:extLst>
      <p:ext uri="{BB962C8B-B14F-4D97-AF65-F5344CB8AC3E}">
        <p14:creationId xmlns:p14="http://schemas.microsoft.com/office/powerpoint/2010/main" val="4041149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Title and Content">
    <p:bg>
      <p:bgPr>
        <a:solidFill>
          <a:schemeClr val="tx2">
            <a:lumMod val="50000"/>
          </a:scheme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D883D50-603C-4CCF-8478-8C0A9D7EAE81}"/>
              </a:ext>
            </a:extLst>
          </p:cNvPr>
          <p:cNvPicPr>
            <a:picLocks noChangeAspect="1"/>
          </p:cNvPicPr>
          <p:nvPr userDrawn="1"/>
        </p:nvPicPr>
        <p:blipFill>
          <a:blip r:embed="rId2" cstate="print">
            <a:alphaModFix amt="40000"/>
            <a:extLst>
              <a:ext uri="{28A0092B-C50C-407E-A947-70E740481C1C}">
                <a14:useLocalDpi xmlns:a14="http://schemas.microsoft.com/office/drawing/2010/main" val="0"/>
              </a:ext>
            </a:extLst>
          </a:blip>
          <a:stretch>
            <a:fillRect/>
          </a:stretch>
        </p:blipFill>
        <p:spPr>
          <a:xfrm>
            <a:off x="5418202" y="433016"/>
            <a:ext cx="1668398" cy="2994373"/>
          </a:xfrm>
          <a:prstGeom prst="rect">
            <a:avLst/>
          </a:prstGeom>
        </p:spPr>
      </p:pic>
      <p:pic>
        <p:nvPicPr>
          <p:cNvPr id="4" name="Picture 3">
            <a:extLst>
              <a:ext uri="{FF2B5EF4-FFF2-40B4-BE49-F238E27FC236}">
                <a16:creationId xmlns:a16="http://schemas.microsoft.com/office/drawing/2014/main" id="{84C96C35-CED3-4D12-8257-E1D345EE26B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57800" y="4421024"/>
            <a:ext cx="1347190" cy="357297"/>
          </a:xfrm>
          <a:prstGeom prst="rect">
            <a:avLst/>
          </a:prstGeom>
        </p:spPr>
      </p:pic>
      <p:sp>
        <p:nvSpPr>
          <p:cNvPr id="10" name="Content Placeholder 9">
            <a:extLst>
              <a:ext uri="{FF2B5EF4-FFF2-40B4-BE49-F238E27FC236}">
                <a16:creationId xmlns:a16="http://schemas.microsoft.com/office/drawing/2014/main" id="{CC32B2AE-CF15-2345-A475-02606A27C26C}"/>
              </a:ext>
            </a:extLst>
          </p:cNvPr>
          <p:cNvSpPr>
            <a:spLocks noGrp="1"/>
          </p:cNvSpPr>
          <p:nvPr>
            <p:ph sz="quarter" idx="11"/>
          </p:nvPr>
        </p:nvSpPr>
        <p:spPr>
          <a:xfrm>
            <a:off x="381000" y="365187"/>
            <a:ext cx="6019800" cy="3974369"/>
          </a:xfrm>
          <a:prstGeom prst="rect">
            <a:avLst/>
          </a:prstGeom>
        </p:spPr>
        <p:txBody>
          <a:bodyPr/>
          <a:lstStyle>
            <a:lvl1pPr>
              <a:defRPr sz="2000" b="1">
                <a:solidFill>
                  <a:schemeClr val="bg1"/>
                </a:solidFill>
              </a:defRPr>
            </a:lvl1pPr>
          </a:lstStyle>
          <a:p>
            <a:pPr lvl="0" algn="ctr"/>
            <a:r>
              <a:rPr lang="en-US">
                <a:latin typeface="Roboto" panose="02000000000000000000" pitchFamily="2" charset="0"/>
              </a:rPr>
              <a:t>Edit Master text styles</a:t>
            </a:r>
          </a:p>
          <a:p>
            <a:pPr lvl="1" algn="ctr"/>
            <a:r>
              <a:rPr lang="en-US">
                <a:latin typeface="Roboto" panose="02000000000000000000" pitchFamily="2" charset="0"/>
              </a:rPr>
              <a:t>Second level</a:t>
            </a:r>
          </a:p>
          <a:p>
            <a:pPr lvl="2" algn="ctr"/>
            <a:r>
              <a:rPr lang="en-US">
                <a:latin typeface="Roboto" panose="02000000000000000000" pitchFamily="2" charset="0"/>
              </a:rPr>
              <a:t>Third level</a:t>
            </a:r>
          </a:p>
          <a:p>
            <a:pPr lvl="3" algn="ctr"/>
            <a:r>
              <a:rPr lang="en-US">
                <a:latin typeface="Roboto" panose="02000000000000000000" pitchFamily="2" charset="0"/>
              </a:rPr>
              <a:t>Fourth level</a:t>
            </a:r>
          </a:p>
          <a:p>
            <a:pPr lvl="4" algn="ctr"/>
            <a:r>
              <a:rPr lang="en-US">
                <a:latin typeface="Roboto" panose="02000000000000000000" pitchFamily="2" charset="0"/>
              </a:rPr>
              <a:t>Fifth level</a:t>
            </a:r>
            <a:endParaRPr lang="en-US"/>
          </a:p>
        </p:txBody>
      </p:sp>
    </p:spTree>
    <p:extLst>
      <p:ext uri="{BB962C8B-B14F-4D97-AF65-F5344CB8AC3E}">
        <p14:creationId xmlns:p14="http://schemas.microsoft.com/office/powerpoint/2010/main" val="15173809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Title and Content">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D883D50-603C-4CCF-8478-8C0A9D7EAE81}"/>
              </a:ext>
            </a:extLst>
          </p:cNvPr>
          <p:cNvPicPr>
            <a:picLocks noChangeAspect="1"/>
          </p:cNvPicPr>
          <p:nvPr userDrawn="1"/>
        </p:nvPicPr>
        <p:blipFill>
          <a:blip r:embed="rId2" cstate="print">
            <a:alphaModFix amt="40000"/>
            <a:extLst>
              <a:ext uri="{28A0092B-C50C-407E-A947-70E740481C1C}">
                <a14:useLocalDpi xmlns:a14="http://schemas.microsoft.com/office/drawing/2010/main" val="0"/>
              </a:ext>
            </a:extLst>
          </a:blip>
          <a:stretch>
            <a:fillRect/>
          </a:stretch>
        </p:blipFill>
        <p:spPr>
          <a:xfrm>
            <a:off x="5418202" y="433016"/>
            <a:ext cx="1668398" cy="2994373"/>
          </a:xfrm>
          <a:prstGeom prst="rect">
            <a:avLst/>
          </a:prstGeom>
        </p:spPr>
      </p:pic>
      <p:pic>
        <p:nvPicPr>
          <p:cNvPr id="4" name="Picture 3">
            <a:extLst>
              <a:ext uri="{FF2B5EF4-FFF2-40B4-BE49-F238E27FC236}">
                <a16:creationId xmlns:a16="http://schemas.microsoft.com/office/drawing/2014/main" id="{84C96C35-CED3-4D12-8257-E1D345EE26B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18886" y="4421024"/>
            <a:ext cx="1225018" cy="357297"/>
          </a:xfrm>
          <a:prstGeom prst="rect">
            <a:avLst/>
          </a:prstGeom>
        </p:spPr>
      </p:pic>
      <p:sp>
        <p:nvSpPr>
          <p:cNvPr id="10" name="Content Placeholder 9">
            <a:extLst>
              <a:ext uri="{FF2B5EF4-FFF2-40B4-BE49-F238E27FC236}">
                <a16:creationId xmlns:a16="http://schemas.microsoft.com/office/drawing/2014/main" id="{CC32B2AE-CF15-2345-A475-02606A27C26C}"/>
              </a:ext>
            </a:extLst>
          </p:cNvPr>
          <p:cNvSpPr>
            <a:spLocks noGrp="1"/>
          </p:cNvSpPr>
          <p:nvPr>
            <p:ph sz="quarter" idx="11"/>
          </p:nvPr>
        </p:nvSpPr>
        <p:spPr>
          <a:xfrm>
            <a:off x="381000" y="365187"/>
            <a:ext cx="6019800" cy="3974369"/>
          </a:xfrm>
          <a:prstGeom prst="rect">
            <a:avLst/>
          </a:prstGeom>
        </p:spPr>
        <p:txBody>
          <a:bodyPr/>
          <a:lstStyle>
            <a:lvl1pPr>
              <a:defRPr sz="2000" b="1">
                <a:solidFill>
                  <a:schemeClr val="tx1"/>
                </a:solidFill>
              </a:defRPr>
            </a:lvl1pPr>
          </a:lstStyle>
          <a:p>
            <a:pPr lvl="0" algn="ctr"/>
            <a:r>
              <a:rPr lang="en-US">
                <a:latin typeface="Roboto" panose="02000000000000000000" pitchFamily="2" charset="0"/>
              </a:rPr>
              <a:t>Edit Master text styles</a:t>
            </a:r>
          </a:p>
          <a:p>
            <a:pPr lvl="1" algn="ctr"/>
            <a:r>
              <a:rPr lang="en-US">
                <a:latin typeface="Roboto" panose="02000000000000000000" pitchFamily="2" charset="0"/>
              </a:rPr>
              <a:t>Second level</a:t>
            </a:r>
          </a:p>
          <a:p>
            <a:pPr lvl="2" algn="ctr"/>
            <a:r>
              <a:rPr lang="en-US">
                <a:latin typeface="Roboto" panose="02000000000000000000" pitchFamily="2" charset="0"/>
              </a:rPr>
              <a:t>Third level</a:t>
            </a:r>
          </a:p>
          <a:p>
            <a:pPr lvl="3" algn="ctr"/>
            <a:r>
              <a:rPr lang="en-US">
                <a:latin typeface="Roboto" panose="02000000000000000000" pitchFamily="2" charset="0"/>
              </a:rPr>
              <a:t>Fourth level</a:t>
            </a:r>
          </a:p>
          <a:p>
            <a:pPr lvl="4" algn="ctr"/>
            <a:r>
              <a:rPr lang="en-US">
                <a:latin typeface="Roboto" panose="02000000000000000000" pitchFamily="2" charset="0"/>
              </a:rPr>
              <a:t>Fifth level</a:t>
            </a:r>
            <a:endParaRPr lang="en-US"/>
          </a:p>
        </p:txBody>
      </p:sp>
    </p:spTree>
    <p:extLst>
      <p:ext uri="{BB962C8B-B14F-4D97-AF65-F5344CB8AC3E}">
        <p14:creationId xmlns:p14="http://schemas.microsoft.com/office/powerpoint/2010/main" val="5954778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tx2">
            <a:lumMod val="50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A88E88D-73B4-C04B-8967-2834C071264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25596" y="2543308"/>
            <a:ext cx="2946400" cy="2620470"/>
          </a:xfrm>
          <a:prstGeom prst="rect">
            <a:avLst/>
          </a:prstGeom>
        </p:spPr>
      </p:pic>
      <p:pic>
        <p:nvPicPr>
          <p:cNvPr id="9" name="Picture 8">
            <a:extLst>
              <a:ext uri="{FF2B5EF4-FFF2-40B4-BE49-F238E27FC236}">
                <a16:creationId xmlns:a16="http://schemas.microsoft.com/office/drawing/2014/main" id="{D4C5C675-DC5A-2542-9D19-580D753BC20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8301" y="4420760"/>
            <a:ext cx="1384300" cy="367140"/>
          </a:xfrm>
          <a:prstGeom prst="rect">
            <a:avLst/>
          </a:prstGeom>
        </p:spPr>
      </p:pic>
      <p:sp>
        <p:nvSpPr>
          <p:cNvPr id="15" name="Content Placeholder 14">
            <a:extLst>
              <a:ext uri="{FF2B5EF4-FFF2-40B4-BE49-F238E27FC236}">
                <a16:creationId xmlns:a16="http://schemas.microsoft.com/office/drawing/2014/main" id="{B3FB5292-0616-784A-A969-A0536EADA992}"/>
              </a:ext>
            </a:extLst>
          </p:cNvPr>
          <p:cNvSpPr>
            <a:spLocks noGrp="1"/>
          </p:cNvSpPr>
          <p:nvPr>
            <p:ph sz="quarter" idx="10" hasCustomPrompt="1"/>
          </p:nvPr>
        </p:nvSpPr>
        <p:spPr>
          <a:xfrm>
            <a:off x="368301" y="438150"/>
            <a:ext cx="6108700" cy="1371600"/>
          </a:xfrm>
          <a:prstGeom prst="rect">
            <a:avLst/>
          </a:prstGeom>
        </p:spPr>
        <p:txBody>
          <a:bodyPr/>
          <a:lstStyle>
            <a:lvl1pPr>
              <a:defRPr sz="4000" b="1">
                <a:solidFill>
                  <a:schemeClr val="bg1"/>
                </a:solidFill>
                <a:latin typeface="Roboto" panose="02000000000000000000" pitchFamily="2" charset="0"/>
                <a:ea typeface="Roboto" panose="02000000000000000000"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br>
              <a:rPr lang="en-US"/>
            </a:br>
            <a:r>
              <a:rPr lang="en-US"/>
              <a:t>THANK YOU</a:t>
            </a:r>
          </a:p>
        </p:txBody>
      </p:sp>
      <p:sp>
        <p:nvSpPr>
          <p:cNvPr id="16" name="Content Placeholder 14">
            <a:extLst>
              <a:ext uri="{FF2B5EF4-FFF2-40B4-BE49-F238E27FC236}">
                <a16:creationId xmlns:a16="http://schemas.microsoft.com/office/drawing/2014/main" id="{303ED42E-2007-7948-B7D2-DFD78AD4D07A}"/>
              </a:ext>
            </a:extLst>
          </p:cNvPr>
          <p:cNvSpPr>
            <a:spLocks noGrp="1"/>
          </p:cNvSpPr>
          <p:nvPr>
            <p:ph sz="quarter" idx="11" hasCustomPrompt="1"/>
          </p:nvPr>
        </p:nvSpPr>
        <p:spPr>
          <a:xfrm>
            <a:off x="368301" y="2190750"/>
            <a:ext cx="6108700" cy="387350"/>
          </a:xfrm>
          <a:prstGeom prst="rect">
            <a:avLst/>
          </a:prstGeom>
        </p:spPr>
        <p:txBody>
          <a:bodyPr/>
          <a:lstStyle>
            <a:lvl1pPr>
              <a:defRPr sz="2000" b="0">
                <a:solidFill>
                  <a:schemeClr val="bg1"/>
                </a:solidFill>
                <a:latin typeface="Roboto" panose="02000000000000000000" pitchFamily="2" charset="0"/>
                <a:ea typeface="Roboto" panose="02000000000000000000"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WWW.UNESCAP.ORG</a:t>
            </a:r>
          </a:p>
        </p:txBody>
      </p:sp>
      <p:sp>
        <p:nvSpPr>
          <p:cNvPr id="17" name="Content Placeholder 14">
            <a:extLst>
              <a:ext uri="{FF2B5EF4-FFF2-40B4-BE49-F238E27FC236}">
                <a16:creationId xmlns:a16="http://schemas.microsoft.com/office/drawing/2014/main" id="{77DCB32A-8F58-DA41-83E1-72EF851D9769}"/>
              </a:ext>
            </a:extLst>
          </p:cNvPr>
          <p:cNvSpPr>
            <a:spLocks noGrp="1"/>
          </p:cNvSpPr>
          <p:nvPr>
            <p:ph sz="quarter" idx="12" hasCustomPrompt="1"/>
          </p:nvPr>
        </p:nvSpPr>
        <p:spPr>
          <a:xfrm>
            <a:off x="762000" y="2595076"/>
            <a:ext cx="5715000" cy="1348274"/>
          </a:xfrm>
          <a:prstGeom prst="rect">
            <a:avLst/>
          </a:prstGeom>
        </p:spPr>
        <p:txBody>
          <a:bodyPr/>
          <a:lstStyle>
            <a:lvl1pPr marL="0" marR="0" indent="0" algn="l" defTabSz="685766" rtl="0" eaLnBrk="1" fontAlgn="auto" latinLnBrk="0" hangingPunct="1">
              <a:lnSpc>
                <a:spcPct val="100000"/>
              </a:lnSpc>
              <a:spcBef>
                <a:spcPct val="20000"/>
              </a:spcBef>
              <a:spcAft>
                <a:spcPts val="0"/>
              </a:spcAft>
              <a:buClrTx/>
              <a:buSzTx/>
              <a:buFont typeface="Arial" panose="020B0604020202020204" pitchFamily="34" charset="0"/>
              <a:buNone/>
              <a:tabLst/>
              <a:defRPr sz="1400" b="0">
                <a:solidFill>
                  <a:schemeClr val="bg1"/>
                </a:solidFill>
                <a:latin typeface="Roboto" panose="02000000000000000000" pitchFamily="2" charset="0"/>
                <a:ea typeface="Roboto" panose="02000000000000000000"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UNESCAP</a:t>
            </a:r>
          </a:p>
          <a:p>
            <a:pPr lvl="0"/>
            <a:r>
              <a:rPr lang="en-US"/>
              <a:t>UNESCAP</a:t>
            </a:r>
          </a:p>
          <a:p>
            <a:pPr marL="0" marR="0" lvl="0" indent="0" algn="l" defTabSz="685766"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a:t>UNESCAP</a:t>
            </a:r>
          </a:p>
          <a:p>
            <a:pPr lvl="0"/>
            <a:r>
              <a:rPr lang="en-US"/>
              <a:t>UNITEDNATIONSESCAP</a:t>
            </a:r>
          </a:p>
          <a:p>
            <a:pPr lvl="0"/>
            <a:r>
              <a:rPr lang="en-US"/>
              <a:t>UNITEDNATIONSESCAP</a:t>
            </a:r>
          </a:p>
        </p:txBody>
      </p:sp>
      <p:pic>
        <p:nvPicPr>
          <p:cNvPr id="8" name="Picture 7">
            <a:extLst>
              <a:ext uri="{FF2B5EF4-FFF2-40B4-BE49-F238E27FC236}">
                <a16:creationId xmlns:a16="http://schemas.microsoft.com/office/drawing/2014/main" id="{030DD443-4F3A-B64D-80FA-616DF2B2DF7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57200" y="2876550"/>
            <a:ext cx="252000" cy="252000"/>
          </a:xfrm>
          <a:prstGeom prst="rect">
            <a:avLst/>
          </a:prstGeom>
        </p:spPr>
      </p:pic>
      <p:pic>
        <p:nvPicPr>
          <p:cNvPr id="10" name="Picture 9">
            <a:extLst>
              <a:ext uri="{FF2B5EF4-FFF2-40B4-BE49-F238E27FC236}">
                <a16:creationId xmlns:a16="http://schemas.microsoft.com/office/drawing/2014/main" id="{A7CAF3FF-E0DA-024A-83CB-D0533A6B742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7200" y="2624550"/>
            <a:ext cx="252000" cy="252000"/>
          </a:xfrm>
          <a:prstGeom prst="rect">
            <a:avLst/>
          </a:prstGeom>
        </p:spPr>
      </p:pic>
      <p:pic>
        <p:nvPicPr>
          <p:cNvPr id="11" name="Picture 10">
            <a:extLst>
              <a:ext uri="{FF2B5EF4-FFF2-40B4-BE49-F238E27FC236}">
                <a16:creationId xmlns:a16="http://schemas.microsoft.com/office/drawing/2014/main" id="{1E7D5ED9-5826-F74C-ACA5-3AE21E4982B0}"/>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57200" y="3126160"/>
            <a:ext cx="252000" cy="254390"/>
          </a:xfrm>
          <a:prstGeom prst="rect">
            <a:avLst/>
          </a:prstGeom>
        </p:spPr>
      </p:pic>
      <p:pic>
        <p:nvPicPr>
          <p:cNvPr id="6" name="Picture 5">
            <a:extLst>
              <a:ext uri="{FF2B5EF4-FFF2-40B4-BE49-F238E27FC236}">
                <a16:creationId xmlns:a16="http://schemas.microsoft.com/office/drawing/2014/main" id="{AD206C50-626F-954F-AE84-5077BDB70CB0}"/>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57200" y="3380550"/>
            <a:ext cx="252000" cy="252000"/>
          </a:xfrm>
          <a:prstGeom prst="rect">
            <a:avLst/>
          </a:prstGeom>
        </p:spPr>
      </p:pic>
      <p:pic>
        <p:nvPicPr>
          <p:cNvPr id="3" name="Picture 2">
            <a:extLst>
              <a:ext uri="{FF2B5EF4-FFF2-40B4-BE49-F238E27FC236}">
                <a16:creationId xmlns:a16="http://schemas.microsoft.com/office/drawing/2014/main" id="{AB4071BB-40DF-4BCE-8DD2-179EE6D94250}"/>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57200" y="3632550"/>
            <a:ext cx="252000" cy="252000"/>
          </a:xfrm>
          <a:prstGeom prst="rect">
            <a:avLst/>
          </a:prstGeom>
        </p:spPr>
      </p:pic>
    </p:spTree>
    <p:extLst>
      <p:ext uri="{BB962C8B-B14F-4D97-AF65-F5344CB8AC3E}">
        <p14:creationId xmlns:p14="http://schemas.microsoft.com/office/powerpoint/2010/main" val="18224413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A88E88D-73B4-C04B-8967-2834C071264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25596" y="2543308"/>
            <a:ext cx="2946400" cy="2620470"/>
          </a:xfrm>
          <a:prstGeom prst="rect">
            <a:avLst/>
          </a:prstGeom>
        </p:spPr>
      </p:pic>
      <p:pic>
        <p:nvPicPr>
          <p:cNvPr id="9" name="Picture 8">
            <a:extLst>
              <a:ext uri="{FF2B5EF4-FFF2-40B4-BE49-F238E27FC236}">
                <a16:creationId xmlns:a16="http://schemas.microsoft.com/office/drawing/2014/main" id="{D4C5C675-DC5A-2542-9D19-580D753BC20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31069" y="4420760"/>
            <a:ext cx="1258765" cy="367140"/>
          </a:xfrm>
          <a:prstGeom prst="rect">
            <a:avLst/>
          </a:prstGeom>
        </p:spPr>
      </p:pic>
      <p:sp>
        <p:nvSpPr>
          <p:cNvPr id="15" name="Content Placeholder 14">
            <a:extLst>
              <a:ext uri="{FF2B5EF4-FFF2-40B4-BE49-F238E27FC236}">
                <a16:creationId xmlns:a16="http://schemas.microsoft.com/office/drawing/2014/main" id="{B3FB5292-0616-784A-A969-A0536EADA992}"/>
              </a:ext>
            </a:extLst>
          </p:cNvPr>
          <p:cNvSpPr>
            <a:spLocks noGrp="1"/>
          </p:cNvSpPr>
          <p:nvPr>
            <p:ph sz="quarter" idx="10" hasCustomPrompt="1"/>
          </p:nvPr>
        </p:nvSpPr>
        <p:spPr>
          <a:xfrm>
            <a:off x="368301" y="438150"/>
            <a:ext cx="6108700" cy="1371600"/>
          </a:xfrm>
          <a:prstGeom prst="rect">
            <a:avLst/>
          </a:prstGeom>
        </p:spPr>
        <p:txBody>
          <a:bodyPr/>
          <a:lstStyle>
            <a:lvl1pPr>
              <a:defRPr sz="4000" b="1">
                <a:solidFill>
                  <a:schemeClr val="tx1"/>
                </a:solidFill>
                <a:latin typeface="Roboto" panose="02000000000000000000" pitchFamily="2" charset="0"/>
                <a:ea typeface="Roboto" panose="02000000000000000000"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br>
              <a:rPr lang="en-US"/>
            </a:br>
            <a:r>
              <a:rPr lang="en-US"/>
              <a:t>THANK YOU</a:t>
            </a:r>
          </a:p>
        </p:txBody>
      </p:sp>
      <p:sp>
        <p:nvSpPr>
          <p:cNvPr id="16" name="Content Placeholder 14">
            <a:extLst>
              <a:ext uri="{FF2B5EF4-FFF2-40B4-BE49-F238E27FC236}">
                <a16:creationId xmlns:a16="http://schemas.microsoft.com/office/drawing/2014/main" id="{303ED42E-2007-7948-B7D2-DFD78AD4D07A}"/>
              </a:ext>
            </a:extLst>
          </p:cNvPr>
          <p:cNvSpPr>
            <a:spLocks noGrp="1"/>
          </p:cNvSpPr>
          <p:nvPr>
            <p:ph sz="quarter" idx="11" hasCustomPrompt="1"/>
          </p:nvPr>
        </p:nvSpPr>
        <p:spPr>
          <a:xfrm>
            <a:off x="368301" y="2190750"/>
            <a:ext cx="6108700" cy="387350"/>
          </a:xfrm>
          <a:prstGeom prst="rect">
            <a:avLst/>
          </a:prstGeom>
        </p:spPr>
        <p:txBody>
          <a:bodyPr/>
          <a:lstStyle>
            <a:lvl1pPr>
              <a:defRPr sz="2000" b="0">
                <a:solidFill>
                  <a:schemeClr val="tx1"/>
                </a:solidFill>
                <a:latin typeface="Roboto" panose="02000000000000000000" pitchFamily="2" charset="0"/>
                <a:ea typeface="Roboto" panose="02000000000000000000"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WWW.UNESCAP.ORG</a:t>
            </a:r>
          </a:p>
        </p:txBody>
      </p:sp>
      <p:sp>
        <p:nvSpPr>
          <p:cNvPr id="17" name="Content Placeholder 14">
            <a:extLst>
              <a:ext uri="{FF2B5EF4-FFF2-40B4-BE49-F238E27FC236}">
                <a16:creationId xmlns:a16="http://schemas.microsoft.com/office/drawing/2014/main" id="{77DCB32A-8F58-DA41-83E1-72EF851D9769}"/>
              </a:ext>
            </a:extLst>
          </p:cNvPr>
          <p:cNvSpPr>
            <a:spLocks noGrp="1"/>
          </p:cNvSpPr>
          <p:nvPr>
            <p:ph sz="quarter" idx="12" hasCustomPrompt="1"/>
          </p:nvPr>
        </p:nvSpPr>
        <p:spPr>
          <a:xfrm>
            <a:off x="685800" y="2595076"/>
            <a:ext cx="5791200" cy="1424474"/>
          </a:xfrm>
          <a:prstGeom prst="rect">
            <a:avLst/>
          </a:prstGeom>
        </p:spPr>
        <p:txBody>
          <a:bodyPr/>
          <a:lstStyle>
            <a:lvl1pPr marL="0" marR="0" indent="0" algn="l" defTabSz="685766" rtl="0" eaLnBrk="1" fontAlgn="auto" latinLnBrk="0" hangingPunct="1">
              <a:lnSpc>
                <a:spcPct val="100000"/>
              </a:lnSpc>
              <a:spcBef>
                <a:spcPct val="20000"/>
              </a:spcBef>
              <a:spcAft>
                <a:spcPts val="0"/>
              </a:spcAft>
              <a:buClrTx/>
              <a:buSzTx/>
              <a:buFont typeface="Arial" panose="020B0604020202020204" pitchFamily="34" charset="0"/>
              <a:buNone/>
              <a:tabLst/>
              <a:defRPr sz="1400" b="0">
                <a:solidFill>
                  <a:schemeClr val="tx1"/>
                </a:solidFill>
                <a:latin typeface="Roboto" panose="02000000000000000000" pitchFamily="2" charset="0"/>
                <a:ea typeface="Roboto" panose="02000000000000000000"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UNESCAP</a:t>
            </a:r>
          </a:p>
          <a:p>
            <a:pPr lvl="0"/>
            <a:r>
              <a:rPr lang="en-US"/>
              <a:t>UNESCAP</a:t>
            </a:r>
          </a:p>
          <a:p>
            <a:pPr lvl="0"/>
            <a:r>
              <a:rPr lang="en-US"/>
              <a:t>UNESCAP</a:t>
            </a:r>
          </a:p>
          <a:p>
            <a:pPr marL="0" marR="0" lvl="0" indent="0" algn="l" defTabSz="685766"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a:t>UNITEDNATIONSESCAP</a:t>
            </a:r>
          </a:p>
          <a:p>
            <a:pPr marL="0" marR="0" lvl="0" indent="0" algn="l" defTabSz="685766"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a:t>UNITEDNATIONSESCAP</a:t>
            </a:r>
          </a:p>
        </p:txBody>
      </p:sp>
      <p:pic>
        <p:nvPicPr>
          <p:cNvPr id="12" name="Picture 11">
            <a:extLst>
              <a:ext uri="{FF2B5EF4-FFF2-40B4-BE49-F238E27FC236}">
                <a16:creationId xmlns:a16="http://schemas.microsoft.com/office/drawing/2014/main" id="{22DD12F7-94CF-C74F-A90A-8ABE03C23E8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57202" y="2898389"/>
            <a:ext cx="197563" cy="197563"/>
          </a:xfrm>
          <a:prstGeom prst="rect">
            <a:avLst/>
          </a:prstGeom>
        </p:spPr>
      </p:pic>
      <p:pic>
        <p:nvPicPr>
          <p:cNvPr id="13" name="Picture 12">
            <a:extLst>
              <a:ext uri="{FF2B5EF4-FFF2-40B4-BE49-F238E27FC236}">
                <a16:creationId xmlns:a16="http://schemas.microsoft.com/office/drawing/2014/main" id="{4F8A6F60-335C-1848-8BB2-A7A1EDD43FC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57202" y="2637703"/>
            <a:ext cx="197563" cy="197563"/>
          </a:xfrm>
          <a:prstGeom prst="rect">
            <a:avLst/>
          </a:prstGeom>
        </p:spPr>
      </p:pic>
      <p:pic>
        <p:nvPicPr>
          <p:cNvPr id="14" name="Picture 13">
            <a:extLst>
              <a:ext uri="{FF2B5EF4-FFF2-40B4-BE49-F238E27FC236}">
                <a16:creationId xmlns:a16="http://schemas.microsoft.com/office/drawing/2014/main" id="{9D48C11B-9D49-5B4C-805C-803CC7E60262}"/>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57200" y="3163103"/>
            <a:ext cx="197563" cy="197563"/>
          </a:xfrm>
          <a:prstGeom prst="rect">
            <a:avLst/>
          </a:prstGeom>
        </p:spPr>
      </p:pic>
      <p:pic>
        <p:nvPicPr>
          <p:cNvPr id="3" name="Picture 2">
            <a:extLst>
              <a:ext uri="{FF2B5EF4-FFF2-40B4-BE49-F238E27FC236}">
                <a16:creationId xmlns:a16="http://schemas.microsoft.com/office/drawing/2014/main" id="{0F61E9F1-46FB-DE44-A9AF-6EB52E2D7F0D}"/>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57200" y="3420269"/>
            <a:ext cx="198468" cy="198468"/>
          </a:xfrm>
          <a:prstGeom prst="rect">
            <a:avLst/>
          </a:prstGeom>
        </p:spPr>
      </p:pic>
      <p:pic>
        <p:nvPicPr>
          <p:cNvPr id="4" name="Picture 3">
            <a:extLst>
              <a:ext uri="{FF2B5EF4-FFF2-40B4-BE49-F238E27FC236}">
                <a16:creationId xmlns:a16="http://schemas.microsoft.com/office/drawing/2014/main" id="{B297A3CF-CFC2-414B-951C-0553060D1A53}"/>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50728" y="3672203"/>
            <a:ext cx="204035" cy="204035"/>
          </a:xfrm>
          <a:prstGeom prst="rect">
            <a:avLst/>
          </a:prstGeom>
        </p:spPr>
      </p:pic>
    </p:spTree>
    <p:extLst>
      <p:ext uri="{BB962C8B-B14F-4D97-AF65-F5344CB8AC3E}">
        <p14:creationId xmlns:p14="http://schemas.microsoft.com/office/powerpoint/2010/main" val="22760551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비교">
    <p:spTree>
      <p:nvGrpSpPr>
        <p:cNvPr id="1" name=""/>
        <p:cNvGrpSpPr/>
        <p:nvPr/>
      </p:nvGrpSpPr>
      <p:grpSpPr>
        <a:xfrm>
          <a:off x="0" y="0"/>
          <a:ext cx="0" cy="0"/>
          <a:chOff x="0" y="0"/>
          <a:chExt cx="0" cy="0"/>
        </a:xfrm>
      </p:grpSpPr>
      <p:sp>
        <p:nvSpPr>
          <p:cNvPr id="3" name="텍스트 개체 틀 2">
            <a:extLst>
              <a:ext uri="{FF2B5EF4-FFF2-40B4-BE49-F238E27FC236}">
                <a16:creationId xmlns:a16="http://schemas.microsoft.com/office/drawing/2014/main" id="{08A8893C-8566-416E-AF9D-22C20EAED63E}"/>
              </a:ext>
            </a:extLst>
          </p:cNvPr>
          <p:cNvSpPr>
            <a:spLocks noGrp="1"/>
          </p:cNvSpPr>
          <p:nvPr>
            <p:ph type="body" idx="1"/>
          </p:nvPr>
        </p:nvSpPr>
        <p:spPr>
          <a:xfrm>
            <a:off x="472381" y="916843"/>
            <a:ext cx="2901255" cy="488869"/>
          </a:xfrm>
        </p:spPr>
        <p:txBody>
          <a:bodyPr anchor="t"/>
          <a:lstStyle>
            <a:lvl1pPr marL="0" indent="0">
              <a:buNone/>
              <a:defRPr sz="1350" b="1">
                <a:solidFill>
                  <a:srgbClr val="35B38E"/>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ko-KR" altLang="en-US"/>
              <a:t>마스터 텍스트 스타일을 편집하려면 클릭</a:t>
            </a:r>
          </a:p>
        </p:txBody>
      </p:sp>
      <p:sp>
        <p:nvSpPr>
          <p:cNvPr id="4" name="내용 개체 틀 3">
            <a:extLst>
              <a:ext uri="{FF2B5EF4-FFF2-40B4-BE49-F238E27FC236}">
                <a16:creationId xmlns:a16="http://schemas.microsoft.com/office/drawing/2014/main" id="{12382B20-9B87-4DB6-BB3C-21CFA05CA545}"/>
              </a:ext>
            </a:extLst>
          </p:cNvPr>
          <p:cNvSpPr>
            <a:spLocks noGrp="1"/>
          </p:cNvSpPr>
          <p:nvPr>
            <p:ph sz="half" idx="2"/>
          </p:nvPr>
        </p:nvSpPr>
        <p:spPr>
          <a:xfrm>
            <a:off x="472381" y="1585645"/>
            <a:ext cx="2901255" cy="3056603"/>
          </a:xfrm>
        </p:spPr>
        <p:txBody>
          <a:bodyPr/>
          <a:lstStyle>
            <a:lvl1pPr marL="201811" indent="-201811">
              <a:buFont typeface="+mj-lt"/>
              <a:buAutoNum type="romanUcPeriod"/>
              <a:defRPr/>
            </a:lvl1pPr>
            <a:lvl2pPr marL="250031" indent="-194667">
              <a:buFont typeface="+mj-lt"/>
              <a:buAutoNum type="arabicPeriod"/>
              <a:defRPr/>
            </a:lvl2pPr>
            <a:lvl3pPr marL="451842" indent="-191989">
              <a:buFont typeface="+mj-lt"/>
              <a:buAutoNum type="arabicParenR"/>
              <a:defRPr/>
            </a:lvl3pPr>
            <a:lvl4pPr marL="653653" indent="-192881">
              <a:buFont typeface="+mj-lt"/>
              <a:buAutoNum type="alphaLcParenR"/>
              <a:defRPr/>
            </a:lvl4pPr>
            <a:lvl5pPr marL="1221581" indent="-192881">
              <a:buFont typeface="+mj-lt"/>
              <a:buAutoNum type="romanUcPeriod"/>
              <a:defRPr/>
            </a:lvl5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p:txBody>
      </p:sp>
      <p:sp>
        <p:nvSpPr>
          <p:cNvPr id="5" name="텍스트 개체 틀 4">
            <a:extLst>
              <a:ext uri="{FF2B5EF4-FFF2-40B4-BE49-F238E27FC236}">
                <a16:creationId xmlns:a16="http://schemas.microsoft.com/office/drawing/2014/main" id="{87222887-BA1D-42F6-9EBE-BC2D4208668F}"/>
              </a:ext>
            </a:extLst>
          </p:cNvPr>
          <p:cNvSpPr>
            <a:spLocks noGrp="1"/>
          </p:cNvSpPr>
          <p:nvPr>
            <p:ph type="body" sz="quarter" idx="3"/>
          </p:nvPr>
        </p:nvSpPr>
        <p:spPr>
          <a:xfrm>
            <a:off x="3471863" y="916844"/>
            <a:ext cx="2915543" cy="488868"/>
          </a:xfrm>
        </p:spPr>
        <p:txBody>
          <a:bodyPr anchor="t"/>
          <a:lstStyle>
            <a:lvl1pPr marL="0" indent="0">
              <a:buNone/>
              <a:defRPr sz="1350" b="1">
                <a:solidFill>
                  <a:srgbClr val="35B38E"/>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ko-KR" altLang="en-US"/>
              <a:t>마스터 텍스트 스타일을 편집하려면 클릭</a:t>
            </a:r>
          </a:p>
        </p:txBody>
      </p:sp>
      <p:pic>
        <p:nvPicPr>
          <p:cNvPr id="10" name="그림 9">
            <a:extLst>
              <a:ext uri="{FF2B5EF4-FFF2-40B4-BE49-F238E27FC236}">
                <a16:creationId xmlns:a16="http://schemas.microsoft.com/office/drawing/2014/main" id="{8A2344C2-33D2-4C80-B106-070CD738CF2C}"/>
              </a:ext>
            </a:extLst>
          </p:cNvPr>
          <p:cNvPicPr>
            <a:picLocks noChangeAspect="1"/>
          </p:cNvPicPr>
          <p:nvPr userDrawn="1"/>
        </p:nvPicPr>
        <p:blipFill>
          <a:blip r:embed="rId2"/>
          <a:stretch>
            <a:fillRect/>
          </a:stretch>
        </p:blipFill>
        <p:spPr>
          <a:xfrm>
            <a:off x="0" y="-7144"/>
            <a:ext cx="6868716" cy="126857"/>
          </a:xfrm>
          <a:prstGeom prst="rect">
            <a:avLst/>
          </a:prstGeom>
        </p:spPr>
      </p:pic>
      <p:sp>
        <p:nvSpPr>
          <p:cNvPr id="13" name="제목 1">
            <a:extLst>
              <a:ext uri="{FF2B5EF4-FFF2-40B4-BE49-F238E27FC236}">
                <a16:creationId xmlns:a16="http://schemas.microsoft.com/office/drawing/2014/main" id="{420E970D-C7A1-4946-B6B2-6A0C37C2D3AF}"/>
              </a:ext>
            </a:extLst>
          </p:cNvPr>
          <p:cNvSpPr>
            <a:spLocks noGrp="1"/>
          </p:cNvSpPr>
          <p:nvPr>
            <p:ph type="title"/>
          </p:nvPr>
        </p:nvSpPr>
        <p:spPr>
          <a:xfrm>
            <a:off x="471488" y="273844"/>
            <a:ext cx="5915025" cy="488869"/>
          </a:xfrm>
        </p:spPr>
        <p:txBody>
          <a:bodyPr>
            <a:normAutofit/>
          </a:bodyPr>
          <a:lstStyle>
            <a:lvl1pPr>
              <a:defRPr sz="2025" b="1">
                <a:solidFill>
                  <a:srgbClr val="153B8A"/>
                </a:solidFill>
              </a:defRPr>
            </a:lvl1pPr>
          </a:lstStyle>
          <a:p>
            <a:r>
              <a:rPr lang="ko-KR" altLang="en-US"/>
              <a:t>마스터 제목 스타일 편집</a:t>
            </a:r>
            <a:endParaRPr lang="en-US"/>
          </a:p>
        </p:txBody>
      </p:sp>
      <p:sp>
        <p:nvSpPr>
          <p:cNvPr id="16" name="내용 개체 틀 3">
            <a:extLst>
              <a:ext uri="{FF2B5EF4-FFF2-40B4-BE49-F238E27FC236}">
                <a16:creationId xmlns:a16="http://schemas.microsoft.com/office/drawing/2014/main" id="{F7E504F2-A3EE-427F-9BC6-870CA8AF8857}"/>
              </a:ext>
            </a:extLst>
          </p:cNvPr>
          <p:cNvSpPr>
            <a:spLocks noGrp="1"/>
          </p:cNvSpPr>
          <p:nvPr>
            <p:ph sz="half" idx="10"/>
          </p:nvPr>
        </p:nvSpPr>
        <p:spPr>
          <a:xfrm>
            <a:off x="3471863" y="1585645"/>
            <a:ext cx="2913756" cy="3056603"/>
          </a:xfrm>
        </p:spPr>
        <p:txBody>
          <a:bodyPr/>
          <a:lstStyle>
            <a:lvl1pPr marL="201811" indent="-201811">
              <a:buFont typeface="+mj-lt"/>
              <a:buAutoNum type="romanUcPeriod"/>
              <a:defRPr/>
            </a:lvl1pPr>
            <a:lvl2pPr marL="250031" indent="-194667">
              <a:buFont typeface="+mj-lt"/>
              <a:buAutoNum type="arabicPeriod"/>
              <a:defRPr/>
            </a:lvl2pPr>
            <a:lvl3pPr marL="451842" indent="-191989">
              <a:buFont typeface="+mj-lt"/>
              <a:buAutoNum type="arabicParenR"/>
              <a:defRPr/>
            </a:lvl3pPr>
            <a:lvl4pPr marL="653653" indent="-192881">
              <a:buFont typeface="+mj-lt"/>
              <a:buAutoNum type="alphaLcParenR"/>
              <a:defRPr/>
            </a:lvl4pPr>
            <a:lvl5pPr marL="1221581" indent="-192881">
              <a:buFont typeface="+mj-lt"/>
              <a:buAutoNum type="romanUcPeriod"/>
              <a:defRPr/>
            </a:lvl5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p:txBody>
      </p:sp>
    </p:spTree>
    <p:extLst>
      <p:ext uri="{BB962C8B-B14F-4D97-AF65-F5344CB8AC3E}">
        <p14:creationId xmlns:p14="http://schemas.microsoft.com/office/powerpoint/2010/main" val="21232709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_제목 슬라이드">
    <p:spTree>
      <p:nvGrpSpPr>
        <p:cNvPr id="1" name=""/>
        <p:cNvGrpSpPr/>
        <p:nvPr/>
      </p:nvGrpSpPr>
      <p:grpSpPr>
        <a:xfrm>
          <a:off x="0" y="0"/>
          <a:ext cx="0" cy="0"/>
          <a:chOff x="0" y="0"/>
          <a:chExt cx="0" cy="0"/>
        </a:xfrm>
      </p:grpSpPr>
      <p:pic>
        <p:nvPicPr>
          <p:cNvPr id="6" name="그림 5">
            <a:extLst>
              <a:ext uri="{FF2B5EF4-FFF2-40B4-BE49-F238E27FC236}">
                <a16:creationId xmlns:a16="http://schemas.microsoft.com/office/drawing/2014/main" id="{209009BA-B08F-4140-A90F-7D455C1FEC85}"/>
              </a:ext>
            </a:extLst>
          </p:cNvPr>
          <p:cNvPicPr>
            <a:picLocks noChangeAspect="1"/>
          </p:cNvPicPr>
          <p:nvPr userDrawn="1"/>
        </p:nvPicPr>
        <p:blipFill rotWithShape="1">
          <a:blip r:embed="rId2"/>
          <a:srcRect l="-6030" r="25447" b="3842"/>
          <a:stretch/>
        </p:blipFill>
        <p:spPr>
          <a:xfrm>
            <a:off x="1338809" y="87863"/>
            <a:ext cx="5534717" cy="4490650"/>
          </a:xfrm>
          <a:prstGeom prst="rect">
            <a:avLst/>
          </a:prstGeom>
          <a:effectLst>
            <a:outerShdw blurRad="50800" dist="38100" dir="2700000" algn="tl" rotWithShape="0">
              <a:prstClr val="black">
                <a:alpha val="85000"/>
              </a:prstClr>
            </a:outerShdw>
          </a:effectLst>
        </p:spPr>
      </p:pic>
      <p:sp>
        <p:nvSpPr>
          <p:cNvPr id="2" name="순서도: 수동 입력 1">
            <a:extLst>
              <a:ext uri="{FF2B5EF4-FFF2-40B4-BE49-F238E27FC236}">
                <a16:creationId xmlns:a16="http://schemas.microsoft.com/office/drawing/2014/main" id="{0B5DDF5C-8ADC-4126-A55F-24F15B28C3A7}"/>
              </a:ext>
            </a:extLst>
          </p:cNvPr>
          <p:cNvSpPr/>
          <p:nvPr userDrawn="1"/>
        </p:nvSpPr>
        <p:spPr>
          <a:xfrm rot="5400000">
            <a:off x="757081" y="1531193"/>
            <a:ext cx="2586659" cy="4251775"/>
          </a:xfrm>
          <a:prstGeom prst="flowChartManualInput">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2" name="순서도: 수동 입력 11">
            <a:extLst>
              <a:ext uri="{FF2B5EF4-FFF2-40B4-BE49-F238E27FC236}">
                <a16:creationId xmlns:a16="http://schemas.microsoft.com/office/drawing/2014/main" id="{F72F5104-2CF8-4964-BAD3-DFF247A24D28}"/>
              </a:ext>
            </a:extLst>
          </p:cNvPr>
          <p:cNvSpPr/>
          <p:nvPr userDrawn="1"/>
        </p:nvSpPr>
        <p:spPr>
          <a:xfrm rot="16200000" flipH="1" flipV="1">
            <a:off x="-234048" y="329233"/>
            <a:ext cx="4490649" cy="4022553"/>
          </a:xfrm>
          <a:prstGeom prst="flowChartManualInput">
            <a:avLst/>
          </a:prstGeom>
          <a:solidFill>
            <a:schemeClr val="bg1">
              <a:lumMod val="95000"/>
            </a:schemeClr>
          </a:solidFill>
          <a:ln>
            <a:noFill/>
          </a:ln>
          <a:effectLst>
            <a:outerShdw blurRad="50800" dist="38100" sx="101000" sy="1010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pic>
        <p:nvPicPr>
          <p:cNvPr id="7" name="그림 6">
            <a:extLst>
              <a:ext uri="{FF2B5EF4-FFF2-40B4-BE49-F238E27FC236}">
                <a16:creationId xmlns:a16="http://schemas.microsoft.com/office/drawing/2014/main" id="{DFA245FF-465F-48B6-9EA5-94673B7D632C}"/>
              </a:ext>
            </a:extLst>
          </p:cNvPr>
          <p:cNvPicPr>
            <a:picLocks noChangeAspect="1"/>
          </p:cNvPicPr>
          <p:nvPr userDrawn="1"/>
        </p:nvPicPr>
        <p:blipFill>
          <a:blip r:embed="rId3"/>
          <a:stretch>
            <a:fillRect/>
          </a:stretch>
        </p:blipFill>
        <p:spPr>
          <a:xfrm>
            <a:off x="0" y="-7144"/>
            <a:ext cx="6868716" cy="126857"/>
          </a:xfrm>
          <a:prstGeom prst="rect">
            <a:avLst/>
          </a:prstGeom>
          <a:effectLst>
            <a:outerShdw blurRad="50800" dist="38100" dir="5400000" algn="t" rotWithShape="0">
              <a:prstClr val="black">
                <a:alpha val="70000"/>
              </a:prstClr>
            </a:outerShdw>
          </a:effectLst>
        </p:spPr>
      </p:pic>
      <p:sp>
        <p:nvSpPr>
          <p:cNvPr id="20" name="Title 5">
            <a:extLst>
              <a:ext uri="{FF2B5EF4-FFF2-40B4-BE49-F238E27FC236}">
                <a16:creationId xmlns:a16="http://schemas.microsoft.com/office/drawing/2014/main" id="{FDBDB456-EC92-4BB6-BA83-DA355CA77756}"/>
              </a:ext>
            </a:extLst>
          </p:cNvPr>
          <p:cNvSpPr txBox="1">
            <a:spLocks/>
          </p:cNvSpPr>
          <p:nvPr userDrawn="1"/>
        </p:nvSpPr>
        <p:spPr>
          <a:xfrm>
            <a:off x="91714" y="453632"/>
            <a:ext cx="3323609" cy="1177731"/>
          </a:xfrm>
          <a:prstGeom prst="rect">
            <a:avLst/>
          </a:prstGeom>
          <a:effectLst/>
        </p:spPr>
        <p:txBody>
          <a:bodyPr vert="horz" lIns="51435" tIns="25718" rIns="51435" bIns="25718" rtlCol="0" anchor="t">
            <a:normAutofit/>
          </a:bodyPr>
          <a:lstStyle>
            <a:lvl1pPr algn="ctr"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pPr algn="l"/>
            <a:r>
              <a:rPr lang="en-US" sz="1913" b="1">
                <a:solidFill>
                  <a:srgbClr val="153B8A"/>
                </a:solidFill>
                <a:effectLst/>
                <a:latin typeface="Arial" charset="0"/>
                <a:ea typeface="Arial" charset="0"/>
                <a:cs typeface="Arial" charset="0"/>
              </a:rPr>
              <a:t>Sixth Session </a:t>
            </a:r>
          </a:p>
          <a:p>
            <a:pPr algn="l"/>
            <a:r>
              <a:rPr lang="en-US" sz="1913" b="1">
                <a:solidFill>
                  <a:srgbClr val="153B8A"/>
                </a:solidFill>
                <a:effectLst/>
                <a:latin typeface="Arial" charset="0"/>
                <a:ea typeface="Arial" charset="0"/>
                <a:cs typeface="Arial" charset="0"/>
              </a:rPr>
              <a:t>of the Committee</a:t>
            </a:r>
            <a:br>
              <a:rPr lang="en-US" sz="1913" b="1">
                <a:solidFill>
                  <a:srgbClr val="153B8A"/>
                </a:solidFill>
                <a:effectLst/>
                <a:latin typeface="Arial" charset="0"/>
                <a:ea typeface="Arial" charset="0"/>
                <a:cs typeface="Arial" charset="0"/>
              </a:rPr>
            </a:br>
            <a:r>
              <a:rPr lang="en-US" sz="1913" b="1">
                <a:solidFill>
                  <a:srgbClr val="153B8A"/>
                </a:solidFill>
                <a:effectLst/>
                <a:latin typeface="Arial" charset="0"/>
                <a:ea typeface="Arial" charset="0"/>
                <a:cs typeface="Arial" charset="0"/>
              </a:rPr>
              <a:t>on Disaster Risk Reduction</a:t>
            </a:r>
          </a:p>
        </p:txBody>
      </p:sp>
      <p:pic>
        <p:nvPicPr>
          <p:cNvPr id="13" name="그림 12">
            <a:extLst>
              <a:ext uri="{FF2B5EF4-FFF2-40B4-BE49-F238E27FC236}">
                <a16:creationId xmlns:a16="http://schemas.microsoft.com/office/drawing/2014/main" id="{3AD61615-E2F0-43D7-9FDC-49F5613540FB}"/>
              </a:ext>
            </a:extLst>
          </p:cNvPr>
          <p:cNvPicPr>
            <a:picLocks noChangeAspect="1"/>
          </p:cNvPicPr>
          <p:nvPr userDrawn="1"/>
        </p:nvPicPr>
        <p:blipFill>
          <a:blip r:embed="rId4"/>
          <a:stretch>
            <a:fillRect/>
          </a:stretch>
        </p:blipFill>
        <p:spPr>
          <a:xfrm>
            <a:off x="178870" y="4691062"/>
            <a:ext cx="1050060" cy="364576"/>
          </a:xfrm>
          <a:prstGeom prst="rect">
            <a:avLst/>
          </a:prstGeom>
        </p:spPr>
      </p:pic>
      <p:sp>
        <p:nvSpPr>
          <p:cNvPr id="4" name="TextBox 3">
            <a:extLst>
              <a:ext uri="{FF2B5EF4-FFF2-40B4-BE49-F238E27FC236}">
                <a16:creationId xmlns:a16="http://schemas.microsoft.com/office/drawing/2014/main" id="{5C7082C2-562A-4CD0-89CF-BBF5C69B04CF}"/>
              </a:ext>
            </a:extLst>
          </p:cNvPr>
          <p:cNvSpPr txBox="1"/>
          <p:nvPr userDrawn="1"/>
        </p:nvSpPr>
        <p:spPr>
          <a:xfrm>
            <a:off x="91714" y="3428860"/>
            <a:ext cx="3930839" cy="646331"/>
          </a:xfrm>
          <a:prstGeom prst="rect">
            <a:avLst/>
          </a:prstGeom>
          <a:noFill/>
        </p:spPr>
        <p:txBody>
          <a:bodyPr wrap="square" rtlCol="0">
            <a:spAutoFit/>
          </a:bodyPr>
          <a:lstStyle/>
          <a:p>
            <a:pPr>
              <a:lnSpc>
                <a:spcPct val="100000"/>
              </a:lnSpc>
            </a:pPr>
            <a:r>
              <a:rPr lang="en-US" sz="900" b="1" i="1">
                <a:solidFill>
                  <a:srgbClr val="35B38E"/>
                </a:solidFill>
              </a:rPr>
              <a:t>(d) Disaster-related statistics: </a:t>
            </a:r>
            <a:br>
              <a:rPr lang="en-US" sz="900" b="1" i="1">
                <a:solidFill>
                  <a:srgbClr val="35B38E"/>
                </a:solidFill>
              </a:rPr>
            </a:br>
            <a:r>
              <a:rPr lang="en-US" sz="900" b="1" i="1">
                <a:solidFill>
                  <a:srgbClr val="35B38E"/>
                </a:solidFill>
              </a:rPr>
              <a:t>The Disaster-related Statistics Framework: </a:t>
            </a:r>
            <a:br>
              <a:rPr lang="en-US" sz="900" b="1" i="1">
                <a:solidFill>
                  <a:srgbClr val="35B38E"/>
                </a:solidFill>
              </a:rPr>
            </a:br>
            <a:r>
              <a:rPr lang="en-US" sz="900" b="1" i="1">
                <a:solidFill>
                  <a:srgbClr val="35B38E"/>
                </a:solidFill>
              </a:rPr>
              <a:t>results of the work of the Expert Group on Disaster-related Statistics </a:t>
            </a:r>
          </a:p>
          <a:p>
            <a:pPr>
              <a:lnSpc>
                <a:spcPct val="100000"/>
              </a:lnSpc>
            </a:pPr>
            <a:r>
              <a:rPr lang="en-US" sz="900" b="1" i="1">
                <a:solidFill>
                  <a:srgbClr val="35B38E"/>
                </a:solidFill>
              </a:rPr>
              <a:t>in Asia and the Pacific</a:t>
            </a:r>
          </a:p>
        </p:txBody>
      </p:sp>
      <p:sp>
        <p:nvSpPr>
          <p:cNvPr id="11" name="Subtitle 4">
            <a:extLst>
              <a:ext uri="{FF2B5EF4-FFF2-40B4-BE49-F238E27FC236}">
                <a16:creationId xmlns:a16="http://schemas.microsoft.com/office/drawing/2014/main" id="{5C31673D-C770-4C45-83FA-6D393EAEFB32}"/>
              </a:ext>
            </a:extLst>
          </p:cNvPr>
          <p:cNvSpPr txBox="1">
            <a:spLocks/>
          </p:cNvSpPr>
          <p:nvPr userDrawn="1"/>
        </p:nvSpPr>
        <p:spPr>
          <a:xfrm>
            <a:off x="91715" y="1850244"/>
            <a:ext cx="3302638" cy="753554"/>
          </a:xfrm>
          <a:prstGeom prst="rect">
            <a:avLst/>
          </a:prstGeom>
          <a:effectLst/>
        </p:spPr>
        <p:txBody>
          <a:bodyPr vert="horz" lIns="51435" tIns="25718" rIns="51435" bIns="25718"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900" b="1">
                <a:solidFill>
                  <a:schemeClr val="tx1"/>
                </a:solidFill>
                <a:effectLst/>
                <a:latin typeface="Arial" charset="0"/>
                <a:ea typeface="Arial" charset="0"/>
                <a:cs typeface="Arial" charset="0"/>
              </a:rPr>
              <a:t>28 – 30 August 2019</a:t>
            </a:r>
            <a:br>
              <a:rPr lang="en-US" sz="900" b="1">
                <a:solidFill>
                  <a:schemeClr val="tx1"/>
                </a:solidFill>
                <a:effectLst/>
                <a:latin typeface="Arial" charset="0"/>
                <a:ea typeface="Arial" charset="0"/>
                <a:cs typeface="Arial" charset="0"/>
              </a:rPr>
            </a:br>
            <a:r>
              <a:rPr lang="en-US" sz="900" b="1">
                <a:solidFill>
                  <a:schemeClr val="tx1"/>
                </a:solidFill>
                <a:effectLst/>
                <a:latin typeface="Arial" charset="0"/>
                <a:ea typeface="Arial" charset="0"/>
                <a:cs typeface="Arial" charset="0"/>
              </a:rPr>
              <a:t>United Nations Conference Centre (UNCC) </a:t>
            </a:r>
            <a:br>
              <a:rPr lang="en-US" sz="900" b="1">
                <a:solidFill>
                  <a:schemeClr val="tx1"/>
                </a:solidFill>
                <a:effectLst/>
                <a:latin typeface="Arial" charset="0"/>
                <a:ea typeface="Arial" charset="0"/>
                <a:cs typeface="Arial" charset="0"/>
              </a:rPr>
            </a:br>
            <a:r>
              <a:rPr lang="en-US" sz="900" b="1">
                <a:solidFill>
                  <a:schemeClr val="tx1"/>
                </a:solidFill>
                <a:effectLst/>
                <a:latin typeface="Arial" charset="0"/>
                <a:ea typeface="Arial" charset="0"/>
                <a:cs typeface="Arial" charset="0"/>
              </a:rPr>
              <a:t>Bangkok, Thailand</a:t>
            </a:r>
          </a:p>
        </p:txBody>
      </p:sp>
      <p:sp>
        <p:nvSpPr>
          <p:cNvPr id="14" name="부제목 2">
            <a:extLst>
              <a:ext uri="{FF2B5EF4-FFF2-40B4-BE49-F238E27FC236}">
                <a16:creationId xmlns:a16="http://schemas.microsoft.com/office/drawing/2014/main" id="{12BC467F-59FD-4602-9706-F47B6FDE7BC0}"/>
              </a:ext>
            </a:extLst>
          </p:cNvPr>
          <p:cNvSpPr txBox="1">
            <a:spLocks/>
          </p:cNvSpPr>
          <p:nvPr userDrawn="1"/>
        </p:nvSpPr>
        <p:spPr>
          <a:xfrm>
            <a:off x="91714" y="2620382"/>
            <a:ext cx="3930839" cy="791659"/>
          </a:xfrm>
          <a:prstGeom prst="rect">
            <a:avLst/>
          </a:prstGeom>
        </p:spPr>
        <p:txBody>
          <a:bodyPr vert="horz" lIns="51435" tIns="25718" rIns="51435" bIns="25718"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400" b="1" i="1" kern="1200">
                <a:solidFill>
                  <a:schemeClr val="bg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en-US" sz="900">
                <a:solidFill>
                  <a:schemeClr val="tx1"/>
                </a:solidFill>
                <a:effectLst/>
              </a:rPr>
              <a:t>Agenda Item 3: </a:t>
            </a:r>
            <a:br>
              <a:rPr lang="en-US" sz="900">
                <a:solidFill>
                  <a:schemeClr val="tx1"/>
                </a:solidFill>
                <a:effectLst/>
              </a:rPr>
            </a:br>
            <a:r>
              <a:rPr lang="en-US" sz="900">
                <a:solidFill>
                  <a:schemeClr val="tx1"/>
                </a:solidFill>
                <a:effectLst/>
              </a:rPr>
              <a:t>Regional action: </a:t>
            </a:r>
            <a:br>
              <a:rPr lang="en-US" sz="900">
                <a:solidFill>
                  <a:schemeClr val="tx1"/>
                </a:solidFill>
                <a:effectLst/>
              </a:rPr>
            </a:br>
            <a:r>
              <a:rPr lang="en-US" sz="900">
                <a:solidFill>
                  <a:schemeClr val="tx1"/>
                </a:solidFill>
                <a:effectLst/>
              </a:rPr>
              <a:t>Operationalizing the Asia-Pacific Disaster Resilience Network</a:t>
            </a:r>
          </a:p>
        </p:txBody>
      </p:sp>
    </p:spTree>
    <p:extLst>
      <p:ext uri="{BB962C8B-B14F-4D97-AF65-F5344CB8AC3E}">
        <p14:creationId xmlns:p14="http://schemas.microsoft.com/office/powerpoint/2010/main" val="21849233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제목 슬라이드">
    <p:spTree>
      <p:nvGrpSpPr>
        <p:cNvPr id="1" name=""/>
        <p:cNvGrpSpPr/>
        <p:nvPr/>
      </p:nvGrpSpPr>
      <p:grpSpPr>
        <a:xfrm>
          <a:off x="0" y="0"/>
          <a:ext cx="0" cy="0"/>
          <a:chOff x="0" y="0"/>
          <a:chExt cx="0" cy="0"/>
        </a:xfrm>
      </p:grpSpPr>
      <p:pic>
        <p:nvPicPr>
          <p:cNvPr id="4" name="그림 3">
            <a:extLst>
              <a:ext uri="{FF2B5EF4-FFF2-40B4-BE49-F238E27FC236}">
                <a16:creationId xmlns:a16="http://schemas.microsoft.com/office/drawing/2014/main" id="{1BE08F0F-0091-4647-B85D-53341AB007FB}"/>
              </a:ext>
            </a:extLst>
          </p:cNvPr>
          <p:cNvPicPr>
            <a:picLocks noChangeAspect="1"/>
          </p:cNvPicPr>
          <p:nvPr userDrawn="1"/>
        </p:nvPicPr>
        <p:blipFill rotWithShape="1">
          <a:blip r:embed="rId2"/>
          <a:srcRect t="1" b="9336"/>
          <a:stretch/>
        </p:blipFill>
        <p:spPr>
          <a:xfrm>
            <a:off x="-210638" y="-374376"/>
            <a:ext cx="7287391" cy="4971498"/>
          </a:xfrm>
          <a:prstGeom prst="rect">
            <a:avLst/>
          </a:prstGeom>
        </p:spPr>
      </p:pic>
      <p:pic>
        <p:nvPicPr>
          <p:cNvPr id="9" name="그림 8">
            <a:extLst>
              <a:ext uri="{FF2B5EF4-FFF2-40B4-BE49-F238E27FC236}">
                <a16:creationId xmlns:a16="http://schemas.microsoft.com/office/drawing/2014/main" id="{8093315F-E784-408A-87E1-F19EE8DA7B07}"/>
              </a:ext>
            </a:extLst>
          </p:cNvPr>
          <p:cNvPicPr>
            <a:picLocks noChangeAspect="1"/>
          </p:cNvPicPr>
          <p:nvPr userDrawn="1"/>
        </p:nvPicPr>
        <p:blipFill>
          <a:blip r:embed="rId3"/>
          <a:stretch>
            <a:fillRect/>
          </a:stretch>
        </p:blipFill>
        <p:spPr>
          <a:xfrm>
            <a:off x="178870" y="4691062"/>
            <a:ext cx="1050060" cy="364576"/>
          </a:xfrm>
          <a:prstGeom prst="rect">
            <a:avLst/>
          </a:prstGeom>
        </p:spPr>
      </p:pic>
      <p:sp>
        <p:nvSpPr>
          <p:cNvPr id="10" name="TextBox 9">
            <a:extLst>
              <a:ext uri="{FF2B5EF4-FFF2-40B4-BE49-F238E27FC236}">
                <a16:creationId xmlns:a16="http://schemas.microsoft.com/office/drawing/2014/main" id="{0E2420D0-549E-4EAF-83ED-0E390AE3D991}"/>
              </a:ext>
            </a:extLst>
          </p:cNvPr>
          <p:cNvSpPr txBox="1"/>
          <p:nvPr userDrawn="1"/>
        </p:nvSpPr>
        <p:spPr>
          <a:xfrm>
            <a:off x="2075232" y="2239897"/>
            <a:ext cx="2707537" cy="663708"/>
          </a:xfrm>
          <a:prstGeom prst="rect">
            <a:avLst/>
          </a:prstGeom>
          <a:noFill/>
          <a:effectLst>
            <a:outerShdw blurRad="50800" dist="38100" dir="2700000" algn="tl" rotWithShape="0">
              <a:prstClr val="black">
                <a:alpha val="40000"/>
              </a:prstClr>
            </a:outerShdw>
          </a:effectLst>
        </p:spPr>
        <p:txBody>
          <a:bodyPr wrap="none" rtlCol="0" anchor="ctr">
            <a:spAutoFit/>
          </a:bodyPr>
          <a:lstStyle/>
          <a:p>
            <a:pPr algn="ctr"/>
            <a:r>
              <a:rPr lang="en-US" sz="3713" b="1">
                <a:solidFill>
                  <a:schemeClr val="bg1"/>
                </a:solidFill>
                <a:effectLst>
                  <a:outerShdw blurRad="38100" dist="76200" dir="3000000" sx="101000" sy="101000" algn="tl">
                    <a:srgbClr val="000000">
                      <a:alpha val="43137"/>
                    </a:srgbClr>
                  </a:outerShdw>
                </a:effectLst>
              </a:rPr>
              <a:t>THANK YOU!</a:t>
            </a:r>
          </a:p>
        </p:txBody>
      </p:sp>
      <p:pic>
        <p:nvPicPr>
          <p:cNvPr id="7" name="그림 6">
            <a:extLst>
              <a:ext uri="{FF2B5EF4-FFF2-40B4-BE49-F238E27FC236}">
                <a16:creationId xmlns:a16="http://schemas.microsoft.com/office/drawing/2014/main" id="{56F2CB7F-F381-4C90-95DC-ADC53105CD55}"/>
              </a:ext>
            </a:extLst>
          </p:cNvPr>
          <p:cNvPicPr>
            <a:picLocks noChangeAspect="1"/>
          </p:cNvPicPr>
          <p:nvPr userDrawn="1"/>
        </p:nvPicPr>
        <p:blipFill>
          <a:blip r:embed="rId4"/>
          <a:stretch>
            <a:fillRect/>
          </a:stretch>
        </p:blipFill>
        <p:spPr>
          <a:xfrm>
            <a:off x="0" y="-7144"/>
            <a:ext cx="6868716" cy="126857"/>
          </a:xfrm>
          <a:prstGeom prst="rect">
            <a:avLst/>
          </a:prstGeom>
          <a:effectLst>
            <a:outerShdw blurRad="50800" dist="38100" dir="5400000" algn="t" rotWithShape="0">
              <a:prstClr val="black">
                <a:alpha val="70000"/>
              </a:prstClr>
            </a:outerShdw>
          </a:effectLst>
        </p:spPr>
      </p:pic>
    </p:spTree>
    <p:extLst>
      <p:ext uri="{BB962C8B-B14F-4D97-AF65-F5344CB8AC3E}">
        <p14:creationId xmlns:p14="http://schemas.microsoft.com/office/powerpoint/2010/main" val="32223358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제목만">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B987D93-9E37-4784-B131-DD3AAEA34C8B}"/>
              </a:ext>
            </a:extLst>
          </p:cNvPr>
          <p:cNvSpPr>
            <a:spLocks noGrp="1"/>
          </p:cNvSpPr>
          <p:nvPr>
            <p:ph type="title"/>
          </p:nvPr>
        </p:nvSpPr>
        <p:spPr>
          <a:xfrm>
            <a:off x="471488" y="273844"/>
            <a:ext cx="5915025" cy="488869"/>
          </a:xfrm>
        </p:spPr>
        <p:txBody>
          <a:bodyPr>
            <a:normAutofit/>
          </a:bodyPr>
          <a:lstStyle>
            <a:lvl1pPr>
              <a:defRPr sz="2025" b="1">
                <a:solidFill>
                  <a:srgbClr val="153B8A"/>
                </a:solidFill>
              </a:defRPr>
            </a:lvl1pPr>
          </a:lstStyle>
          <a:p>
            <a:r>
              <a:rPr lang="ko-KR" altLang="en-US"/>
              <a:t>마스터 제목 스타일 편집</a:t>
            </a:r>
            <a:endParaRPr lang="en-US"/>
          </a:p>
        </p:txBody>
      </p:sp>
      <p:pic>
        <p:nvPicPr>
          <p:cNvPr id="6" name="그림 5">
            <a:extLst>
              <a:ext uri="{FF2B5EF4-FFF2-40B4-BE49-F238E27FC236}">
                <a16:creationId xmlns:a16="http://schemas.microsoft.com/office/drawing/2014/main" id="{F653154F-829E-49E2-A302-2F4C8672D623}"/>
              </a:ext>
            </a:extLst>
          </p:cNvPr>
          <p:cNvPicPr>
            <a:picLocks noChangeAspect="1"/>
          </p:cNvPicPr>
          <p:nvPr userDrawn="1"/>
        </p:nvPicPr>
        <p:blipFill>
          <a:blip r:embed="rId2"/>
          <a:stretch>
            <a:fillRect/>
          </a:stretch>
        </p:blipFill>
        <p:spPr>
          <a:xfrm>
            <a:off x="0" y="-7144"/>
            <a:ext cx="6868716" cy="126857"/>
          </a:xfrm>
          <a:prstGeom prst="rect">
            <a:avLst/>
          </a:prstGeom>
        </p:spPr>
      </p:pic>
      <p:pic>
        <p:nvPicPr>
          <p:cNvPr id="8" name="그림 7">
            <a:extLst>
              <a:ext uri="{FF2B5EF4-FFF2-40B4-BE49-F238E27FC236}">
                <a16:creationId xmlns:a16="http://schemas.microsoft.com/office/drawing/2014/main" id="{E87BF6A0-B49C-47C0-BF5D-5E6BDAD8506D}"/>
              </a:ext>
            </a:extLst>
          </p:cNvPr>
          <p:cNvPicPr>
            <a:picLocks noChangeAspect="1"/>
          </p:cNvPicPr>
          <p:nvPr userDrawn="1"/>
        </p:nvPicPr>
        <p:blipFill>
          <a:blip r:embed="rId3"/>
          <a:stretch>
            <a:fillRect/>
          </a:stretch>
        </p:blipFill>
        <p:spPr>
          <a:xfrm>
            <a:off x="178870" y="4734604"/>
            <a:ext cx="1050060" cy="364576"/>
          </a:xfrm>
          <a:prstGeom prst="rect">
            <a:avLst/>
          </a:prstGeom>
        </p:spPr>
      </p:pic>
      <p:sp>
        <p:nvSpPr>
          <p:cNvPr id="9" name="TextBox 8">
            <a:extLst>
              <a:ext uri="{FF2B5EF4-FFF2-40B4-BE49-F238E27FC236}">
                <a16:creationId xmlns:a16="http://schemas.microsoft.com/office/drawing/2014/main" id="{94B96BCA-95E1-4108-B18D-90573FB09B79}"/>
              </a:ext>
            </a:extLst>
          </p:cNvPr>
          <p:cNvSpPr txBox="1"/>
          <p:nvPr userDrawn="1"/>
        </p:nvSpPr>
        <p:spPr>
          <a:xfrm>
            <a:off x="2921008" y="4822181"/>
            <a:ext cx="3825086" cy="248209"/>
          </a:xfrm>
          <a:prstGeom prst="rect">
            <a:avLst/>
          </a:prstGeom>
          <a:noFill/>
        </p:spPr>
        <p:txBody>
          <a:bodyPr wrap="none" rtlCol="0">
            <a:spAutoFit/>
          </a:bodyPr>
          <a:lstStyle/>
          <a:p>
            <a:pPr algn="r"/>
            <a:r>
              <a:rPr lang="en-US" sz="1013" b="1">
                <a:solidFill>
                  <a:srgbClr val="153B8A"/>
                </a:solidFill>
                <a:effectLst/>
              </a:rPr>
              <a:t>Sixth Session of the Committee on Disaster Risk Reduction (CDRR 6)</a:t>
            </a:r>
          </a:p>
        </p:txBody>
      </p:sp>
      <p:sp>
        <p:nvSpPr>
          <p:cNvPr id="7" name="텍스트 개체 틀 2">
            <a:extLst>
              <a:ext uri="{FF2B5EF4-FFF2-40B4-BE49-F238E27FC236}">
                <a16:creationId xmlns:a16="http://schemas.microsoft.com/office/drawing/2014/main" id="{44B79814-D72A-470E-8317-0940382CFD00}"/>
              </a:ext>
            </a:extLst>
          </p:cNvPr>
          <p:cNvSpPr>
            <a:spLocks noGrp="1"/>
          </p:cNvSpPr>
          <p:nvPr>
            <p:ph type="body" idx="1"/>
          </p:nvPr>
        </p:nvSpPr>
        <p:spPr>
          <a:xfrm>
            <a:off x="472381" y="916844"/>
            <a:ext cx="5914132" cy="364576"/>
          </a:xfrm>
        </p:spPr>
        <p:txBody>
          <a:bodyPr anchor="ctr"/>
          <a:lstStyle>
            <a:lvl1pPr marL="0" indent="0">
              <a:buNone/>
              <a:defRPr sz="1350" b="1">
                <a:solidFill>
                  <a:srgbClr val="35B38E"/>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ko-KR" altLang="en-US"/>
              <a:t>마스터 텍스트 스타일을 편집하려면 클릭</a:t>
            </a:r>
          </a:p>
        </p:txBody>
      </p:sp>
    </p:spTree>
    <p:extLst>
      <p:ext uri="{BB962C8B-B14F-4D97-AF65-F5344CB8AC3E}">
        <p14:creationId xmlns:p14="http://schemas.microsoft.com/office/powerpoint/2010/main" val="24403828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콘텐츠 2개">
    <p:spTree>
      <p:nvGrpSpPr>
        <p:cNvPr id="1" name=""/>
        <p:cNvGrpSpPr/>
        <p:nvPr/>
      </p:nvGrpSpPr>
      <p:grpSpPr>
        <a:xfrm>
          <a:off x="0" y="0"/>
          <a:ext cx="0" cy="0"/>
          <a:chOff x="0" y="0"/>
          <a:chExt cx="0" cy="0"/>
        </a:xfrm>
      </p:grpSpPr>
      <p:pic>
        <p:nvPicPr>
          <p:cNvPr id="8" name="그림 7">
            <a:extLst>
              <a:ext uri="{FF2B5EF4-FFF2-40B4-BE49-F238E27FC236}">
                <a16:creationId xmlns:a16="http://schemas.microsoft.com/office/drawing/2014/main" id="{EB4E2E74-A99E-4711-864B-E0FE24CC7FD2}"/>
              </a:ext>
            </a:extLst>
          </p:cNvPr>
          <p:cNvPicPr>
            <a:picLocks noChangeAspect="1"/>
          </p:cNvPicPr>
          <p:nvPr userDrawn="1"/>
        </p:nvPicPr>
        <p:blipFill>
          <a:blip r:embed="rId2"/>
          <a:stretch>
            <a:fillRect/>
          </a:stretch>
        </p:blipFill>
        <p:spPr>
          <a:xfrm>
            <a:off x="0" y="-7144"/>
            <a:ext cx="6868716" cy="126857"/>
          </a:xfrm>
          <a:prstGeom prst="rect">
            <a:avLst/>
          </a:prstGeom>
        </p:spPr>
      </p:pic>
      <p:pic>
        <p:nvPicPr>
          <p:cNvPr id="10" name="그림 9">
            <a:extLst>
              <a:ext uri="{FF2B5EF4-FFF2-40B4-BE49-F238E27FC236}">
                <a16:creationId xmlns:a16="http://schemas.microsoft.com/office/drawing/2014/main" id="{2F680A12-69AE-4DBC-91C5-84FB382A1677}"/>
              </a:ext>
            </a:extLst>
          </p:cNvPr>
          <p:cNvPicPr>
            <a:picLocks noChangeAspect="1"/>
          </p:cNvPicPr>
          <p:nvPr userDrawn="1"/>
        </p:nvPicPr>
        <p:blipFill>
          <a:blip r:embed="rId3"/>
          <a:stretch>
            <a:fillRect/>
          </a:stretch>
        </p:blipFill>
        <p:spPr>
          <a:xfrm>
            <a:off x="5105400" y="4705349"/>
            <a:ext cx="1281113" cy="346593"/>
          </a:xfrm>
          <a:prstGeom prst="rect">
            <a:avLst/>
          </a:prstGeom>
        </p:spPr>
      </p:pic>
      <p:sp>
        <p:nvSpPr>
          <p:cNvPr id="11" name="제목 1">
            <a:extLst>
              <a:ext uri="{FF2B5EF4-FFF2-40B4-BE49-F238E27FC236}">
                <a16:creationId xmlns:a16="http://schemas.microsoft.com/office/drawing/2014/main" id="{2A5E6D73-0141-439B-BE29-6E85DE2ECB65}"/>
              </a:ext>
            </a:extLst>
          </p:cNvPr>
          <p:cNvSpPr>
            <a:spLocks noGrp="1"/>
          </p:cNvSpPr>
          <p:nvPr>
            <p:ph type="title"/>
          </p:nvPr>
        </p:nvSpPr>
        <p:spPr>
          <a:xfrm>
            <a:off x="471488" y="273844"/>
            <a:ext cx="5915025" cy="488869"/>
          </a:xfrm>
        </p:spPr>
        <p:txBody>
          <a:bodyPr>
            <a:normAutofit/>
          </a:bodyPr>
          <a:lstStyle>
            <a:lvl1pPr>
              <a:defRPr sz="2025" b="1">
                <a:solidFill>
                  <a:srgbClr val="153B8A"/>
                </a:solidFill>
              </a:defRPr>
            </a:lvl1pPr>
          </a:lstStyle>
          <a:p>
            <a:r>
              <a:rPr lang="ko-KR" altLang="en-US"/>
              <a:t>마스터 제목 스타일 편집</a:t>
            </a:r>
            <a:endParaRPr lang="en-US"/>
          </a:p>
        </p:txBody>
      </p:sp>
      <p:sp>
        <p:nvSpPr>
          <p:cNvPr id="13" name="내용 개체 틀 3">
            <a:extLst>
              <a:ext uri="{FF2B5EF4-FFF2-40B4-BE49-F238E27FC236}">
                <a16:creationId xmlns:a16="http://schemas.microsoft.com/office/drawing/2014/main" id="{7364F2FB-6AC8-412D-89FD-1206F43D2E66}"/>
              </a:ext>
            </a:extLst>
          </p:cNvPr>
          <p:cNvSpPr>
            <a:spLocks noGrp="1"/>
          </p:cNvSpPr>
          <p:nvPr>
            <p:ph sz="half" idx="2"/>
          </p:nvPr>
        </p:nvSpPr>
        <p:spPr>
          <a:xfrm>
            <a:off x="472381" y="1435550"/>
            <a:ext cx="5914132" cy="3206697"/>
          </a:xfrm>
        </p:spPr>
        <p:txBody>
          <a:bodyPr/>
          <a:lstStyle>
            <a:lvl1pPr marL="201811" indent="-201811">
              <a:buFont typeface="+mj-lt"/>
              <a:buAutoNum type="romanUcPeriod"/>
              <a:defRPr/>
            </a:lvl1pPr>
            <a:lvl2pPr marL="250031" indent="-194667">
              <a:buFont typeface="+mj-lt"/>
              <a:buAutoNum type="arabicPeriod"/>
              <a:defRPr/>
            </a:lvl2pPr>
            <a:lvl3pPr marL="451842" indent="-191989">
              <a:buFont typeface="+mj-lt"/>
              <a:buAutoNum type="arabicParenR"/>
              <a:defRPr/>
            </a:lvl3pPr>
            <a:lvl4pPr marL="653653" indent="-192881">
              <a:buFont typeface="+mj-lt"/>
              <a:buAutoNum type="alphaLcParenR"/>
              <a:defRPr/>
            </a:lvl4pPr>
            <a:lvl5pPr marL="1221581" indent="-192881">
              <a:buFont typeface="+mj-lt"/>
              <a:buAutoNum type="romanUcPeriod"/>
              <a:defRPr/>
            </a:lvl5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p:txBody>
      </p:sp>
      <p:sp>
        <p:nvSpPr>
          <p:cNvPr id="14" name="텍스트 개체 틀 2">
            <a:extLst>
              <a:ext uri="{FF2B5EF4-FFF2-40B4-BE49-F238E27FC236}">
                <a16:creationId xmlns:a16="http://schemas.microsoft.com/office/drawing/2014/main" id="{8BF32B40-79BF-4D61-92AB-64D96DA4D997}"/>
              </a:ext>
            </a:extLst>
          </p:cNvPr>
          <p:cNvSpPr>
            <a:spLocks noGrp="1"/>
          </p:cNvSpPr>
          <p:nvPr>
            <p:ph type="body" idx="1"/>
          </p:nvPr>
        </p:nvSpPr>
        <p:spPr>
          <a:xfrm>
            <a:off x="472381" y="916844"/>
            <a:ext cx="5914132" cy="364576"/>
          </a:xfrm>
        </p:spPr>
        <p:txBody>
          <a:bodyPr anchor="ctr"/>
          <a:lstStyle>
            <a:lvl1pPr marL="0" indent="0">
              <a:buNone/>
              <a:defRPr sz="1350" b="1">
                <a:solidFill>
                  <a:srgbClr val="35B38E"/>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ko-KR" altLang="en-US"/>
              <a:t>마스터 텍스트 스타일을 편집하려면 클릭</a:t>
            </a:r>
          </a:p>
        </p:txBody>
      </p:sp>
    </p:spTree>
    <p:extLst>
      <p:ext uri="{BB962C8B-B14F-4D97-AF65-F5344CB8AC3E}">
        <p14:creationId xmlns:p14="http://schemas.microsoft.com/office/powerpoint/2010/main" val="5933101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비교">
    <p:spTree>
      <p:nvGrpSpPr>
        <p:cNvPr id="1" name=""/>
        <p:cNvGrpSpPr/>
        <p:nvPr/>
      </p:nvGrpSpPr>
      <p:grpSpPr>
        <a:xfrm>
          <a:off x="0" y="0"/>
          <a:ext cx="0" cy="0"/>
          <a:chOff x="0" y="0"/>
          <a:chExt cx="0" cy="0"/>
        </a:xfrm>
      </p:grpSpPr>
      <p:sp>
        <p:nvSpPr>
          <p:cNvPr id="3" name="텍스트 개체 틀 2">
            <a:extLst>
              <a:ext uri="{FF2B5EF4-FFF2-40B4-BE49-F238E27FC236}">
                <a16:creationId xmlns:a16="http://schemas.microsoft.com/office/drawing/2014/main" id="{08A8893C-8566-416E-AF9D-22C20EAED63E}"/>
              </a:ext>
            </a:extLst>
          </p:cNvPr>
          <p:cNvSpPr>
            <a:spLocks noGrp="1"/>
          </p:cNvSpPr>
          <p:nvPr>
            <p:ph type="body" idx="1"/>
          </p:nvPr>
        </p:nvSpPr>
        <p:spPr>
          <a:xfrm>
            <a:off x="472381" y="916843"/>
            <a:ext cx="2901255" cy="488869"/>
          </a:xfrm>
        </p:spPr>
        <p:txBody>
          <a:bodyPr anchor="t"/>
          <a:lstStyle>
            <a:lvl1pPr marL="0" indent="0">
              <a:buNone/>
              <a:defRPr sz="1350" b="1">
                <a:solidFill>
                  <a:srgbClr val="35B38E"/>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ko-KR" altLang="en-US"/>
              <a:t>마스터 텍스트 스타일을 편집하려면 클릭</a:t>
            </a:r>
          </a:p>
        </p:txBody>
      </p:sp>
      <p:sp>
        <p:nvSpPr>
          <p:cNvPr id="4" name="내용 개체 틀 3">
            <a:extLst>
              <a:ext uri="{FF2B5EF4-FFF2-40B4-BE49-F238E27FC236}">
                <a16:creationId xmlns:a16="http://schemas.microsoft.com/office/drawing/2014/main" id="{12382B20-9B87-4DB6-BB3C-21CFA05CA545}"/>
              </a:ext>
            </a:extLst>
          </p:cNvPr>
          <p:cNvSpPr>
            <a:spLocks noGrp="1"/>
          </p:cNvSpPr>
          <p:nvPr>
            <p:ph sz="half" idx="2"/>
          </p:nvPr>
        </p:nvSpPr>
        <p:spPr>
          <a:xfrm>
            <a:off x="472381" y="1585645"/>
            <a:ext cx="2901255" cy="3056603"/>
          </a:xfrm>
        </p:spPr>
        <p:txBody>
          <a:bodyPr/>
          <a:lstStyle>
            <a:lvl1pPr marL="201811" indent="-201811">
              <a:buFont typeface="+mj-lt"/>
              <a:buAutoNum type="romanUcPeriod"/>
              <a:defRPr/>
            </a:lvl1pPr>
            <a:lvl2pPr marL="250031" indent="-194667">
              <a:buFont typeface="+mj-lt"/>
              <a:buAutoNum type="arabicPeriod"/>
              <a:defRPr/>
            </a:lvl2pPr>
            <a:lvl3pPr marL="451842" indent="-191989">
              <a:buFont typeface="+mj-lt"/>
              <a:buAutoNum type="arabicParenR"/>
              <a:defRPr/>
            </a:lvl3pPr>
            <a:lvl4pPr marL="653653" indent="-192881">
              <a:buFont typeface="+mj-lt"/>
              <a:buAutoNum type="alphaLcParenR"/>
              <a:defRPr/>
            </a:lvl4pPr>
            <a:lvl5pPr marL="1221581" indent="-192881">
              <a:buFont typeface="+mj-lt"/>
              <a:buAutoNum type="romanUcPeriod"/>
              <a:defRPr/>
            </a:lvl5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p:txBody>
      </p:sp>
      <p:sp>
        <p:nvSpPr>
          <p:cNvPr id="5" name="텍스트 개체 틀 4">
            <a:extLst>
              <a:ext uri="{FF2B5EF4-FFF2-40B4-BE49-F238E27FC236}">
                <a16:creationId xmlns:a16="http://schemas.microsoft.com/office/drawing/2014/main" id="{87222887-BA1D-42F6-9EBE-BC2D4208668F}"/>
              </a:ext>
            </a:extLst>
          </p:cNvPr>
          <p:cNvSpPr>
            <a:spLocks noGrp="1"/>
          </p:cNvSpPr>
          <p:nvPr>
            <p:ph type="body" sz="quarter" idx="3"/>
          </p:nvPr>
        </p:nvSpPr>
        <p:spPr>
          <a:xfrm>
            <a:off x="3471863" y="916844"/>
            <a:ext cx="2915543" cy="488868"/>
          </a:xfrm>
        </p:spPr>
        <p:txBody>
          <a:bodyPr anchor="t"/>
          <a:lstStyle>
            <a:lvl1pPr marL="0" indent="0">
              <a:buNone/>
              <a:defRPr sz="1350" b="1">
                <a:solidFill>
                  <a:srgbClr val="35B38E"/>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ko-KR" altLang="en-US"/>
              <a:t>마스터 텍스트 스타일을 편집하려면 클릭</a:t>
            </a:r>
          </a:p>
        </p:txBody>
      </p:sp>
      <p:pic>
        <p:nvPicPr>
          <p:cNvPr id="10" name="그림 9">
            <a:extLst>
              <a:ext uri="{FF2B5EF4-FFF2-40B4-BE49-F238E27FC236}">
                <a16:creationId xmlns:a16="http://schemas.microsoft.com/office/drawing/2014/main" id="{8A2344C2-33D2-4C80-B106-070CD738CF2C}"/>
              </a:ext>
            </a:extLst>
          </p:cNvPr>
          <p:cNvPicPr>
            <a:picLocks noChangeAspect="1"/>
          </p:cNvPicPr>
          <p:nvPr userDrawn="1"/>
        </p:nvPicPr>
        <p:blipFill>
          <a:blip r:embed="rId2"/>
          <a:stretch>
            <a:fillRect/>
          </a:stretch>
        </p:blipFill>
        <p:spPr>
          <a:xfrm>
            <a:off x="0" y="-7144"/>
            <a:ext cx="6868716" cy="126857"/>
          </a:xfrm>
          <a:prstGeom prst="rect">
            <a:avLst/>
          </a:prstGeom>
        </p:spPr>
      </p:pic>
      <p:pic>
        <p:nvPicPr>
          <p:cNvPr id="12" name="그림 11">
            <a:extLst>
              <a:ext uri="{FF2B5EF4-FFF2-40B4-BE49-F238E27FC236}">
                <a16:creationId xmlns:a16="http://schemas.microsoft.com/office/drawing/2014/main" id="{6F969F5C-C473-46C5-91C0-3B6BA81CE865}"/>
              </a:ext>
            </a:extLst>
          </p:cNvPr>
          <p:cNvPicPr>
            <a:picLocks noChangeAspect="1"/>
          </p:cNvPicPr>
          <p:nvPr userDrawn="1"/>
        </p:nvPicPr>
        <p:blipFill>
          <a:blip r:embed="rId3"/>
          <a:stretch>
            <a:fillRect/>
          </a:stretch>
        </p:blipFill>
        <p:spPr>
          <a:xfrm>
            <a:off x="178870" y="4734604"/>
            <a:ext cx="1050060" cy="364576"/>
          </a:xfrm>
          <a:prstGeom prst="rect">
            <a:avLst/>
          </a:prstGeom>
        </p:spPr>
      </p:pic>
      <p:sp>
        <p:nvSpPr>
          <p:cNvPr id="11" name="TextBox 10">
            <a:extLst>
              <a:ext uri="{FF2B5EF4-FFF2-40B4-BE49-F238E27FC236}">
                <a16:creationId xmlns:a16="http://schemas.microsoft.com/office/drawing/2014/main" id="{A6CD25AE-4EA3-4A6A-AEF0-2608CE806FC4}"/>
              </a:ext>
            </a:extLst>
          </p:cNvPr>
          <p:cNvSpPr txBox="1"/>
          <p:nvPr userDrawn="1"/>
        </p:nvSpPr>
        <p:spPr>
          <a:xfrm>
            <a:off x="2921008" y="4822181"/>
            <a:ext cx="3825086" cy="248209"/>
          </a:xfrm>
          <a:prstGeom prst="rect">
            <a:avLst/>
          </a:prstGeom>
          <a:noFill/>
        </p:spPr>
        <p:txBody>
          <a:bodyPr wrap="none" rtlCol="0">
            <a:spAutoFit/>
          </a:bodyPr>
          <a:lstStyle/>
          <a:p>
            <a:pPr algn="r"/>
            <a:r>
              <a:rPr lang="en-US" sz="1013" b="1">
                <a:solidFill>
                  <a:srgbClr val="153B8A"/>
                </a:solidFill>
                <a:effectLst/>
              </a:rPr>
              <a:t>Sixth Session of the Committee on Disaster Risk Reduction (CDRR 6)</a:t>
            </a:r>
          </a:p>
        </p:txBody>
      </p:sp>
      <p:sp>
        <p:nvSpPr>
          <p:cNvPr id="13" name="제목 1">
            <a:extLst>
              <a:ext uri="{FF2B5EF4-FFF2-40B4-BE49-F238E27FC236}">
                <a16:creationId xmlns:a16="http://schemas.microsoft.com/office/drawing/2014/main" id="{420E970D-C7A1-4946-B6B2-6A0C37C2D3AF}"/>
              </a:ext>
            </a:extLst>
          </p:cNvPr>
          <p:cNvSpPr>
            <a:spLocks noGrp="1"/>
          </p:cNvSpPr>
          <p:nvPr>
            <p:ph type="title"/>
          </p:nvPr>
        </p:nvSpPr>
        <p:spPr>
          <a:xfrm>
            <a:off x="471488" y="273844"/>
            <a:ext cx="5915025" cy="488869"/>
          </a:xfrm>
        </p:spPr>
        <p:txBody>
          <a:bodyPr>
            <a:normAutofit/>
          </a:bodyPr>
          <a:lstStyle>
            <a:lvl1pPr>
              <a:defRPr sz="2025" b="1">
                <a:solidFill>
                  <a:srgbClr val="153B8A"/>
                </a:solidFill>
              </a:defRPr>
            </a:lvl1pPr>
          </a:lstStyle>
          <a:p>
            <a:r>
              <a:rPr lang="ko-KR" altLang="en-US"/>
              <a:t>마스터 제목 스타일 편집</a:t>
            </a:r>
            <a:endParaRPr lang="en-US"/>
          </a:p>
        </p:txBody>
      </p:sp>
      <p:sp>
        <p:nvSpPr>
          <p:cNvPr id="16" name="내용 개체 틀 3">
            <a:extLst>
              <a:ext uri="{FF2B5EF4-FFF2-40B4-BE49-F238E27FC236}">
                <a16:creationId xmlns:a16="http://schemas.microsoft.com/office/drawing/2014/main" id="{F7E504F2-A3EE-427F-9BC6-870CA8AF8857}"/>
              </a:ext>
            </a:extLst>
          </p:cNvPr>
          <p:cNvSpPr>
            <a:spLocks noGrp="1"/>
          </p:cNvSpPr>
          <p:nvPr>
            <p:ph sz="half" idx="10"/>
          </p:nvPr>
        </p:nvSpPr>
        <p:spPr>
          <a:xfrm>
            <a:off x="3471863" y="1585645"/>
            <a:ext cx="2913756" cy="3056603"/>
          </a:xfrm>
        </p:spPr>
        <p:txBody>
          <a:bodyPr/>
          <a:lstStyle>
            <a:lvl1pPr marL="201811" indent="-201811">
              <a:buFont typeface="+mj-lt"/>
              <a:buAutoNum type="romanUcPeriod"/>
              <a:defRPr/>
            </a:lvl1pPr>
            <a:lvl2pPr marL="250031" indent="-194667">
              <a:buFont typeface="+mj-lt"/>
              <a:buAutoNum type="arabicPeriod"/>
              <a:defRPr/>
            </a:lvl2pPr>
            <a:lvl3pPr marL="451842" indent="-191989">
              <a:buFont typeface="+mj-lt"/>
              <a:buAutoNum type="arabicParenR"/>
              <a:defRPr/>
            </a:lvl3pPr>
            <a:lvl4pPr marL="653653" indent="-192881">
              <a:buFont typeface="+mj-lt"/>
              <a:buAutoNum type="alphaLcParenR"/>
              <a:defRPr/>
            </a:lvl4pPr>
            <a:lvl5pPr marL="1221581" indent="-192881">
              <a:buFont typeface="+mj-lt"/>
              <a:buAutoNum type="romanUcPeriod"/>
              <a:defRPr/>
            </a:lvl5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p:txBody>
      </p:sp>
    </p:spTree>
    <p:extLst>
      <p:ext uri="{BB962C8B-B14F-4D97-AF65-F5344CB8AC3E}">
        <p14:creationId xmlns:p14="http://schemas.microsoft.com/office/powerpoint/2010/main" val="6542076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theme" Target="../theme/theme2.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B85F4920-C89B-4A43-833A-28409C3AA59F}"/>
              </a:ext>
            </a:extLst>
          </p:cNvPr>
          <p:cNvSpPr txBox="1">
            <a:spLocks/>
          </p:cNvSpPr>
          <p:nvPr userDrawn="1"/>
        </p:nvSpPr>
        <p:spPr>
          <a:xfrm>
            <a:off x="342900" y="1885955"/>
            <a:ext cx="6172200" cy="609599"/>
          </a:xfrm>
          <a:prstGeom prst="rect">
            <a:avLst/>
          </a:prstGeom>
        </p:spPr>
        <p:txBody>
          <a:bodyPr vert="horz" lIns="91440" tIns="45720" rIns="91440" bIns="45720" rtlCol="0">
            <a:normAutofit/>
          </a:bodyPr>
          <a:lstStyle>
            <a:lvl1pPr marL="0" indent="0" algn="l" defTabSz="685783"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1pPr>
            <a:lvl2pPr marL="557199" indent="-214308" algn="l" defTabSz="685783"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28" indent="-171446" algn="l" defTabSz="685783"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20" indent="-171446" algn="l" defTabSz="685783"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12" indent="-171446" algn="l" defTabSz="685783"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03" indent="-171446" algn="l" defTabSz="685783"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endParaRPr lang="en-US" sz="2400"/>
          </a:p>
        </p:txBody>
      </p:sp>
    </p:spTree>
    <p:extLst>
      <p:ext uri="{BB962C8B-B14F-4D97-AF65-F5344CB8AC3E}">
        <p14:creationId xmlns:p14="http://schemas.microsoft.com/office/powerpoint/2010/main" val="4203224245"/>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62" r:id="rId4"/>
    <p:sldLayoutId id="2147483663"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92" r:id="rId15"/>
  </p:sldLayoutIdLst>
  <p:txStyles>
    <p:titleStyle>
      <a:lvl1pPr algn="ctr" defTabSz="685766" rtl="0" eaLnBrk="1" latinLnBrk="0" hangingPunct="1">
        <a:spcBef>
          <a:spcPct val="0"/>
        </a:spcBef>
        <a:buNone/>
        <a:defRPr sz="3300" kern="1200">
          <a:solidFill>
            <a:schemeClr val="tx1"/>
          </a:solidFill>
          <a:latin typeface="+mj-lt"/>
          <a:ea typeface="+mj-ea"/>
          <a:cs typeface="+mj-cs"/>
        </a:defRPr>
      </a:lvl1pPr>
    </p:titleStyle>
    <p:bodyStyle>
      <a:lvl1pPr marL="0" indent="0" algn="l" defTabSz="685766"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1pPr>
      <a:lvl2pPr marL="557185" indent="-214303" algn="l" defTabSz="685766"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07" indent="-171442" algn="l" defTabSz="685766"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090"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2974"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856"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739"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622"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505"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766" rtl="0" eaLnBrk="1" latinLnBrk="0" hangingPunct="1">
        <a:defRPr sz="1350" kern="1200">
          <a:solidFill>
            <a:schemeClr val="tx1"/>
          </a:solidFill>
          <a:latin typeface="+mn-lt"/>
          <a:ea typeface="+mn-ea"/>
          <a:cs typeface="+mn-cs"/>
        </a:defRPr>
      </a:lvl1pPr>
      <a:lvl2pPr marL="342884"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7" algn="l" defTabSz="685766" rtl="0" eaLnBrk="1" latinLnBrk="0" hangingPunct="1">
        <a:defRPr sz="1350" kern="1200">
          <a:solidFill>
            <a:schemeClr val="tx1"/>
          </a:solidFill>
          <a:latin typeface="+mn-lt"/>
          <a:ea typeface="+mn-ea"/>
          <a:cs typeface="+mn-cs"/>
        </a:defRPr>
      </a:lvl7pPr>
      <a:lvl8pPr marL="2400180"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a:extLst>
              <a:ext uri="{FF2B5EF4-FFF2-40B4-BE49-F238E27FC236}">
                <a16:creationId xmlns:a16="http://schemas.microsoft.com/office/drawing/2014/main" id="{79CDECEB-EC6A-4205-B282-6855F73D4EDA}"/>
              </a:ext>
            </a:extLst>
          </p:cNvPr>
          <p:cNvSpPr>
            <a:spLocks noGrp="1"/>
          </p:cNvSpPr>
          <p:nvPr>
            <p:ph type="title"/>
          </p:nvPr>
        </p:nvSpPr>
        <p:spPr>
          <a:xfrm>
            <a:off x="471488" y="273844"/>
            <a:ext cx="5915025" cy="994172"/>
          </a:xfrm>
          <a:prstGeom prst="rect">
            <a:avLst/>
          </a:prstGeom>
        </p:spPr>
        <p:txBody>
          <a:bodyPr vert="horz" lIns="91440" tIns="45720" rIns="91440" bIns="45720" rtlCol="0" anchor="ctr">
            <a:normAutofit/>
          </a:bodyPr>
          <a:lstStyle/>
          <a:p>
            <a:r>
              <a:rPr lang="ko-KR" altLang="en-US"/>
              <a:t>마스터 제목 스타일 편집</a:t>
            </a:r>
            <a:endParaRPr lang="en-US"/>
          </a:p>
        </p:txBody>
      </p:sp>
      <p:sp>
        <p:nvSpPr>
          <p:cNvPr id="3" name="텍스트 개체 틀 2">
            <a:extLst>
              <a:ext uri="{FF2B5EF4-FFF2-40B4-BE49-F238E27FC236}">
                <a16:creationId xmlns:a16="http://schemas.microsoft.com/office/drawing/2014/main" id="{517998EB-E85A-4958-9157-0076E1902B17}"/>
              </a:ext>
            </a:extLst>
          </p:cNvPr>
          <p:cNvSpPr>
            <a:spLocks noGrp="1"/>
          </p:cNvSpPr>
          <p:nvPr>
            <p:ph type="body" idx="1"/>
          </p:nvPr>
        </p:nvSpPr>
        <p:spPr>
          <a:xfrm>
            <a:off x="471488" y="1369219"/>
            <a:ext cx="5915025" cy="3263504"/>
          </a:xfrm>
          <a:prstGeom prst="rect">
            <a:avLst/>
          </a:prstGeom>
        </p:spPr>
        <p:txBody>
          <a:bodyPr vert="horz" lIns="91440" tIns="45720" rIns="91440" bIns="45720"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a:p>
        </p:txBody>
      </p:sp>
      <p:sp>
        <p:nvSpPr>
          <p:cNvPr id="4" name="날짜 개체 틀 3">
            <a:extLst>
              <a:ext uri="{FF2B5EF4-FFF2-40B4-BE49-F238E27FC236}">
                <a16:creationId xmlns:a16="http://schemas.microsoft.com/office/drawing/2014/main" id="{D48E0942-C3DF-41A1-A301-06DD4FD98BEA}"/>
              </a:ext>
            </a:extLst>
          </p:cNvPr>
          <p:cNvSpPr>
            <a:spLocks noGrp="1"/>
          </p:cNvSpPr>
          <p:nvPr>
            <p:ph type="dt" sz="half" idx="2"/>
          </p:nvPr>
        </p:nvSpPr>
        <p:spPr>
          <a:xfrm>
            <a:off x="471488" y="4767263"/>
            <a:ext cx="1543050" cy="273844"/>
          </a:xfrm>
          <a:prstGeom prst="rect">
            <a:avLst/>
          </a:prstGeom>
        </p:spPr>
        <p:txBody>
          <a:bodyPr vert="horz" lIns="91440" tIns="45720" rIns="91440" bIns="45720" rtlCol="0" anchor="ctr"/>
          <a:lstStyle>
            <a:lvl1pPr algn="l">
              <a:defRPr sz="675">
                <a:solidFill>
                  <a:schemeClr val="tx1">
                    <a:tint val="75000"/>
                  </a:schemeClr>
                </a:solidFill>
                <a:latin typeface="Arial" panose="020B0604020202020204" pitchFamily="34" charset="0"/>
                <a:cs typeface="Arial" panose="020B0604020202020204" pitchFamily="34" charset="0"/>
              </a:defRPr>
            </a:lvl1pPr>
          </a:lstStyle>
          <a:p>
            <a:fld id="{C22AC262-D3B4-456C-9C05-3859E5C0E7B5}" type="datetimeFigureOut">
              <a:rPr lang="en-US" smtClean="0"/>
              <a:pPr/>
              <a:t>1/3/2024</a:t>
            </a:fld>
            <a:endParaRPr lang="en-US"/>
          </a:p>
        </p:txBody>
      </p:sp>
      <p:sp>
        <p:nvSpPr>
          <p:cNvPr id="5" name="바닥글 개체 틀 4">
            <a:extLst>
              <a:ext uri="{FF2B5EF4-FFF2-40B4-BE49-F238E27FC236}">
                <a16:creationId xmlns:a16="http://schemas.microsoft.com/office/drawing/2014/main" id="{1ADF8074-D9F7-4E8B-BDF8-93C64407BBD6}"/>
              </a:ext>
            </a:extLst>
          </p:cNvPr>
          <p:cNvSpPr>
            <a:spLocks noGrp="1"/>
          </p:cNvSpPr>
          <p:nvPr>
            <p:ph type="ftr" sz="quarter" idx="3"/>
          </p:nvPr>
        </p:nvSpPr>
        <p:spPr>
          <a:xfrm>
            <a:off x="2271713" y="4767263"/>
            <a:ext cx="2314575" cy="273844"/>
          </a:xfrm>
          <a:prstGeom prst="rect">
            <a:avLst/>
          </a:prstGeom>
        </p:spPr>
        <p:txBody>
          <a:bodyPr vert="horz" lIns="91440" tIns="45720" rIns="91440" bIns="45720" rtlCol="0" anchor="ctr"/>
          <a:lstStyle>
            <a:lvl1pPr algn="ctr">
              <a:defRPr sz="675">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슬라이드 번호 개체 틀 5">
            <a:extLst>
              <a:ext uri="{FF2B5EF4-FFF2-40B4-BE49-F238E27FC236}">
                <a16:creationId xmlns:a16="http://schemas.microsoft.com/office/drawing/2014/main" id="{EA978D7D-C1DB-4EE0-A6B3-9F65294F9888}"/>
              </a:ext>
            </a:extLst>
          </p:cNvPr>
          <p:cNvSpPr>
            <a:spLocks noGrp="1"/>
          </p:cNvSpPr>
          <p:nvPr>
            <p:ph type="sldNum" sz="quarter" idx="4"/>
          </p:nvPr>
        </p:nvSpPr>
        <p:spPr>
          <a:xfrm>
            <a:off x="4843463" y="4767263"/>
            <a:ext cx="1543050" cy="273844"/>
          </a:xfrm>
          <a:prstGeom prst="rect">
            <a:avLst/>
          </a:prstGeom>
        </p:spPr>
        <p:txBody>
          <a:bodyPr vert="horz" lIns="91440" tIns="45720" rIns="91440" bIns="45720" rtlCol="0" anchor="ctr"/>
          <a:lstStyle>
            <a:lvl1pPr algn="r">
              <a:defRPr sz="675">
                <a:solidFill>
                  <a:schemeClr val="tx1">
                    <a:tint val="75000"/>
                  </a:schemeClr>
                </a:solidFill>
                <a:latin typeface="Arial" panose="020B0604020202020204" pitchFamily="34" charset="0"/>
                <a:cs typeface="Arial" panose="020B0604020202020204" pitchFamily="34" charset="0"/>
              </a:defRPr>
            </a:lvl1pPr>
          </a:lstStyle>
          <a:p>
            <a:fld id="{1935C989-3212-4004-BBD1-C35CC00F69F9}" type="slidenum">
              <a:rPr lang="en-US" smtClean="0"/>
              <a:pPr/>
              <a:t>‹#›</a:t>
            </a:fld>
            <a:endParaRPr lang="en-US"/>
          </a:p>
        </p:txBody>
      </p:sp>
    </p:spTree>
    <p:extLst>
      <p:ext uri="{BB962C8B-B14F-4D97-AF65-F5344CB8AC3E}">
        <p14:creationId xmlns:p14="http://schemas.microsoft.com/office/powerpoint/2010/main" val="1391324017"/>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Lst>
  <p:txStyles>
    <p:titleStyle>
      <a:lvl1pPr algn="l" defTabSz="514350" rtl="0" eaLnBrk="1" latinLnBrk="0" hangingPunct="1">
        <a:lnSpc>
          <a:spcPct val="90000"/>
        </a:lnSpc>
        <a:spcBef>
          <a:spcPct val="0"/>
        </a:spcBef>
        <a:buNone/>
        <a:defRPr sz="2475" kern="1200">
          <a:solidFill>
            <a:schemeClr val="tx1"/>
          </a:solidFill>
          <a:latin typeface="Arial" panose="020B0604020202020204" pitchFamily="34" charset="0"/>
          <a:ea typeface="+mj-ea"/>
          <a:cs typeface="Arial" panose="020B0604020202020204" pitchFamily="34" charset="0"/>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Arial" panose="020B0604020202020204" pitchFamily="34" charset="0"/>
          <a:ea typeface="+mn-ea"/>
          <a:cs typeface="Arial" panose="020B0604020202020204" pitchFamily="34" charset="0"/>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Arial" panose="020B0604020202020204" pitchFamily="34" charset="0"/>
          <a:ea typeface="+mn-ea"/>
          <a:cs typeface="Arial" panose="020B0604020202020204" pitchFamily="34" charset="0"/>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Arial" panose="020B0604020202020204" pitchFamily="34" charset="0"/>
          <a:ea typeface="+mn-ea"/>
          <a:cs typeface="Arial" panose="020B0604020202020204" pitchFamily="34" charset="0"/>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Arial" panose="020B0604020202020204" pitchFamily="34" charset="0"/>
          <a:ea typeface="+mn-ea"/>
          <a:cs typeface="Arial" panose="020B0604020202020204" pitchFamily="34" charset="0"/>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stat-confluence.escap.un.org/display/TWG/DRSF%3A+Disaster-related+Statistics+Framework"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hyperlink" Target="https://stat-confluence.escap.un.org/display/TWG/DRSF:+Disaster-related+Statistics+Framework?preview=/16155350/27852893/DRSF%20Tables_2021_Final.pdf" TargetMode="External"/><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1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A883650-B7AB-4D19-8C4B-45F679E58B21}"/>
              </a:ext>
            </a:extLst>
          </p:cNvPr>
          <p:cNvPicPr>
            <a:picLocks noChangeAspect="1"/>
          </p:cNvPicPr>
          <p:nvPr/>
        </p:nvPicPr>
        <p:blipFill>
          <a:blip r:embed="rId3"/>
          <a:stretch>
            <a:fillRect/>
          </a:stretch>
        </p:blipFill>
        <p:spPr>
          <a:xfrm>
            <a:off x="228600" y="1047750"/>
            <a:ext cx="2894674" cy="3962399"/>
          </a:xfrm>
          <a:prstGeom prst="rect">
            <a:avLst/>
          </a:prstGeom>
        </p:spPr>
      </p:pic>
      <p:sp>
        <p:nvSpPr>
          <p:cNvPr id="8" name="TextBox 7">
            <a:extLst>
              <a:ext uri="{FF2B5EF4-FFF2-40B4-BE49-F238E27FC236}">
                <a16:creationId xmlns:a16="http://schemas.microsoft.com/office/drawing/2014/main" id="{1CD7B7AE-E239-4A73-8028-54CBD309B5A0}"/>
              </a:ext>
            </a:extLst>
          </p:cNvPr>
          <p:cNvSpPr txBox="1"/>
          <p:nvPr/>
        </p:nvSpPr>
        <p:spPr>
          <a:xfrm>
            <a:off x="3137357" y="3426694"/>
            <a:ext cx="3492043"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srgbClr val="24307A"/>
                </a:solidFill>
                <a:effectLst/>
                <a:uLnTx/>
                <a:uFillTx/>
                <a:latin typeface="Calibri" panose="020F0502020204030204" pitchFamily="34" charset="0"/>
                <a:ea typeface="+mn-ea"/>
                <a:cs typeface="Calibri" panose="020F0502020204030204" pitchFamily="34" charset="0"/>
                <a:hlinkClick r:id="rId4"/>
              </a:rPr>
              <a:t>https://stat-confluence.escap.un.org/display/TWG/DRSF%3A+Disaster-related+Statistics+Framework</a:t>
            </a:r>
            <a:endParaRPr kumimoji="0" lang="en-US" sz="1400" b="0" i="1" u="none" strike="noStrike" kern="1200" cap="none" spc="0" normalizeH="0" baseline="0" noProof="0">
              <a:ln>
                <a:noFill/>
              </a:ln>
              <a:solidFill>
                <a:srgbClr val="24307A"/>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1" u="none" strike="noStrike" kern="1200" cap="none" spc="0" normalizeH="0" baseline="0" noProof="0">
              <a:ln>
                <a:noFill/>
              </a:ln>
              <a:solidFill>
                <a:srgbClr val="24307A"/>
              </a:solidFill>
              <a:effectLst/>
              <a:uLnTx/>
              <a:uFillTx/>
              <a:latin typeface="Calibri" panose="020F0502020204030204" pitchFamily="34" charset="0"/>
              <a:ea typeface="+mn-ea"/>
              <a:cs typeface="Calibri" panose="020F0502020204030204" pitchFamily="34" charset="0"/>
            </a:endParaRPr>
          </a:p>
        </p:txBody>
      </p:sp>
      <p:sp>
        <p:nvSpPr>
          <p:cNvPr id="12" name="Title 1">
            <a:extLst>
              <a:ext uri="{FF2B5EF4-FFF2-40B4-BE49-F238E27FC236}">
                <a16:creationId xmlns:a16="http://schemas.microsoft.com/office/drawing/2014/main" id="{AD4B9FC7-7C02-4E58-99CE-EDF80A3E0DE4}"/>
              </a:ext>
            </a:extLst>
          </p:cNvPr>
          <p:cNvSpPr txBox="1">
            <a:spLocks/>
          </p:cNvSpPr>
          <p:nvPr/>
        </p:nvSpPr>
        <p:spPr>
          <a:xfrm>
            <a:off x="3168878" y="1946336"/>
            <a:ext cx="2895600" cy="1250827"/>
          </a:xfrm>
          <a:prstGeom prst="rect">
            <a:avLst/>
          </a:prstGeom>
        </p:spPr>
        <p:txBody>
          <a:bodyPr>
            <a:normAutofit fontScale="97500"/>
          </a:bodyPr>
          <a:lstStyle>
            <a:lvl1pPr algn="ctr" defTabSz="685766" rtl="0" eaLnBrk="1" latinLnBrk="0" hangingPunct="1">
              <a:spcBef>
                <a:spcPct val="0"/>
              </a:spcBef>
              <a:buNone/>
              <a:defRPr sz="3300" kern="1200">
                <a:solidFill>
                  <a:schemeClr val="tx1"/>
                </a:solidFill>
                <a:latin typeface="+mj-lt"/>
                <a:ea typeface="+mj-ea"/>
                <a:cs typeface="+mj-cs"/>
              </a:defRPr>
            </a:lvl1pPr>
          </a:lstStyle>
          <a:p>
            <a:r>
              <a:rPr lang="en-US" sz="2400" b="1" dirty="0">
                <a:latin typeface="Cambria" panose="02040503050406030204" pitchFamily="18" charset="0"/>
                <a:ea typeface="Cambria" panose="02040503050406030204" pitchFamily="18" charset="0"/>
                <a:cs typeface="Calibri" panose="020F0502020204030204" pitchFamily="34" charset="0"/>
              </a:rPr>
              <a:t>DRSF Basic Range of Disaster-related Statistics</a:t>
            </a:r>
          </a:p>
          <a:p>
            <a:endParaRPr lang="en-US" sz="2400" b="1" dirty="0">
              <a:latin typeface="Cambria" panose="02040503050406030204" pitchFamily="18" charset="0"/>
              <a:ea typeface="Cambria" panose="02040503050406030204" pitchFamily="18" charset="0"/>
              <a:cs typeface="Calibri" panose="020F0502020204030204" pitchFamily="34" charset="0"/>
            </a:endParaRPr>
          </a:p>
          <a:p>
            <a:endParaRPr lang="en-US" sz="2400" b="1" dirty="0">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2374873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54D5D926-FB9F-1763-2AD8-12E97C4E330E}"/>
              </a:ext>
            </a:extLst>
          </p:cNvPr>
          <p:cNvPicPr>
            <a:picLocks noGrp="1" noChangeAspect="1"/>
          </p:cNvPicPr>
          <p:nvPr>
            <p:ph sz="quarter" idx="11"/>
          </p:nvPr>
        </p:nvPicPr>
        <p:blipFill>
          <a:blip r:embed="rId2"/>
          <a:stretch>
            <a:fillRect/>
          </a:stretch>
        </p:blipFill>
        <p:spPr>
          <a:xfrm>
            <a:off x="152400" y="781918"/>
            <a:ext cx="6019800" cy="3579663"/>
          </a:xfrm>
        </p:spPr>
      </p:pic>
    </p:spTree>
    <p:extLst>
      <p:ext uri="{BB962C8B-B14F-4D97-AF65-F5344CB8AC3E}">
        <p14:creationId xmlns:p14="http://schemas.microsoft.com/office/powerpoint/2010/main" val="18606449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D5325AB5-4D9A-5876-190A-E360B6D6D0CF}"/>
              </a:ext>
            </a:extLst>
          </p:cNvPr>
          <p:cNvPicPr>
            <a:picLocks noGrp="1" noChangeAspect="1"/>
          </p:cNvPicPr>
          <p:nvPr>
            <p:ph sz="quarter" idx="11"/>
          </p:nvPr>
        </p:nvPicPr>
        <p:blipFill>
          <a:blip r:embed="rId2"/>
          <a:stretch>
            <a:fillRect/>
          </a:stretch>
        </p:blipFill>
        <p:spPr>
          <a:xfrm>
            <a:off x="547455" y="365125"/>
            <a:ext cx="5686890" cy="3975100"/>
          </a:xfrm>
        </p:spPr>
      </p:pic>
    </p:spTree>
    <p:extLst>
      <p:ext uri="{BB962C8B-B14F-4D97-AF65-F5344CB8AC3E}">
        <p14:creationId xmlns:p14="http://schemas.microsoft.com/office/powerpoint/2010/main" val="3716396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140C64A3-AACD-4D2B-9698-7114BC38F379}"/>
              </a:ext>
            </a:extLst>
          </p:cNvPr>
          <p:cNvSpPr txBox="1">
            <a:spLocks/>
          </p:cNvSpPr>
          <p:nvPr/>
        </p:nvSpPr>
        <p:spPr>
          <a:xfrm>
            <a:off x="-141514" y="209550"/>
            <a:ext cx="7010400" cy="677862"/>
          </a:xfrm>
          <a:prstGeom prst="rect">
            <a:avLst/>
          </a:prstGeom>
          <a:noFill/>
        </p:spPr>
        <p:txBody>
          <a:bodyPr/>
          <a:lstStyle>
            <a:lvl1pPr marL="0" indent="0" algn="l" defTabSz="685766" rtl="0" eaLnBrk="1" latinLnBrk="0" hangingPunct="1">
              <a:spcBef>
                <a:spcPct val="20000"/>
              </a:spcBef>
              <a:buFont typeface="Arial" panose="020B0604020202020204" pitchFamily="34" charset="0"/>
              <a:buNone/>
              <a:defRPr sz="4000" b="1" kern="1200">
                <a:solidFill>
                  <a:schemeClr val="tx1"/>
                </a:solidFill>
                <a:latin typeface="+mn-lt"/>
                <a:ea typeface="+mn-ea"/>
                <a:cs typeface="+mn-cs"/>
              </a:defRPr>
            </a:lvl1pPr>
            <a:lvl2pPr marL="557185" indent="-214303" algn="l" defTabSz="685766"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07" indent="-171442" algn="l" defTabSz="685766"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090"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2974"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856"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739"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622"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505"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0" marR="0" lvl="0" indent="0" algn="ctr"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srgbClr val="2B3990"/>
                </a:solidFill>
                <a:effectLst/>
                <a:uLnTx/>
                <a:uFillTx/>
                <a:latin typeface="Cambria" panose="02040503050406030204" pitchFamily="18" charset="0"/>
                <a:ea typeface="Cambria" panose="02040503050406030204" pitchFamily="18" charset="0"/>
              </a:rPr>
              <a:t>Components of the Basic Range of </a:t>
            </a:r>
          </a:p>
          <a:p>
            <a:pPr marL="0" marR="0" lvl="0" indent="0" algn="ctr"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srgbClr val="2B3990"/>
                </a:solidFill>
                <a:effectLst/>
                <a:uLnTx/>
                <a:uFillTx/>
                <a:latin typeface="Cambria" panose="02040503050406030204" pitchFamily="18" charset="0"/>
                <a:ea typeface="Cambria" panose="02040503050406030204" pitchFamily="18" charset="0"/>
              </a:rPr>
              <a:t>Disaster-related Statistics</a:t>
            </a:r>
          </a:p>
        </p:txBody>
      </p:sp>
      <p:grpSp>
        <p:nvGrpSpPr>
          <p:cNvPr id="7" name="Group 6">
            <a:extLst>
              <a:ext uri="{FF2B5EF4-FFF2-40B4-BE49-F238E27FC236}">
                <a16:creationId xmlns:a16="http://schemas.microsoft.com/office/drawing/2014/main" id="{2A885CF1-F283-40D0-86E4-D7722E82CBEB}"/>
              </a:ext>
            </a:extLst>
          </p:cNvPr>
          <p:cNvGrpSpPr/>
          <p:nvPr/>
        </p:nvGrpSpPr>
        <p:grpSpPr>
          <a:xfrm>
            <a:off x="304800" y="1047750"/>
            <a:ext cx="5943600" cy="3479971"/>
            <a:chOff x="557733" y="1381818"/>
            <a:chExt cx="4655621" cy="2642283"/>
          </a:xfrm>
        </p:grpSpPr>
        <p:sp>
          <p:nvSpPr>
            <p:cNvPr id="8" name="TextBox 7">
              <a:extLst>
                <a:ext uri="{FF2B5EF4-FFF2-40B4-BE49-F238E27FC236}">
                  <a16:creationId xmlns:a16="http://schemas.microsoft.com/office/drawing/2014/main" id="{9106AD13-DBD8-4430-811A-E7B613A9E407}"/>
                </a:ext>
              </a:extLst>
            </p:cNvPr>
            <p:cNvSpPr txBox="1"/>
            <p:nvPr/>
          </p:nvSpPr>
          <p:spPr>
            <a:xfrm rot="16200000">
              <a:off x="-3930" y="2897549"/>
              <a:ext cx="1458162" cy="334835"/>
            </a:xfrm>
            <a:prstGeom prst="rect">
              <a:avLst/>
            </a:prstGeom>
            <a:noFill/>
          </p:spPr>
          <p:txBody>
            <a:bodyPr wrap="square" rtlCol="0">
              <a:spAutoFit/>
            </a:bodyPr>
            <a:lstStyle/>
            <a:p>
              <a:pPr algn="ctr"/>
              <a:r>
                <a:rPr lang="en-US" sz="788" b="1">
                  <a:solidFill>
                    <a:schemeClr val="accent1">
                      <a:lumMod val="25000"/>
                    </a:schemeClr>
                  </a:solidFill>
                  <a:latin typeface="Cambria" charset="0"/>
                  <a:ea typeface="Cambria" charset="0"/>
                  <a:cs typeface="Cambria" charset="0"/>
                </a:rPr>
                <a:t>3 core elements of</a:t>
              </a:r>
            </a:p>
            <a:p>
              <a:pPr algn="ctr"/>
              <a:r>
                <a:rPr lang="en-US" sz="788" b="1">
                  <a:solidFill>
                    <a:schemeClr val="accent1">
                      <a:lumMod val="25000"/>
                    </a:schemeClr>
                  </a:solidFill>
                  <a:latin typeface="Cambria" charset="0"/>
                  <a:ea typeface="Cambria" charset="0"/>
                  <a:cs typeface="Cambria" charset="0"/>
                </a:rPr>
                <a:t>disaster-risk measurement</a:t>
              </a:r>
            </a:p>
          </p:txBody>
        </p:sp>
        <p:sp>
          <p:nvSpPr>
            <p:cNvPr id="9" name="Rectangle 8">
              <a:extLst>
                <a:ext uri="{FF2B5EF4-FFF2-40B4-BE49-F238E27FC236}">
                  <a16:creationId xmlns:a16="http://schemas.microsoft.com/office/drawing/2014/main" id="{51AC167B-2BCD-4C79-9572-688D9A038A76}"/>
                </a:ext>
              </a:extLst>
            </p:cNvPr>
            <p:cNvSpPr/>
            <p:nvPr/>
          </p:nvSpPr>
          <p:spPr>
            <a:xfrm>
              <a:off x="1174932" y="1582159"/>
              <a:ext cx="1021934" cy="646142"/>
            </a:xfrm>
            <a:prstGeom prst="rect">
              <a:avLst/>
            </a:prstGeom>
            <a:solidFill>
              <a:srgbClr val="FFC000">
                <a:lumMod val="40000"/>
                <a:lumOff val="60000"/>
              </a:srgbClr>
            </a:solidFill>
            <a:ln w="12700" cap="flat" cmpd="sng" algn="ctr">
              <a:noFill/>
              <a:prstDash val="solid"/>
              <a:miter lim="800000"/>
            </a:ln>
            <a:effectLst/>
          </p:spPr>
          <p:txBody>
            <a:bodyPr rtlCol="0" anchor="ctr"/>
            <a:lstStyle/>
            <a:p>
              <a:pPr algn="ctr"/>
              <a:r>
                <a:rPr lang="en-US" sz="788" b="1" kern="0">
                  <a:solidFill>
                    <a:prstClr val="black"/>
                  </a:solidFill>
                  <a:latin typeface="Cambria" charset="0"/>
                  <a:ea typeface="Cambria" charset="0"/>
                  <a:cs typeface="Cambria" charset="0"/>
                </a:rPr>
                <a:t>Before hazards resulting in sudden disasters and slow processes resulting in disasters</a:t>
              </a:r>
            </a:p>
          </p:txBody>
        </p:sp>
        <p:sp>
          <p:nvSpPr>
            <p:cNvPr id="10" name="Rectangle 9">
              <a:extLst>
                <a:ext uri="{FF2B5EF4-FFF2-40B4-BE49-F238E27FC236}">
                  <a16:creationId xmlns:a16="http://schemas.microsoft.com/office/drawing/2014/main" id="{2801C49F-A105-4B83-92FA-6C08B205905D}"/>
                </a:ext>
              </a:extLst>
            </p:cNvPr>
            <p:cNvSpPr/>
            <p:nvPr/>
          </p:nvSpPr>
          <p:spPr>
            <a:xfrm>
              <a:off x="1170690" y="2335885"/>
              <a:ext cx="1021935" cy="415539"/>
            </a:xfrm>
            <a:prstGeom prst="rect">
              <a:avLst/>
            </a:prstGeom>
            <a:solidFill>
              <a:srgbClr val="FFC000">
                <a:lumMod val="75000"/>
              </a:srgbClr>
            </a:solidFill>
            <a:ln w="12700" cap="flat" cmpd="sng" algn="ctr">
              <a:noFill/>
              <a:prstDash val="solid"/>
              <a:miter lim="800000"/>
            </a:ln>
            <a:effectLst/>
          </p:spPr>
          <p:txBody>
            <a:bodyPr rtlCol="0" anchor="ctr"/>
            <a:lstStyle/>
            <a:p>
              <a:pPr algn="ctr" defTabSz="514350">
                <a:defRPr/>
              </a:pPr>
              <a:r>
                <a:rPr lang="en-US" sz="788" b="1" kern="0">
                  <a:solidFill>
                    <a:prstClr val="black"/>
                  </a:solidFill>
                  <a:latin typeface="Cambria" charset="0"/>
                  <a:ea typeface="Cambria" charset="0"/>
                  <a:cs typeface="Cambria" charset="0"/>
                </a:rPr>
                <a:t>Exposure</a:t>
              </a:r>
            </a:p>
          </p:txBody>
        </p:sp>
        <p:sp>
          <p:nvSpPr>
            <p:cNvPr id="11" name="Rectangle 10">
              <a:extLst>
                <a:ext uri="{FF2B5EF4-FFF2-40B4-BE49-F238E27FC236}">
                  <a16:creationId xmlns:a16="http://schemas.microsoft.com/office/drawing/2014/main" id="{BD0B8477-1714-4009-B44D-88B47B5AEE90}"/>
                </a:ext>
              </a:extLst>
            </p:cNvPr>
            <p:cNvSpPr/>
            <p:nvPr/>
          </p:nvSpPr>
          <p:spPr>
            <a:xfrm>
              <a:off x="1174931" y="2814978"/>
              <a:ext cx="1021935" cy="415539"/>
            </a:xfrm>
            <a:prstGeom prst="rect">
              <a:avLst/>
            </a:prstGeom>
            <a:solidFill>
              <a:srgbClr val="C0A2E8"/>
            </a:solidFill>
            <a:ln w="12700" cap="flat" cmpd="sng" algn="ctr">
              <a:noFill/>
              <a:prstDash val="solid"/>
              <a:miter lim="800000"/>
            </a:ln>
            <a:effectLst/>
          </p:spPr>
          <p:txBody>
            <a:bodyPr rtlCol="0" anchor="ctr"/>
            <a:lstStyle/>
            <a:p>
              <a:pPr algn="ctr" defTabSz="514350">
                <a:defRPr/>
              </a:pPr>
              <a:r>
                <a:rPr lang="en-US" sz="788" b="1" kern="0">
                  <a:solidFill>
                    <a:prstClr val="black"/>
                  </a:solidFill>
                  <a:latin typeface="Cambria" charset="0"/>
                  <a:ea typeface="Cambria" charset="0"/>
                  <a:cs typeface="Cambria" charset="0"/>
                </a:rPr>
                <a:t>Vulnerability</a:t>
              </a:r>
            </a:p>
          </p:txBody>
        </p:sp>
        <p:sp>
          <p:nvSpPr>
            <p:cNvPr id="12" name="Rectangle 11">
              <a:extLst>
                <a:ext uri="{FF2B5EF4-FFF2-40B4-BE49-F238E27FC236}">
                  <a16:creationId xmlns:a16="http://schemas.microsoft.com/office/drawing/2014/main" id="{EF2A7186-7AC1-4E2A-9CF7-5735F7A1AD37}"/>
                </a:ext>
              </a:extLst>
            </p:cNvPr>
            <p:cNvSpPr/>
            <p:nvPr/>
          </p:nvSpPr>
          <p:spPr>
            <a:xfrm>
              <a:off x="1170690" y="3290596"/>
              <a:ext cx="1021935" cy="415539"/>
            </a:xfrm>
            <a:prstGeom prst="rect">
              <a:avLst/>
            </a:prstGeom>
            <a:solidFill>
              <a:srgbClr val="F8909F"/>
            </a:solidFill>
            <a:ln w="12700" cap="flat" cmpd="sng" algn="ctr">
              <a:noFill/>
              <a:prstDash val="solid"/>
              <a:miter lim="800000"/>
            </a:ln>
            <a:effectLst/>
          </p:spPr>
          <p:txBody>
            <a:bodyPr rtlCol="0" anchor="ctr"/>
            <a:lstStyle/>
            <a:p>
              <a:pPr algn="ctr" defTabSz="514350">
                <a:defRPr/>
              </a:pPr>
              <a:r>
                <a:rPr lang="en-US" sz="788" b="1" kern="0">
                  <a:solidFill>
                    <a:prstClr val="black"/>
                  </a:solidFill>
                  <a:latin typeface="Cambria" charset="0"/>
                  <a:ea typeface="Cambria" charset="0"/>
                  <a:cs typeface="Cambria" charset="0"/>
                </a:rPr>
                <a:t>Coping capacity</a:t>
              </a:r>
            </a:p>
          </p:txBody>
        </p:sp>
        <p:sp>
          <p:nvSpPr>
            <p:cNvPr id="13" name="Rectangle 12">
              <a:extLst>
                <a:ext uri="{FF2B5EF4-FFF2-40B4-BE49-F238E27FC236}">
                  <a16:creationId xmlns:a16="http://schemas.microsoft.com/office/drawing/2014/main" id="{06A922D7-3DAE-4229-AD25-254B0051738E}"/>
                </a:ext>
              </a:extLst>
            </p:cNvPr>
            <p:cNvSpPr/>
            <p:nvPr/>
          </p:nvSpPr>
          <p:spPr>
            <a:xfrm>
              <a:off x="1174931" y="3766926"/>
              <a:ext cx="4038423" cy="257175"/>
            </a:xfrm>
            <a:prstGeom prst="rect">
              <a:avLst/>
            </a:prstGeom>
            <a:solidFill>
              <a:sysClr val="windowText" lastClr="000000">
                <a:lumMod val="75000"/>
                <a:lumOff val="25000"/>
              </a:sysClr>
            </a:solidFill>
            <a:ln w="12700" cap="flat" cmpd="sng" algn="ctr">
              <a:noFill/>
              <a:prstDash val="solid"/>
              <a:miter lim="800000"/>
            </a:ln>
            <a:effectLst/>
          </p:spPr>
          <p:txBody>
            <a:bodyPr rtlCol="0" anchor="ctr"/>
            <a:lstStyle/>
            <a:p>
              <a:pPr algn="ctr" defTabSz="514350">
                <a:defRPr/>
              </a:pPr>
              <a:r>
                <a:rPr lang="en-US" sz="788" b="1" kern="0">
                  <a:solidFill>
                    <a:prstClr val="white"/>
                  </a:solidFill>
                  <a:latin typeface="Cambria" charset="0"/>
                  <a:ea typeface="Cambria" charset="0"/>
                  <a:cs typeface="Cambria" charset="0"/>
                </a:rPr>
                <a:t>Disaster Risk Reduction Activity</a:t>
              </a:r>
            </a:p>
          </p:txBody>
        </p:sp>
        <p:sp>
          <p:nvSpPr>
            <p:cNvPr id="14" name="Left Brace 13">
              <a:extLst>
                <a:ext uri="{FF2B5EF4-FFF2-40B4-BE49-F238E27FC236}">
                  <a16:creationId xmlns:a16="http://schemas.microsoft.com/office/drawing/2014/main" id="{6BF44B7E-5DC0-416B-84C0-1AE8A7728CC6}"/>
                </a:ext>
              </a:extLst>
            </p:cNvPr>
            <p:cNvSpPr/>
            <p:nvPr/>
          </p:nvSpPr>
          <p:spPr>
            <a:xfrm>
              <a:off x="1012927" y="2379735"/>
              <a:ext cx="34365" cy="1319816"/>
            </a:xfrm>
            <a:prstGeom prst="leftBrace">
              <a:avLst/>
            </a:prstGeom>
            <a:ln w="28575">
              <a:solidFill>
                <a:schemeClr val="accent1">
                  <a:lumMod val="1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a:p>
          </p:txBody>
        </p:sp>
        <p:sp>
          <p:nvSpPr>
            <p:cNvPr id="15" name="Arrow: Down 14">
              <a:extLst>
                <a:ext uri="{FF2B5EF4-FFF2-40B4-BE49-F238E27FC236}">
                  <a16:creationId xmlns:a16="http://schemas.microsoft.com/office/drawing/2014/main" id="{AE86D6E5-7882-4704-9376-6D8F36EB9BA6}"/>
                </a:ext>
              </a:extLst>
            </p:cNvPr>
            <p:cNvSpPr/>
            <p:nvPr/>
          </p:nvSpPr>
          <p:spPr>
            <a:xfrm>
              <a:off x="2215544" y="1388538"/>
              <a:ext cx="92141" cy="355025"/>
            </a:xfrm>
            <a:prstGeom prst="downArrow">
              <a:avLst/>
            </a:prstGeom>
            <a:solidFill>
              <a:srgbClr val="FF0000"/>
            </a:solidFill>
            <a:ln w="12700" cap="flat" cmpd="sng" algn="ctr">
              <a:solidFill>
                <a:srgbClr val="FF0000"/>
              </a:solidFill>
              <a:prstDash val="solid"/>
              <a:miter lim="800000"/>
            </a:ln>
            <a:effectLst/>
          </p:spPr>
          <p:txBody>
            <a:bodyPr rtlCol="0" anchor="ctr"/>
            <a:lstStyle/>
            <a:p>
              <a:pPr algn="ctr" defTabSz="514350">
                <a:defRPr/>
              </a:pPr>
              <a:endParaRPr lang="en-US" sz="1013" kern="0">
                <a:solidFill>
                  <a:prstClr val="white"/>
                </a:solidFill>
                <a:latin typeface="Calibri" panose="020F0502020204030204"/>
                <a:ea typeface=""/>
                <a:cs typeface=""/>
              </a:endParaRPr>
            </a:p>
          </p:txBody>
        </p:sp>
        <p:cxnSp>
          <p:nvCxnSpPr>
            <p:cNvPr id="16" name="Straight Connector 15">
              <a:extLst>
                <a:ext uri="{FF2B5EF4-FFF2-40B4-BE49-F238E27FC236}">
                  <a16:creationId xmlns:a16="http://schemas.microsoft.com/office/drawing/2014/main" id="{A28D863C-9596-4FAB-B636-BE029D4AF224}"/>
                </a:ext>
              </a:extLst>
            </p:cNvPr>
            <p:cNvCxnSpPr>
              <a:cxnSpLocks/>
            </p:cNvCxnSpPr>
            <p:nvPr/>
          </p:nvCxnSpPr>
          <p:spPr>
            <a:xfrm>
              <a:off x="2248094" y="1879114"/>
              <a:ext cx="27042" cy="1760705"/>
            </a:xfrm>
            <a:prstGeom prst="line">
              <a:avLst/>
            </a:prstGeom>
            <a:noFill/>
            <a:ln w="28575" cap="flat" cmpd="sng" algn="ctr">
              <a:solidFill>
                <a:srgbClr val="FF0000"/>
              </a:solidFill>
              <a:prstDash val="dash"/>
              <a:miter lim="800000"/>
            </a:ln>
            <a:effectLst/>
          </p:spPr>
        </p:cxnSp>
        <p:sp>
          <p:nvSpPr>
            <p:cNvPr id="17" name="Rectangle 16">
              <a:extLst>
                <a:ext uri="{FF2B5EF4-FFF2-40B4-BE49-F238E27FC236}">
                  <a16:creationId xmlns:a16="http://schemas.microsoft.com/office/drawing/2014/main" id="{2B576A5C-29A6-45AF-90D3-F537AA2E8EF8}"/>
                </a:ext>
              </a:extLst>
            </p:cNvPr>
            <p:cNvSpPr/>
            <p:nvPr/>
          </p:nvSpPr>
          <p:spPr>
            <a:xfrm>
              <a:off x="2382081" y="1599371"/>
              <a:ext cx="2823182" cy="243863"/>
            </a:xfrm>
            <a:prstGeom prst="rect">
              <a:avLst/>
            </a:prstGeom>
            <a:solidFill>
              <a:srgbClr val="FFC000">
                <a:lumMod val="40000"/>
                <a:lumOff val="60000"/>
              </a:srgbClr>
            </a:solidFill>
            <a:ln w="12700" cap="flat" cmpd="sng" algn="ctr">
              <a:noFill/>
              <a:prstDash val="solid"/>
              <a:miter lim="800000"/>
            </a:ln>
            <a:effectLst/>
          </p:spPr>
          <p:txBody>
            <a:bodyPr rtlCol="0" anchor="ctr"/>
            <a:lstStyle/>
            <a:p>
              <a:pPr algn="ctr" defTabSz="514350">
                <a:defRPr/>
              </a:pPr>
              <a:r>
                <a:rPr lang="en-US" sz="900" b="1" kern="0">
                  <a:solidFill>
                    <a:prstClr val="black"/>
                  </a:solidFill>
                  <a:latin typeface="Cambria" charset="0"/>
                  <a:ea typeface="Cambria" charset="0"/>
                  <a:cs typeface="Cambria" charset="0"/>
                </a:rPr>
                <a:t>During and after a disaster</a:t>
              </a:r>
            </a:p>
          </p:txBody>
        </p:sp>
        <p:sp>
          <p:nvSpPr>
            <p:cNvPr id="18" name="Rectangle 17">
              <a:extLst>
                <a:ext uri="{FF2B5EF4-FFF2-40B4-BE49-F238E27FC236}">
                  <a16:creationId xmlns:a16="http://schemas.microsoft.com/office/drawing/2014/main" id="{EDBC2AA4-2C2F-4245-85A3-DA13D4875829}"/>
                </a:ext>
              </a:extLst>
            </p:cNvPr>
            <p:cNvSpPr/>
            <p:nvPr/>
          </p:nvSpPr>
          <p:spPr>
            <a:xfrm>
              <a:off x="2382082" y="1925568"/>
              <a:ext cx="2022856" cy="552901"/>
            </a:xfrm>
            <a:prstGeom prst="rect">
              <a:avLst/>
            </a:prstGeom>
            <a:solidFill>
              <a:srgbClr val="70AD47">
                <a:lumMod val="40000"/>
                <a:lumOff val="60000"/>
              </a:srgbClr>
            </a:solidFill>
            <a:ln w="12700" cap="flat" cmpd="sng" algn="ctr">
              <a:noFill/>
              <a:prstDash val="solid"/>
              <a:miter lim="800000"/>
            </a:ln>
            <a:effectLst/>
          </p:spPr>
          <p:txBody>
            <a:bodyPr rtlCol="0" anchor="ctr"/>
            <a:lstStyle/>
            <a:p>
              <a:pPr algn="ctr" defTabSz="514350">
                <a:defRPr/>
              </a:pPr>
              <a:r>
                <a:rPr lang="en-US" sz="788" b="1" kern="0">
                  <a:solidFill>
                    <a:prstClr val="black"/>
                  </a:solidFill>
                  <a:latin typeface="Cambria" charset="0"/>
                  <a:ea typeface="Cambria" charset="0"/>
                  <a:cs typeface="Cambria" charset="0"/>
                </a:rPr>
                <a:t>Direct impacts to environment </a:t>
              </a:r>
            </a:p>
            <a:p>
              <a:pPr algn="ctr" defTabSz="514350">
                <a:defRPr/>
              </a:pPr>
              <a:r>
                <a:rPr lang="en-US" sz="788" b="1" kern="0">
                  <a:solidFill>
                    <a:prstClr val="black"/>
                  </a:solidFill>
                  <a:latin typeface="Cambria" charset="0"/>
                  <a:ea typeface="Cambria" charset="0"/>
                  <a:cs typeface="Cambria" charset="0"/>
                </a:rPr>
                <a:t>and cultural heritage</a:t>
              </a:r>
            </a:p>
            <a:p>
              <a:pPr algn="ctr" defTabSz="514350">
                <a:defRPr/>
              </a:pPr>
              <a:r>
                <a:rPr lang="en-US" sz="675" b="1" i="1" kern="0">
                  <a:solidFill>
                    <a:prstClr val="black"/>
                  </a:solidFill>
                  <a:latin typeface="Cambria" charset="0"/>
                  <a:ea typeface="Cambria" charset="0"/>
                  <a:cs typeface="Cambria" charset="0"/>
                </a:rPr>
                <a:t>(loss of critical ecosystems, water resources, cultural heritage zones or objects</a:t>
              </a:r>
              <a:r>
                <a:rPr lang="is-IS" sz="675" b="1" i="1" kern="0">
                  <a:solidFill>
                    <a:prstClr val="black"/>
                  </a:solidFill>
                  <a:latin typeface="Cambria" charset="0"/>
                  <a:ea typeface="Cambria" charset="0"/>
                  <a:cs typeface="Cambria" charset="0"/>
                </a:rPr>
                <a:t>…</a:t>
              </a:r>
              <a:r>
                <a:rPr lang="en-US" sz="675" b="1" i="1" kern="0">
                  <a:solidFill>
                    <a:prstClr val="black"/>
                  </a:solidFill>
                  <a:latin typeface="Cambria" charset="0"/>
                  <a:ea typeface="Cambria" charset="0"/>
                  <a:cs typeface="Cambria" charset="0"/>
                </a:rPr>
                <a:t>)</a:t>
              </a:r>
              <a:endParaRPr lang="en-US" sz="619" b="1" i="1" kern="0">
                <a:solidFill>
                  <a:prstClr val="black"/>
                </a:solidFill>
                <a:latin typeface="Cambria" charset="0"/>
                <a:ea typeface="Cambria" charset="0"/>
                <a:cs typeface="Cambria" charset="0"/>
              </a:endParaRPr>
            </a:p>
          </p:txBody>
        </p:sp>
        <p:sp>
          <p:nvSpPr>
            <p:cNvPr id="19" name="Rectangle 18">
              <a:extLst>
                <a:ext uri="{FF2B5EF4-FFF2-40B4-BE49-F238E27FC236}">
                  <a16:creationId xmlns:a16="http://schemas.microsoft.com/office/drawing/2014/main" id="{2A7E1A0A-E8E2-4C25-9BE2-F064EBE51DEC}"/>
                </a:ext>
              </a:extLst>
            </p:cNvPr>
            <p:cNvSpPr/>
            <p:nvPr/>
          </p:nvSpPr>
          <p:spPr>
            <a:xfrm>
              <a:off x="2382082" y="2529026"/>
              <a:ext cx="2022856" cy="560273"/>
            </a:xfrm>
            <a:prstGeom prst="rect">
              <a:avLst/>
            </a:prstGeom>
            <a:solidFill>
              <a:srgbClr val="ED7D31">
                <a:lumMod val="60000"/>
                <a:lumOff val="40000"/>
              </a:srgbClr>
            </a:solidFill>
            <a:ln w="12700" cap="flat" cmpd="sng" algn="ctr">
              <a:noFill/>
              <a:prstDash val="solid"/>
              <a:miter lim="800000"/>
            </a:ln>
            <a:effectLst/>
          </p:spPr>
          <p:txBody>
            <a:bodyPr rtlCol="0" anchor="ctr"/>
            <a:lstStyle/>
            <a:p>
              <a:pPr algn="ctr" defTabSz="514350">
                <a:defRPr/>
              </a:pPr>
              <a:r>
                <a:rPr lang="en-US" sz="788" b="1" kern="0">
                  <a:solidFill>
                    <a:prstClr val="black"/>
                  </a:solidFill>
                  <a:latin typeface="Cambria" charset="0"/>
                  <a:ea typeface="Cambria" charset="0"/>
                  <a:cs typeface="Cambria" charset="0"/>
                </a:rPr>
                <a:t>Direct human impacts</a:t>
              </a:r>
            </a:p>
            <a:p>
              <a:pPr algn="ctr" defTabSz="514350">
                <a:defRPr/>
              </a:pPr>
              <a:r>
                <a:rPr lang="en-US" sz="675" b="1" i="1" kern="0">
                  <a:solidFill>
                    <a:prstClr val="black"/>
                  </a:solidFill>
                  <a:latin typeface="Cambria" charset="0"/>
                  <a:ea typeface="Cambria" charset="0"/>
                  <a:cs typeface="Cambria" charset="0"/>
                </a:rPr>
                <a:t>(deaths or missing, injured or ill, displaced or evacuated, damages to dwellings, loss of jobs</a:t>
              </a:r>
              <a:r>
                <a:rPr lang="is-IS" sz="675" b="1" i="1" kern="0">
                  <a:solidFill>
                    <a:prstClr val="black"/>
                  </a:solidFill>
                  <a:latin typeface="Cambria" charset="0"/>
                  <a:ea typeface="Cambria" charset="0"/>
                  <a:cs typeface="Cambria" charset="0"/>
                </a:rPr>
                <a:t>…)</a:t>
              </a:r>
              <a:endParaRPr lang="en-US" sz="675" b="1" i="1" kern="0">
                <a:solidFill>
                  <a:prstClr val="black"/>
                </a:solidFill>
                <a:latin typeface="Cambria" charset="0"/>
                <a:ea typeface="Cambria" charset="0"/>
                <a:cs typeface="Cambria" charset="0"/>
              </a:endParaRPr>
            </a:p>
          </p:txBody>
        </p:sp>
        <p:sp>
          <p:nvSpPr>
            <p:cNvPr id="20" name="Rectangle 19">
              <a:extLst>
                <a:ext uri="{FF2B5EF4-FFF2-40B4-BE49-F238E27FC236}">
                  <a16:creationId xmlns:a16="http://schemas.microsoft.com/office/drawing/2014/main" id="{A6D7C2C3-3636-403F-8293-965AB61A414B}"/>
                </a:ext>
              </a:extLst>
            </p:cNvPr>
            <p:cNvSpPr/>
            <p:nvPr/>
          </p:nvSpPr>
          <p:spPr>
            <a:xfrm>
              <a:off x="2391133" y="3150472"/>
              <a:ext cx="2022856" cy="552901"/>
            </a:xfrm>
            <a:prstGeom prst="rect">
              <a:avLst/>
            </a:prstGeom>
            <a:solidFill>
              <a:srgbClr val="FA7862"/>
            </a:solidFill>
            <a:ln w="12700" cap="flat" cmpd="sng" algn="ctr">
              <a:noFill/>
              <a:prstDash val="solid"/>
              <a:miter lim="800000"/>
            </a:ln>
            <a:effectLst/>
          </p:spPr>
          <p:txBody>
            <a:bodyPr rtlCol="0" anchor="ctr"/>
            <a:lstStyle/>
            <a:p>
              <a:pPr algn="ctr" defTabSz="514350">
                <a:defRPr/>
              </a:pPr>
              <a:r>
                <a:rPr lang="en-US" sz="731" b="1" kern="0">
                  <a:solidFill>
                    <a:prstClr val="black"/>
                  </a:solidFill>
                  <a:latin typeface="Cambria" charset="0"/>
                  <a:ea typeface="Cambria" charset="0"/>
                  <a:cs typeface="Cambria" charset="0"/>
                </a:rPr>
                <a:t>Direct material impacts and economic loss</a:t>
              </a:r>
            </a:p>
            <a:p>
              <a:pPr algn="ctr" defTabSz="514350">
                <a:defRPr/>
              </a:pPr>
              <a:r>
                <a:rPr lang="en-US" sz="675" b="1" i="1" kern="0">
                  <a:solidFill>
                    <a:prstClr val="black"/>
                  </a:solidFill>
                  <a:latin typeface="Cambria" charset="0"/>
                  <a:ea typeface="Cambria" charset="0"/>
                  <a:cs typeface="Cambria" charset="0"/>
                </a:rPr>
                <a:t>(on fixed assets/valuables, critical goods and services, critical infrastructures</a:t>
              </a:r>
              <a:r>
                <a:rPr lang="is-IS" sz="675" b="1" i="1" kern="0">
                  <a:solidFill>
                    <a:prstClr val="black"/>
                  </a:solidFill>
                  <a:latin typeface="Cambria" charset="0"/>
                  <a:ea typeface="Cambria" charset="0"/>
                  <a:cs typeface="Cambria" charset="0"/>
                </a:rPr>
                <a:t>…)</a:t>
              </a:r>
              <a:endParaRPr lang="en-US" sz="619" b="1" i="1" kern="0">
                <a:solidFill>
                  <a:prstClr val="black"/>
                </a:solidFill>
                <a:latin typeface="Cambria" charset="0"/>
                <a:ea typeface="Cambria" charset="0"/>
                <a:cs typeface="Cambria" charset="0"/>
              </a:endParaRPr>
            </a:p>
          </p:txBody>
        </p:sp>
        <p:sp>
          <p:nvSpPr>
            <p:cNvPr id="21" name="Rectangle 20">
              <a:extLst>
                <a:ext uri="{FF2B5EF4-FFF2-40B4-BE49-F238E27FC236}">
                  <a16:creationId xmlns:a16="http://schemas.microsoft.com/office/drawing/2014/main" id="{E79E7743-D9F8-433B-9CC2-90156061DD84}"/>
                </a:ext>
              </a:extLst>
            </p:cNvPr>
            <p:cNvSpPr/>
            <p:nvPr/>
          </p:nvSpPr>
          <p:spPr>
            <a:xfrm>
              <a:off x="4496499" y="1965689"/>
              <a:ext cx="708764" cy="1737683"/>
            </a:xfrm>
            <a:prstGeom prst="rect">
              <a:avLst/>
            </a:prstGeom>
            <a:solidFill>
              <a:srgbClr val="4472C4">
                <a:lumMod val="60000"/>
                <a:lumOff val="40000"/>
              </a:srgbClr>
            </a:solidFill>
            <a:ln w="12700" cap="flat" cmpd="sng" algn="ctr">
              <a:noFill/>
              <a:prstDash val="solid"/>
              <a:miter lim="800000"/>
            </a:ln>
            <a:effectLst/>
          </p:spPr>
          <p:txBody>
            <a:bodyPr rtlCol="0" anchor="ctr"/>
            <a:lstStyle/>
            <a:p>
              <a:pPr algn="ctr" defTabSz="514350">
                <a:defRPr/>
              </a:pPr>
              <a:r>
                <a:rPr lang="en-US" sz="788" b="1" kern="0">
                  <a:solidFill>
                    <a:prstClr val="black"/>
                  </a:solidFill>
                  <a:latin typeface="Cambria" charset="0"/>
                  <a:ea typeface="Cambria" charset="0"/>
                  <a:cs typeface="Cambria" charset="0"/>
                </a:rPr>
                <a:t>Indirect impacts</a:t>
              </a:r>
            </a:p>
            <a:p>
              <a:pPr algn="ctr" defTabSz="514350">
                <a:defRPr/>
              </a:pPr>
              <a:r>
                <a:rPr lang="en-US" sz="675" b="1" i="1" kern="0">
                  <a:solidFill>
                    <a:prstClr val="black"/>
                  </a:solidFill>
                  <a:latin typeface="Cambria" charset="0"/>
                  <a:ea typeface="Cambria" charset="0"/>
                  <a:cs typeface="Cambria" charset="0"/>
                </a:rPr>
                <a:t>(decline in economic value added as a consequence of direct economic loss and/or human and environment impacts)</a:t>
              </a:r>
              <a:endParaRPr lang="en-US" sz="619" b="1" i="1" kern="0">
                <a:solidFill>
                  <a:prstClr val="black"/>
                </a:solidFill>
                <a:latin typeface="Cambria" charset="0"/>
                <a:ea typeface="Cambria" charset="0"/>
                <a:cs typeface="Cambria" charset="0"/>
              </a:endParaRPr>
            </a:p>
          </p:txBody>
        </p:sp>
        <p:sp>
          <p:nvSpPr>
            <p:cNvPr id="22" name="TextBox 21">
              <a:extLst>
                <a:ext uri="{FF2B5EF4-FFF2-40B4-BE49-F238E27FC236}">
                  <a16:creationId xmlns:a16="http://schemas.microsoft.com/office/drawing/2014/main" id="{B971BB06-AB62-49E6-8D74-20949B6D6CD0}"/>
                </a:ext>
              </a:extLst>
            </p:cNvPr>
            <p:cNvSpPr txBox="1"/>
            <p:nvPr/>
          </p:nvSpPr>
          <p:spPr>
            <a:xfrm>
              <a:off x="2324728" y="1381818"/>
              <a:ext cx="872546" cy="248209"/>
            </a:xfrm>
            <a:prstGeom prst="rect">
              <a:avLst/>
            </a:prstGeom>
            <a:noFill/>
          </p:spPr>
          <p:txBody>
            <a:bodyPr wrap="square" rtlCol="0">
              <a:spAutoFit/>
            </a:bodyPr>
            <a:lstStyle/>
            <a:p>
              <a:r>
                <a:rPr lang="en-US" sz="1013" b="1">
                  <a:solidFill>
                    <a:srgbClr val="C00000"/>
                  </a:solidFill>
                  <a:latin typeface="Cambria" charset="0"/>
                  <a:ea typeface="Cambria" charset="0"/>
                  <a:cs typeface="Cambria" charset="0"/>
                </a:rPr>
                <a:t>Emergency</a:t>
              </a:r>
            </a:p>
          </p:txBody>
        </p:sp>
        <p:sp>
          <p:nvSpPr>
            <p:cNvPr id="23" name="Connector 41">
              <a:extLst>
                <a:ext uri="{FF2B5EF4-FFF2-40B4-BE49-F238E27FC236}">
                  <a16:creationId xmlns:a16="http://schemas.microsoft.com/office/drawing/2014/main" id="{C47D1EDA-DFD8-4FC2-B93A-28DAC274E4E4}"/>
                </a:ext>
              </a:extLst>
            </p:cNvPr>
            <p:cNvSpPr/>
            <p:nvPr/>
          </p:nvSpPr>
          <p:spPr>
            <a:xfrm>
              <a:off x="1263020" y="2464656"/>
              <a:ext cx="810090" cy="172277"/>
            </a:xfrm>
            <a:prstGeom prst="flowChartConnector">
              <a:avLst/>
            </a:prstGeom>
            <a:noFill/>
            <a:ln w="28575">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4" name="Connector 41">
              <a:extLst>
                <a:ext uri="{FF2B5EF4-FFF2-40B4-BE49-F238E27FC236}">
                  <a16:creationId xmlns:a16="http://schemas.microsoft.com/office/drawing/2014/main" id="{A9F59591-3F51-40ED-A584-CCCEDDE13DBA}"/>
                </a:ext>
              </a:extLst>
            </p:cNvPr>
            <p:cNvSpPr/>
            <p:nvPr/>
          </p:nvSpPr>
          <p:spPr>
            <a:xfrm>
              <a:off x="1280853" y="2894279"/>
              <a:ext cx="810090" cy="243027"/>
            </a:xfrm>
            <a:prstGeom prst="flowChartConnector">
              <a:avLst/>
            </a:prstGeom>
            <a:noFill/>
            <a:ln w="28575">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5" name="Connector 41">
              <a:extLst>
                <a:ext uri="{FF2B5EF4-FFF2-40B4-BE49-F238E27FC236}">
                  <a16:creationId xmlns:a16="http://schemas.microsoft.com/office/drawing/2014/main" id="{0877A604-2C2E-4C06-AC08-9E17AD6BD445}"/>
                </a:ext>
              </a:extLst>
            </p:cNvPr>
            <p:cNvSpPr/>
            <p:nvPr/>
          </p:nvSpPr>
          <p:spPr>
            <a:xfrm>
              <a:off x="2404576" y="1972831"/>
              <a:ext cx="1944957" cy="153146"/>
            </a:xfrm>
            <a:prstGeom prst="flowChartConnector">
              <a:avLst/>
            </a:prstGeom>
            <a:noFill/>
            <a:ln w="28575">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6" name="Connector 41">
              <a:extLst>
                <a:ext uri="{FF2B5EF4-FFF2-40B4-BE49-F238E27FC236}">
                  <a16:creationId xmlns:a16="http://schemas.microsoft.com/office/drawing/2014/main" id="{F74A7104-1CAA-4C6F-82CE-EE34F9FF0C95}"/>
                </a:ext>
              </a:extLst>
            </p:cNvPr>
            <p:cNvSpPr/>
            <p:nvPr/>
          </p:nvSpPr>
          <p:spPr>
            <a:xfrm>
              <a:off x="2644935" y="2650746"/>
              <a:ext cx="1515251" cy="132046"/>
            </a:xfrm>
            <a:prstGeom prst="flowChartConnector">
              <a:avLst/>
            </a:prstGeom>
            <a:noFill/>
            <a:ln w="28575">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7" name="Connector 41">
              <a:extLst>
                <a:ext uri="{FF2B5EF4-FFF2-40B4-BE49-F238E27FC236}">
                  <a16:creationId xmlns:a16="http://schemas.microsoft.com/office/drawing/2014/main" id="{62649B13-A1AE-4D87-A056-5456FCF95AAE}"/>
                </a:ext>
              </a:extLst>
            </p:cNvPr>
            <p:cNvSpPr/>
            <p:nvPr/>
          </p:nvSpPr>
          <p:spPr>
            <a:xfrm>
              <a:off x="2404576" y="3242628"/>
              <a:ext cx="2000361" cy="171805"/>
            </a:xfrm>
            <a:prstGeom prst="flowChartConnector">
              <a:avLst/>
            </a:prstGeom>
            <a:noFill/>
            <a:ln w="28575">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
        <p:nvSpPr>
          <p:cNvPr id="28" name="Connector 41">
            <a:extLst>
              <a:ext uri="{FF2B5EF4-FFF2-40B4-BE49-F238E27FC236}">
                <a16:creationId xmlns:a16="http://schemas.microsoft.com/office/drawing/2014/main" id="{CEAF5668-D1B9-4245-92B2-FAB326EB81DD}"/>
              </a:ext>
            </a:extLst>
          </p:cNvPr>
          <p:cNvSpPr/>
          <p:nvPr/>
        </p:nvSpPr>
        <p:spPr>
          <a:xfrm>
            <a:off x="1227971" y="3658044"/>
            <a:ext cx="1034202" cy="320074"/>
          </a:xfrm>
          <a:prstGeom prst="flowChartConnector">
            <a:avLst/>
          </a:prstGeom>
          <a:noFill/>
          <a:ln w="28575">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Tree>
    <p:extLst>
      <p:ext uri="{BB962C8B-B14F-4D97-AF65-F5344CB8AC3E}">
        <p14:creationId xmlns:p14="http://schemas.microsoft.com/office/powerpoint/2010/main" val="19645814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140C64A3-AACD-4D2B-9698-7114BC38F379}"/>
              </a:ext>
            </a:extLst>
          </p:cNvPr>
          <p:cNvSpPr txBox="1">
            <a:spLocks/>
          </p:cNvSpPr>
          <p:nvPr/>
        </p:nvSpPr>
        <p:spPr>
          <a:xfrm>
            <a:off x="152400" y="444240"/>
            <a:ext cx="6172200" cy="499669"/>
          </a:xfrm>
          <a:prstGeom prst="rect">
            <a:avLst/>
          </a:prstGeom>
          <a:noFill/>
        </p:spPr>
        <p:txBody>
          <a:bodyPr/>
          <a:lstStyle>
            <a:lvl1pPr marL="0" indent="0" algn="l" defTabSz="685766" rtl="0" eaLnBrk="1" latinLnBrk="0" hangingPunct="1">
              <a:spcBef>
                <a:spcPct val="20000"/>
              </a:spcBef>
              <a:buFont typeface="Arial" panose="020B0604020202020204" pitchFamily="34" charset="0"/>
              <a:buNone/>
              <a:defRPr sz="4000" b="1" kern="1200">
                <a:solidFill>
                  <a:schemeClr val="tx1"/>
                </a:solidFill>
                <a:latin typeface="+mn-lt"/>
                <a:ea typeface="+mn-ea"/>
                <a:cs typeface="+mn-cs"/>
              </a:defRPr>
            </a:lvl1pPr>
            <a:lvl2pPr marL="557185" indent="-214303" algn="l" defTabSz="685766"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07" indent="-171442" algn="l" defTabSz="685766"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090"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2974"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856"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739"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622"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505"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0" marR="0" lvl="0" indent="0" algn="ctr" defTabSz="685766"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sz="2000">
                <a:solidFill>
                  <a:srgbClr val="2B3990"/>
                </a:solidFill>
                <a:latin typeface="Cambria" panose="02040503050406030204" pitchFamily="18" charset="0"/>
                <a:ea typeface="Cambria" panose="02040503050406030204" pitchFamily="18" charset="0"/>
              </a:rPr>
              <a:t>Basic range of disaster related statistics</a:t>
            </a:r>
          </a:p>
        </p:txBody>
      </p:sp>
      <p:sp>
        <p:nvSpPr>
          <p:cNvPr id="5" name="TextBox 4">
            <a:extLst>
              <a:ext uri="{FF2B5EF4-FFF2-40B4-BE49-F238E27FC236}">
                <a16:creationId xmlns:a16="http://schemas.microsoft.com/office/drawing/2014/main" id="{C08B87A0-6113-41B4-BF4D-A68737CA4019}"/>
              </a:ext>
            </a:extLst>
          </p:cNvPr>
          <p:cNvSpPr txBox="1"/>
          <p:nvPr/>
        </p:nvSpPr>
        <p:spPr>
          <a:xfrm>
            <a:off x="304800" y="971550"/>
            <a:ext cx="6248400" cy="3693319"/>
          </a:xfrm>
          <a:prstGeom prst="rect">
            <a:avLst/>
          </a:prstGeom>
          <a:noFill/>
        </p:spPr>
        <p:txBody>
          <a:bodyPr wrap="square">
            <a:spAutoFit/>
          </a:bodyPr>
          <a:lstStyle/>
          <a:p>
            <a:endParaRPr lang="en-US" sz="800"/>
          </a:p>
          <a:p>
            <a:pPr marL="171450" indent="-171450">
              <a:buFont typeface="Arial" panose="020B0604020202020204" pitchFamily="34" charset="0"/>
              <a:buChar char="•"/>
            </a:pPr>
            <a:r>
              <a:rPr lang="en-US" sz="1400">
                <a:latin typeface="Arial" panose="020B0604020202020204" pitchFamily="34" charset="0"/>
                <a:cs typeface="Arial" panose="020B0604020202020204" pitchFamily="34" charset="0"/>
              </a:rPr>
              <a:t>Objectives: to help national statistical systems to assess data gaps; adopt priorities for statistical development for disaster risk management and  identify opportunities to produce new statistics </a:t>
            </a:r>
          </a:p>
          <a:p>
            <a:pPr marL="171450" indent="-171450">
              <a:buFont typeface="Arial" panose="020B0604020202020204" pitchFamily="34" charset="0"/>
              <a:buChar char="•"/>
            </a:pPr>
            <a:endParaRPr lang="en-US" sz="800">
              <a:latin typeface="Arial" panose="020B0604020202020204" pitchFamily="34" charset="0"/>
              <a:cs typeface="Arial" panose="020B0604020202020204" pitchFamily="34" charset="0"/>
            </a:endParaRPr>
          </a:p>
          <a:p>
            <a:endParaRPr lang="en-US" sz="80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400">
                <a:latin typeface="Arial" panose="020B0604020202020204" pitchFamily="34" charset="0"/>
                <a:cs typeface="Arial" panose="020B0604020202020204" pitchFamily="34" charset="0"/>
              </a:rPr>
              <a:t>Was developed based on pilot studies and extensive discussions by the Expert Group </a:t>
            </a:r>
          </a:p>
          <a:p>
            <a:endParaRPr lang="en-US" sz="80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400">
                <a:latin typeface="Arial" panose="020B0604020202020204" pitchFamily="34" charset="0"/>
                <a:cs typeface="Arial" panose="020B0604020202020204" pitchFamily="34" charset="0"/>
              </a:rPr>
              <a:t>Most of the statistics in the basic range are compatible with GIS, i.e.,  variables are associated with a standardized system of geo-referenced coding</a:t>
            </a:r>
          </a:p>
          <a:p>
            <a:endParaRPr lang="en-US" sz="1400">
              <a:latin typeface="Arial" panose="020B0604020202020204" pitchFamily="34" charset="0"/>
              <a:cs typeface="Arial" panose="020B0604020202020204" pitchFamily="34" charset="0"/>
            </a:endParaRPr>
          </a:p>
          <a:p>
            <a:endParaRPr lang="en-US" sz="1400">
              <a:latin typeface="Arial" panose="020B0604020202020204" pitchFamily="34" charset="0"/>
              <a:cs typeface="Arial" panose="020B0604020202020204" pitchFamily="34" charset="0"/>
            </a:endParaRPr>
          </a:p>
          <a:p>
            <a:r>
              <a:rPr lang="en-US" sz="1200">
                <a:latin typeface="Arial" panose="020B0604020202020204" pitchFamily="34" charset="0"/>
                <a:cs typeface="Arial" panose="020B0604020202020204" pitchFamily="34" charset="0"/>
              </a:rPr>
              <a:t>Link to the complete DRSF statistical tables:</a:t>
            </a:r>
          </a:p>
          <a:p>
            <a:r>
              <a:rPr lang="en-US" sz="1200" i="1">
                <a:hlinkClick r:id="rId3"/>
              </a:rPr>
              <a:t>https://stat-confluence.escap.un.org/display/TWG/DRSF:+Disaster-related+Statistics+Framework?preview=/16155350/27852893/DRSF%20Tables_2021_Final.pdf</a:t>
            </a:r>
            <a:endParaRPr lang="en-US" sz="1200" i="1"/>
          </a:p>
          <a:p>
            <a:endParaRPr lang="en-US" sz="1200" i="1"/>
          </a:p>
          <a:p>
            <a:endParaRPr lang="en-US" sz="1400"/>
          </a:p>
        </p:txBody>
      </p:sp>
    </p:spTree>
    <p:extLst>
      <p:ext uri="{BB962C8B-B14F-4D97-AF65-F5344CB8AC3E}">
        <p14:creationId xmlns:p14="http://schemas.microsoft.com/office/powerpoint/2010/main" val="4246836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3F51627F-0990-4014-A0B8-D0F066E7DE8B}"/>
              </a:ext>
            </a:extLst>
          </p:cNvPr>
          <p:cNvSpPr txBox="1">
            <a:spLocks/>
          </p:cNvSpPr>
          <p:nvPr/>
        </p:nvSpPr>
        <p:spPr>
          <a:xfrm>
            <a:off x="266700" y="1418614"/>
            <a:ext cx="6324600" cy="3286736"/>
          </a:xfrm>
          <a:prstGeom prst="rect">
            <a:avLst/>
          </a:prstGeom>
        </p:spPr>
        <p:txBody>
          <a:bodyPr>
            <a:normAutofit/>
          </a:bodyPr>
          <a:lst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Arial" panose="020B0604020202020204" pitchFamily="34" charset="0"/>
                <a:ea typeface="+mn-ea"/>
                <a:cs typeface="Arial" panose="020B0604020202020204" pitchFamily="34" charset="0"/>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Arial" panose="020B0604020202020204" pitchFamily="34" charset="0"/>
                <a:ea typeface="+mn-ea"/>
                <a:cs typeface="Arial" panose="020B0604020202020204" pitchFamily="34" charset="0"/>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Arial" panose="020B0604020202020204" pitchFamily="34" charset="0"/>
                <a:ea typeface="+mn-ea"/>
                <a:cs typeface="Arial" panose="020B0604020202020204" pitchFamily="34" charset="0"/>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Arial" panose="020B0604020202020204" pitchFamily="34" charset="0"/>
                <a:ea typeface="+mn-ea"/>
                <a:cs typeface="Arial" panose="020B0604020202020204" pitchFamily="34" charset="0"/>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lvl="1">
              <a:lnSpc>
                <a:spcPct val="150000"/>
              </a:lnSpc>
            </a:pPr>
            <a:r>
              <a:rPr lang="en-US" sz="1400" b="1" dirty="0"/>
              <a:t>A</a:t>
            </a:r>
            <a:r>
              <a:rPr lang="en-US" sz="1400" dirty="0"/>
              <a:t>: Summary tables of </a:t>
            </a:r>
            <a:r>
              <a:rPr lang="en-US" sz="1400" b="1" dirty="0"/>
              <a:t>disaster occurrences </a:t>
            </a:r>
          </a:p>
          <a:p>
            <a:pPr lvl="1">
              <a:lnSpc>
                <a:spcPct val="150000"/>
              </a:lnSpc>
            </a:pPr>
            <a:r>
              <a:rPr lang="en-US" sz="1400" b="1" dirty="0"/>
              <a:t>B</a:t>
            </a:r>
            <a:r>
              <a:rPr lang="en-US" sz="1400" dirty="0"/>
              <a:t>: Selected </a:t>
            </a:r>
            <a:r>
              <a:rPr lang="en-US" sz="1400" b="1" dirty="0"/>
              <a:t>background statistics </a:t>
            </a:r>
            <a:r>
              <a:rPr lang="en-US" sz="1400" dirty="0"/>
              <a:t>and </a:t>
            </a:r>
            <a:r>
              <a:rPr lang="en-US" sz="1400" b="1" dirty="0"/>
              <a:t>exposure to hazards </a:t>
            </a:r>
          </a:p>
          <a:p>
            <a:pPr lvl="1">
              <a:lnSpc>
                <a:spcPct val="150000"/>
              </a:lnSpc>
            </a:pPr>
            <a:r>
              <a:rPr lang="en-US" sz="1400" b="1" dirty="0"/>
              <a:t>C</a:t>
            </a:r>
            <a:r>
              <a:rPr lang="en-US" sz="1400" dirty="0"/>
              <a:t>: Summary tables of </a:t>
            </a:r>
            <a:r>
              <a:rPr lang="en-US" sz="1400" b="1" dirty="0"/>
              <a:t>human impacts</a:t>
            </a:r>
            <a:r>
              <a:rPr lang="en-US" sz="1400" dirty="0"/>
              <a:t>;  </a:t>
            </a:r>
          </a:p>
          <a:p>
            <a:pPr lvl="1">
              <a:lnSpc>
                <a:spcPct val="150000"/>
              </a:lnSpc>
            </a:pPr>
            <a:r>
              <a:rPr lang="en-US" sz="1400" b="1" dirty="0"/>
              <a:t>D</a:t>
            </a:r>
            <a:r>
              <a:rPr lang="en-US" sz="1400" dirty="0"/>
              <a:t>: Summary tables of </a:t>
            </a:r>
            <a:r>
              <a:rPr lang="en-US" sz="1400" b="1" dirty="0"/>
              <a:t>direct material impacts</a:t>
            </a:r>
            <a:r>
              <a:rPr lang="en-US" sz="1400" dirty="0"/>
              <a:t> in </a:t>
            </a:r>
            <a:r>
              <a:rPr lang="en-US" sz="1400" b="1" dirty="0"/>
              <a:t>physical terms </a:t>
            </a:r>
          </a:p>
          <a:p>
            <a:pPr lvl="1">
              <a:lnSpc>
                <a:spcPct val="150000"/>
              </a:lnSpc>
            </a:pPr>
            <a:r>
              <a:rPr lang="en-US" sz="1400" b="1" dirty="0"/>
              <a:t>E</a:t>
            </a:r>
            <a:r>
              <a:rPr lang="en-US" sz="1400" dirty="0"/>
              <a:t>: Summary tables of </a:t>
            </a:r>
            <a:r>
              <a:rPr lang="en-US" sz="1400" b="1" dirty="0"/>
              <a:t>direct material impacts </a:t>
            </a:r>
            <a:r>
              <a:rPr lang="en-US" sz="1400" dirty="0"/>
              <a:t>in </a:t>
            </a:r>
            <a:r>
              <a:rPr lang="en-US" sz="1400" b="1" dirty="0"/>
              <a:t>monetary terms </a:t>
            </a:r>
          </a:p>
          <a:p>
            <a:pPr lvl="1">
              <a:lnSpc>
                <a:spcPct val="150000"/>
              </a:lnSpc>
            </a:pPr>
            <a:r>
              <a:rPr lang="en-US" sz="1400" b="1" dirty="0"/>
              <a:t>F</a:t>
            </a:r>
            <a:r>
              <a:rPr lang="en-US" sz="1400" dirty="0"/>
              <a:t>: Summary of </a:t>
            </a:r>
            <a:r>
              <a:rPr lang="en-US" sz="1400" b="1" dirty="0"/>
              <a:t>material impacts to Agriculture </a:t>
            </a:r>
          </a:p>
          <a:p>
            <a:pPr lvl="1">
              <a:lnSpc>
                <a:spcPct val="150000"/>
              </a:lnSpc>
            </a:pPr>
            <a:r>
              <a:rPr lang="en-US" sz="1400" b="1" dirty="0"/>
              <a:t>G</a:t>
            </a:r>
            <a:r>
              <a:rPr lang="en-US" sz="1400" dirty="0"/>
              <a:t>: Summary table of </a:t>
            </a:r>
            <a:r>
              <a:rPr lang="en-US" sz="1400" b="1" dirty="0"/>
              <a:t>direct environmental impacts </a:t>
            </a:r>
            <a:r>
              <a:rPr lang="en-US" sz="1400" dirty="0"/>
              <a:t>and  </a:t>
            </a:r>
          </a:p>
          <a:p>
            <a:pPr lvl="1">
              <a:lnSpc>
                <a:spcPct val="150000"/>
              </a:lnSpc>
            </a:pPr>
            <a:r>
              <a:rPr lang="en-US" sz="1400" b="1" dirty="0"/>
              <a:t>DRRE</a:t>
            </a:r>
            <a:r>
              <a:rPr lang="en-US" sz="1400" dirty="0"/>
              <a:t>: </a:t>
            </a:r>
            <a:r>
              <a:rPr lang="en-US" sz="1400" b="1" dirty="0"/>
              <a:t>Disaster risk reduction expenditure accounts</a:t>
            </a:r>
          </a:p>
        </p:txBody>
      </p:sp>
      <p:sp>
        <p:nvSpPr>
          <p:cNvPr id="6" name="Text Placeholder 1">
            <a:extLst>
              <a:ext uri="{FF2B5EF4-FFF2-40B4-BE49-F238E27FC236}">
                <a16:creationId xmlns:a16="http://schemas.microsoft.com/office/drawing/2014/main" id="{0274AF4B-1A63-49F8-8E69-1088F3F3C68E}"/>
              </a:ext>
            </a:extLst>
          </p:cNvPr>
          <p:cNvSpPr txBox="1">
            <a:spLocks/>
          </p:cNvSpPr>
          <p:nvPr/>
        </p:nvSpPr>
        <p:spPr>
          <a:xfrm>
            <a:off x="152400" y="514350"/>
            <a:ext cx="7010400" cy="677862"/>
          </a:xfrm>
          <a:prstGeom prst="rect">
            <a:avLst/>
          </a:prstGeom>
          <a:noFill/>
        </p:spPr>
        <p:txBody>
          <a:bodyPr/>
          <a:lstStyle>
            <a:lvl1pPr marL="0" indent="0" algn="l" defTabSz="685766" rtl="0" eaLnBrk="1" latinLnBrk="0" hangingPunct="1">
              <a:spcBef>
                <a:spcPct val="20000"/>
              </a:spcBef>
              <a:buFont typeface="Arial" panose="020B0604020202020204" pitchFamily="34" charset="0"/>
              <a:buNone/>
              <a:defRPr sz="4000" b="1" kern="1200">
                <a:solidFill>
                  <a:schemeClr val="tx1"/>
                </a:solidFill>
                <a:latin typeface="+mn-lt"/>
                <a:ea typeface="+mn-ea"/>
                <a:cs typeface="+mn-cs"/>
              </a:defRPr>
            </a:lvl1pPr>
            <a:lvl2pPr marL="557185" indent="-214303" algn="l" defTabSz="685766"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07" indent="-171442" algn="l" defTabSz="685766"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090"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2974"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856"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739"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622"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505"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0" marR="0" lvl="0" indent="0" algn="l" defTabSz="685766"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1800" b="1" i="0" u="none" strike="noStrike" kern="1200" cap="none" spc="0" normalizeH="0" baseline="0" noProof="0">
                <a:ln>
                  <a:noFill/>
                </a:ln>
                <a:solidFill>
                  <a:srgbClr val="2B3990"/>
                </a:solidFill>
                <a:effectLst/>
                <a:uLnTx/>
                <a:uFillTx/>
                <a:latin typeface="Cambria" panose="02040503050406030204" pitchFamily="18" charset="0"/>
                <a:ea typeface="Cambria" panose="02040503050406030204" pitchFamily="18" charset="0"/>
              </a:rPr>
              <a:t>The basic range of disaster related statistics is organized according to generic tables or categories of tables:</a:t>
            </a:r>
          </a:p>
        </p:txBody>
      </p:sp>
    </p:spTree>
    <p:extLst>
      <p:ext uri="{BB962C8B-B14F-4D97-AF65-F5344CB8AC3E}">
        <p14:creationId xmlns:p14="http://schemas.microsoft.com/office/powerpoint/2010/main" val="3419054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4936B-E1DC-E230-E663-68966353BC2B}"/>
              </a:ext>
            </a:extLst>
          </p:cNvPr>
          <p:cNvSpPr>
            <a:spLocks noGrp="1"/>
          </p:cNvSpPr>
          <p:nvPr>
            <p:ph type="title"/>
          </p:nvPr>
        </p:nvSpPr>
        <p:spPr/>
        <p:txBody>
          <a:bodyPr/>
          <a:lstStyle/>
          <a:p>
            <a:pPr algn="ctr"/>
            <a:r>
              <a:rPr lang="en-US"/>
              <a:t>DRSF Tables for Sendai Indicators</a:t>
            </a:r>
          </a:p>
        </p:txBody>
      </p:sp>
      <p:pic>
        <p:nvPicPr>
          <p:cNvPr id="6" name="Content Placeholder 5" descr="A table with text on it&#10;&#10;Description automatically generated">
            <a:extLst>
              <a:ext uri="{FF2B5EF4-FFF2-40B4-BE49-F238E27FC236}">
                <a16:creationId xmlns:a16="http://schemas.microsoft.com/office/drawing/2014/main" id="{93A251DB-9F4D-0042-C06B-46D6F3157B87}"/>
              </a:ext>
            </a:extLst>
          </p:cNvPr>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t="30693" r="1250"/>
          <a:stretch/>
        </p:blipFill>
        <p:spPr>
          <a:xfrm>
            <a:off x="426244" y="1047750"/>
            <a:ext cx="6005512" cy="3124200"/>
          </a:xfrm>
        </p:spPr>
      </p:pic>
    </p:spTree>
    <p:extLst>
      <p:ext uri="{BB962C8B-B14F-4D97-AF65-F5344CB8AC3E}">
        <p14:creationId xmlns:p14="http://schemas.microsoft.com/office/powerpoint/2010/main" val="19369661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39F27-C1B3-E020-D85B-0EBD12AF8722}"/>
              </a:ext>
            </a:extLst>
          </p:cNvPr>
          <p:cNvSpPr>
            <a:spLocks noGrp="1"/>
          </p:cNvSpPr>
          <p:nvPr>
            <p:ph type="title"/>
          </p:nvPr>
        </p:nvSpPr>
        <p:spPr/>
        <p:txBody>
          <a:bodyPr/>
          <a:lstStyle/>
          <a:p>
            <a:pPr algn="ctr"/>
            <a:r>
              <a:rPr lang="en-US">
                <a:latin typeface="Cambria" panose="02040503050406030204" pitchFamily="18" charset="0"/>
              </a:rPr>
              <a:t>Linking the Sendai Targets to the SDGs</a:t>
            </a:r>
          </a:p>
        </p:txBody>
      </p:sp>
      <p:pic>
        <p:nvPicPr>
          <p:cNvPr id="10" name="Picture 9" descr="A screenshot of a graph&#10;&#10;Description automatically generated">
            <a:extLst>
              <a:ext uri="{FF2B5EF4-FFF2-40B4-BE49-F238E27FC236}">
                <a16:creationId xmlns:a16="http://schemas.microsoft.com/office/drawing/2014/main" id="{A6648EB8-8315-5EC2-3012-9884359F5D6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7077"/>
          <a:stretch/>
        </p:blipFill>
        <p:spPr>
          <a:xfrm>
            <a:off x="3895633" y="2419350"/>
            <a:ext cx="2933371" cy="1917996"/>
          </a:xfrm>
          <a:prstGeom prst="rect">
            <a:avLst/>
          </a:prstGeom>
          <a:ln>
            <a:solidFill>
              <a:schemeClr val="tx1"/>
            </a:solidFill>
          </a:ln>
        </p:spPr>
      </p:pic>
      <p:pic>
        <p:nvPicPr>
          <p:cNvPr id="12" name="Picture 11" descr="A screenshot of a screen&#10;&#10;Description automatically generated">
            <a:extLst>
              <a:ext uri="{FF2B5EF4-FFF2-40B4-BE49-F238E27FC236}">
                <a16:creationId xmlns:a16="http://schemas.microsoft.com/office/drawing/2014/main" id="{B3D0647A-AB18-40EA-F193-B2563F7F20E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222" r="2329"/>
          <a:stretch/>
        </p:blipFill>
        <p:spPr>
          <a:xfrm>
            <a:off x="152400" y="895351"/>
            <a:ext cx="3701247" cy="2590800"/>
          </a:xfrm>
          <a:prstGeom prst="rect">
            <a:avLst/>
          </a:prstGeom>
          <a:ln>
            <a:solidFill>
              <a:schemeClr val="tx1"/>
            </a:solidFill>
          </a:ln>
        </p:spPr>
      </p:pic>
    </p:spTree>
    <p:extLst>
      <p:ext uri="{BB962C8B-B14F-4D97-AF65-F5344CB8AC3E}">
        <p14:creationId xmlns:p14="http://schemas.microsoft.com/office/powerpoint/2010/main" val="1457070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le 1">
            <a:extLst>
              <a:ext uri="{FF2B5EF4-FFF2-40B4-BE49-F238E27FC236}">
                <a16:creationId xmlns:a16="http://schemas.microsoft.com/office/drawing/2014/main" id="{EFC3AE36-B15E-4104-9CC1-E1D7609E08B0}"/>
              </a:ext>
            </a:extLst>
          </p:cNvPr>
          <p:cNvSpPr txBox="1">
            <a:spLocks/>
          </p:cNvSpPr>
          <p:nvPr/>
        </p:nvSpPr>
        <p:spPr>
          <a:xfrm>
            <a:off x="85116" y="282500"/>
            <a:ext cx="6355441" cy="405408"/>
          </a:xfrm>
          <a:prstGeom prst="rect">
            <a:avLst/>
          </a:prstGeom>
        </p:spPr>
        <p:txBody>
          <a:bodyPr vert="horz" lIns="91440" tIns="45720" rIns="91440" bIns="45720" rtlCol="0" anchor="ctr">
            <a:noAutofit/>
          </a:bodyPr>
          <a:lstStyle>
            <a:lvl1pPr algn="l" defTabSz="514350" rtl="0" eaLnBrk="1" latinLnBrk="0" hangingPunct="1">
              <a:lnSpc>
                <a:spcPct val="90000"/>
              </a:lnSpc>
              <a:spcBef>
                <a:spcPct val="0"/>
              </a:spcBef>
              <a:buNone/>
              <a:defRPr sz="2025" b="1" kern="1200">
                <a:solidFill>
                  <a:srgbClr val="153B8A"/>
                </a:solidFill>
                <a:latin typeface="Arial" panose="020B0604020202020204" pitchFamily="34" charset="0"/>
                <a:ea typeface="+mj-ea"/>
                <a:cs typeface="Arial" panose="020B0604020202020204" pitchFamily="34" charset="0"/>
              </a:defRPr>
            </a:lvl1pPr>
          </a:lstStyle>
          <a:p>
            <a:endParaRPr lang="en-GB" sz="2400">
              <a:latin typeface="Cambria" charset="0"/>
              <a:ea typeface="Cambria" charset="0"/>
              <a:cs typeface="Cambria" charset="0"/>
            </a:endParaRPr>
          </a:p>
        </p:txBody>
      </p:sp>
      <p:graphicFrame>
        <p:nvGraphicFramePr>
          <p:cNvPr id="3" name="Table 3">
            <a:extLst>
              <a:ext uri="{FF2B5EF4-FFF2-40B4-BE49-F238E27FC236}">
                <a16:creationId xmlns:a16="http://schemas.microsoft.com/office/drawing/2014/main" id="{52FD38C2-3D0A-450E-8C26-4BD4ADC02C36}"/>
              </a:ext>
            </a:extLst>
          </p:cNvPr>
          <p:cNvGraphicFramePr>
            <a:graphicFrameLocks noGrp="1"/>
          </p:cNvGraphicFramePr>
          <p:nvPr>
            <p:extLst>
              <p:ext uri="{D42A27DB-BD31-4B8C-83A1-F6EECF244321}">
                <p14:modId xmlns:p14="http://schemas.microsoft.com/office/powerpoint/2010/main" val="1411127954"/>
              </p:ext>
            </p:extLst>
          </p:nvPr>
        </p:nvGraphicFramePr>
        <p:xfrm>
          <a:off x="417443" y="713272"/>
          <a:ext cx="6206671" cy="4333408"/>
        </p:xfrm>
        <a:graphic>
          <a:graphicData uri="http://schemas.openxmlformats.org/drawingml/2006/table">
            <a:tbl>
              <a:tblPr firstRow="1" bandRow="1">
                <a:tableStyleId>{5C22544A-7EE6-4342-B048-85BDC9FD1C3A}</a:tableStyleId>
              </a:tblPr>
              <a:tblGrid>
                <a:gridCol w="1045597">
                  <a:extLst>
                    <a:ext uri="{9D8B030D-6E8A-4147-A177-3AD203B41FA5}">
                      <a16:colId xmlns:a16="http://schemas.microsoft.com/office/drawing/2014/main" val="3412027179"/>
                    </a:ext>
                  </a:extLst>
                </a:gridCol>
                <a:gridCol w="2006033">
                  <a:extLst>
                    <a:ext uri="{9D8B030D-6E8A-4147-A177-3AD203B41FA5}">
                      <a16:colId xmlns:a16="http://schemas.microsoft.com/office/drawing/2014/main" val="167924316"/>
                    </a:ext>
                  </a:extLst>
                </a:gridCol>
                <a:gridCol w="1593614">
                  <a:extLst>
                    <a:ext uri="{9D8B030D-6E8A-4147-A177-3AD203B41FA5}">
                      <a16:colId xmlns:a16="http://schemas.microsoft.com/office/drawing/2014/main" val="2526423300"/>
                    </a:ext>
                  </a:extLst>
                </a:gridCol>
                <a:gridCol w="1561427">
                  <a:extLst>
                    <a:ext uri="{9D8B030D-6E8A-4147-A177-3AD203B41FA5}">
                      <a16:colId xmlns:a16="http://schemas.microsoft.com/office/drawing/2014/main" val="3724566699"/>
                    </a:ext>
                  </a:extLst>
                </a:gridCol>
              </a:tblGrid>
              <a:tr h="349331">
                <a:tc>
                  <a:txBody>
                    <a:bodyPr/>
                    <a:lstStyle/>
                    <a:p>
                      <a:pPr algn="ctr"/>
                      <a:r>
                        <a:rPr lang="en-US" sz="1300"/>
                        <a:t>Before a Disaster</a:t>
                      </a:r>
                    </a:p>
                  </a:txBody>
                  <a:tcPr/>
                </a:tc>
                <a:tc>
                  <a:txBody>
                    <a:bodyPr/>
                    <a:lstStyle/>
                    <a:p>
                      <a:pPr algn="ctr"/>
                      <a:r>
                        <a:rPr lang="en-US" sz="1600" dirty="0"/>
                        <a:t>Concept</a:t>
                      </a:r>
                    </a:p>
                  </a:txBody>
                  <a:tcPr/>
                </a:tc>
                <a:tc>
                  <a:txBody>
                    <a:bodyPr/>
                    <a:lstStyle/>
                    <a:p>
                      <a:r>
                        <a:rPr lang="en-US" sz="1600"/>
                        <a:t>Data/Statistics</a:t>
                      </a:r>
                    </a:p>
                  </a:txBody>
                  <a:tcPr/>
                </a:tc>
                <a:tc>
                  <a:txBody>
                    <a:bodyPr/>
                    <a:lstStyle/>
                    <a:p>
                      <a:pPr algn="ctr"/>
                      <a:r>
                        <a:rPr lang="en-US" sz="1600"/>
                        <a:t>Indicators</a:t>
                      </a:r>
                    </a:p>
                  </a:txBody>
                  <a:tcPr/>
                </a:tc>
                <a:extLst>
                  <a:ext uri="{0D108BD9-81ED-4DB2-BD59-A6C34878D82A}">
                    <a16:rowId xmlns:a16="http://schemas.microsoft.com/office/drawing/2014/main" val="870936360"/>
                  </a:ext>
                </a:extLst>
              </a:tr>
              <a:tr h="1192951">
                <a:tc>
                  <a:txBody>
                    <a:bodyPr/>
                    <a:lstStyle/>
                    <a:p>
                      <a:r>
                        <a:rPr lang="en-US" dirty="0"/>
                        <a:t>Risk Assessment</a:t>
                      </a:r>
                    </a:p>
                  </a:txBody>
                  <a:tcPr/>
                </a:tc>
                <a:tc>
                  <a:txBody>
                    <a:bodyPr/>
                    <a:lstStyle/>
                    <a:p>
                      <a:r>
                        <a:rPr lang="en-US" dirty="0"/>
                        <a:t>process to determine the nature, extent, and locations of risk, by</a:t>
                      </a:r>
                    </a:p>
                    <a:p>
                      <a:r>
                        <a:rPr lang="en-US" dirty="0" err="1"/>
                        <a:t>analysing</a:t>
                      </a:r>
                      <a:r>
                        <a:rPr lang="en-US" dirty="0"/>
                        <a:t> exposure and conditions of vulnerability to hazards and present coping capacities</a:t>
                      </a:r>
                    </a:p>
                    <a:p>
                      <a:r>
                        <a:rPr lang="en-US" dirty="0"/>
                        <a:t>against all types of disaster impacts. </a:t>
                      </a:r>
                    </a:p>
                  </a:txBody>
                  <a:tcPr/>
                </a:tc>
                <a:tc>
                  <a:txBody>
                    <a:bodyPr/>
                    <a:lstStyle/>
                    <a:p>
                      <a:pPr marL="171450" indent="-171450">
                        <a:buFont typeface="Arial" panose="020B0604020202020204" pitchFamily="34" charset="0"/>
                        <a:buChar char="•"/>
                      </a:pPr>
                      <a:r>
                        <a:rPr lang="en-US"/>
                        <a:t>Population density by location </a:t>
                      </a:r>
                    </a:p>
                    <a:p>
                      <a:pPr marL="171450" indent="-171450">
                        <a:buFont typeface="Arial" panose="020B0604020202020204" pitchFamily="34" charset="0"/>
                        <a:buChar char="•"/>
                      </a:pPr>
                      <a:r>
                        <a:rPr lang="en-US"/>
                        <a:t>Characteristics of dwellings </a:t>
                      </a:r>
                    </a:p>
                    <a:p>
                      <a:pPr marL="171450" indent="-171450">
                        <a:buFont typeface="Arial" panose="020B0604020202020204" pitchFamily="34" charset="0"/>
                        <a:buChar char="•"/>
                      </a:pPr>
                      <a:r>
                        <a:rPr lang="en-US"/>
                        <a:t>Information on assets of households, such as type of dwelling </a:t>
                      </a:r>
                    </a:p>
                  </a:txBody>
                  <a:tcPr/>
                </a:tc>
                <a:tc>
                  <a:txBody>
                    <a:bodyPr/>
                    <a:lstStyle/>
                    <a:p>
                      <a:pPr marL="171450" indent="-171450">
                        <a:buFont typeface="Arial" panose="020B0604020202020204" pitchFamily="34" charset="0"/>
                        <a:buChar char="•"/>
                      </a:pPr>
                      <a:r>
                        <a:rPr lang="en-US"/>
                        <a:t>Disaster risk indices</a:t>
                      </a:r>
                    </a:p>
                    <a:p>
                      <a:pPr marL="171450" indent="-171450">
                        <a:buFont typeface="Arial" panose="020B0604020202020204" pitchFamily="34" charset="0"/>
                        <a:buChar char="•"/>
                      </a:pPr>
                      <a:r>
                        <a:rPr lang="en-US"/>
                        <a:t>Multi-hazard risk indices</a:t>
                      </a:r>
                    </a:p>
                  </a:txBody>
                  <a:tcPr/>
                </a:tc>
                <a:extLst>
                  <a:ext uri="{0D108BD9-81ED-4DB2-BD59-A6C34878D82A}">
                    <a16:rowId xmlns:a16="http://schemas.microsoft.com/office/drawing/2014/main" val="316476387"/>
                  </a:ext>
                </a:extLst>
              </a:tr>
              <a:tr h="1045814">
                <a:tc>
                  <a:txBody>
                    <a:bodyPr/>
                    <a:lstStyle/>
                    <a:p>
                      <a:r>
                        <a:rPr lang="en-US" dirty="0"/>
                        <a:t>    Exposure to</a:t>
                      </a:r>
                    </a:p>
                    <a:p>
                      <a:r>
                        <a:rPr lang="en-US" dirty="0"/>
                        <a:t>    Hazards</a:t>
                      </a:r>
                    </a:p>
                    <a:p>
                      <a:endParaRPr lang="en-US" dirty="0"/>
                    </a:p>
                  </a:txBody>
                  <a:tcPr/>
                </a:tc>
                <a:tc>
                  <a:txBody>
                    <a:bodyPr/>
                    <a:lstStyle/>
                    <a:p>
                      <a:r>
                        <a:rPr lang="en-US" dirty="0"/>
                        <a:t>state of being in which a person or a group of people remain in an imminent risk of danger due to hazards</a:t>
                      </a:r>
                    </a:p>
                  </a:txBody>
                  <a:tcPr/>
                </a:tc>
                <a:tc>
                  <a:txBody>
                    <a:bodyPr/>
                    <a:lstStyle/>
                    <a:p>
                      <a:pPr marL="171450" indent="-171450">
                        <a:buFont typeface="Arial" panose="020B0604020202020204" pitchFamily="34" charset="0"/>
                        <a:buChar char="•"/>
                      </a:pPr>
                      <a:r>
                        <a:rPr lang="en-US"/>
                        <a:t>Hazard map</a:t>
                      </a:r>
                    </a:p>
                    <a:p>
                      <a:pPr marL="171450" indent="-171450">
                        <a:buFont typeface="Arial" panose="020B0604020202020204" pitchFamily="34" charset="0"/>
                        <a:buChar char="•"/>
                      </a:pPr>
                      <a:r>
                        <a:rPr lang="en-US"/>
                        <a:t>Map of the population, critical infrastructure</a:t>
                      </a:r>
                    </a:p>
                    <a:p>
                      <a:pPr marL="171450" indent="-171450">
                        <a:buFont typeface="Arial" panose="020B0604020202020204" pitchFamily="34" charset="0"/>
                        <a:buChar char="•"/>
                      </a:pPr>
                      <a:r>
                        <a:rPr lang="en-US"/>
                        <a:t> Population density</a:t>
                      </a:r>
                    </a:p>
                    <a:p>
                      <a:pPr marL="171450" indent="-171450">
                        <a:buFont typeface="Arial" panose="020B0604020202020204" pitchFamily="34" charset="0"/>
                        <a:buChar char="•"/>
                      </a:pPr>
                      <a:r>
                        <a:rPr lang="en-US"/>
                        <a:t>Land cover/Use</a:t>
                      </a:r>
                    </a:p>
                    <a:p>
                      <a:pPr marL="171450" indent="-171450">
                        <a:buFont typeface="Arial" panose="020B0604020202020204" pitchFamily="34" charset="0"/>
                        <a:buChar char="•"/>
                      </a:pPr>
                      <a:r>
                        <a:rPr lang="en-US"/>
                        <a:t>HH income</a:t>
                      </a:r>
                    </a:p>
                  </a:txBody>
                  <a:tcPr/>
                </a:tc>
                <a:tc>
                  <a:txBody>
                    <a:bodyPr/>
                    <a:lstStyle/>
                    <a:p>
                      <a:pPr marL="171450" indent="-171450">
                        <a:buFont typeface="Arial" panose="020B0604020202020204" pitchFamily="34" charset="0"/>
                        <a:buChar char="•"/>
                      </a:pPr>
                      <a:r>
                        <a:rPr lang="en-US"/>
                        <a:t>Hazard Exposure by geographic regions</a:t>
                      </a:r>
                    </a:p>
                    <a:p>
                      <a:pPr marL="171450" indent="-171450">
                        <a:buFont typeface="Arial" panose="020B0604020202020204" pitchFamily="34" charset="0"/>
                        <a:buChar char="•"/>
                      </a:pPr>
                      <a:r>
                        <a:rPr lang="en-US"/>
                        <a:t>Population Exposure by social groups</a:t>
                      </a:r>
                    </a:p>
                    <a:p>
                      <a:pPr marL="171450" indent="-171450">
                        <a:buFont typeface="Arial" panose="020B0604020202020204" pitchFamily="34" charset="0"/>
                        <a:buChar char="•"/>
                      </a:pPr>
                      <a:r>
                        <a:rPr lang="en-US"/>
                        <a:t>Exposure of Land and Infrastructure by Hazard Type</a:t>
                      </a:r>
                    </a:p>
                  </a:txBody>
                  <a:tcPr/>
                </a:tc>
                <a:extLst>
                  <a:ext uri="{0D108BD9-81ED-4DB2-BD59-A6C34878D82A}">
                    <a16:rowId xmlns:a16="http://schemas.microsoft.com/office/drawing/2014/main" val="2621038794"/>
                  </a:ext>
                </a:extLst>
              </a:tr>
              <a:tr h="1045814">
                <a:tc>
                  <a:txBody>
                    <a:bodyPr/>
                    <a:lstStyle/>
                    <a:p>
                      <a:r>
                        <a:rPr lang="en-US"/>
                        <a:t>   Vulnerability</a:t>
                      </a:r>
                    </a:p>
                  </a:txBody>
                  <a:tcPr/>
                </a:tc>
                <a:tc>
                  <a:txBody>
                    <a:bodyPr/>
                    <a:lstStyle/>
                    <a:p>
                      <a:r>
                        <a:rPr lang="en-US" dirty="0"/>
                        <a:t>conditions determined by physical, social, economic and</a:t>
                      </a:r>
                    </a:p>
                    <a:p>
                      <a:r>
                        <a:rPr lang="en-US" dirty="0"/>
                        <a:t>environmental factors or processes which increase the susceptibility of an individual, a community, assets or systems to the impacts of hazards.</a:t>
                      </a:r>
                    </a:p>
                  </a:txBody>
                  <a:tcPr/>
                </a:tc>
                <a:tc>
                  <a:txBody>
                    <a:bodyPr/>
                    <a:lstStyle/>
                    <a:p>
                      <a:pPr marL="171450" indent="-171450">
                        <a:buFont typeface="Arial" panose="020B0604020202020204" pitchFamily="34" charset="0"/>
                        <a:buChar char="•"/>
                      </a:pPr>
                      <a:r>
                        <a:rPr lang="en-US" dirty="0"/>
                        <a:t>statistics on  basic social &amp; demographic characteristics of populations, especially in high risk areas. </a:t>
                      </a:r>
                    </a:p>
                    <a:p>
                      <a:pPr marL="0" indent="0">
                        <a:buFont typeface="Arial" panose="020B0604020202020204" pitchFamily="34" charset="0"/>
                        <a:buNone/>
                      </a:pPr>
                      <a:endParaRPr lang="en-US" dirty="0"/>
                    </a:p>
                  </a:txBody>
                  <a:tcPr/>
                </a:tc>
                <a:tc>
                  <a:txBody>
                    <a:bodyPr/>
                    <a:lstStyle/>
                    <a:p>
                      <a:pPr marL="171450" indent="-171450" algn="l">
                        <a:buFont typeface="Arial" panose="020B0604020202020204" pitchFamily="34" charset="0"/>
                        <a:buChar char="•"/>
                      </a:pPr>
                      <a:r>
                        <a:rPr lang="en-US" dirty="0"/>
                        <a:t>prevalence of sexual and physical violence</a:t>
                      </a:r>
                    </a:p>
                    <a:p>
                      <a:pPr marL="0" indent="0">
                        <a:buFont typeface="Arial" panose="020B0604020202020204" pitchFamily="34" charset="0"/>
                        <a:buNone/>
                      </a:pPr>
                      <a:r>
                        <a:rPr lang="en-US" dirty="0"/>
                        <a:t>       and harassment in</a:t>
                      </a:r>
                    </a:p>
                    <a:p>
                      <a:pPr marL="0" indent="0">
                        <a:buFont typeface="Arial" panose="020B0604020202020204" pitchFamily="34" charset="0"/>
                        <a:buNone/>
                      </a:pPr>
                      <a:r>
                        <a:rPr lang="en-US" dirty="0"/>
                        <a:t>       situations of</a:t>
                      </a:r>
                    </a:p>
                    <a:p>
                      <a:pPr marL="0" indent="0">
                        <a:buFont typeface="Arial" panose="020B0604020202020204" pitchFamily="34" charset="0"/>
                        <a:buNone/>
                      </a:pPr>
                      <a:r>
                        <a:rPr lang="en-US" dirty="0"/>
                        <a:t>       instability</a:t>
                      </a:r>
                    </a:p>
                    <a:p>
                      <a:pPr marL="171450" indent="-171450">
                        <a:buFont typeface="Arial" panose="020B0604020202020204" pitchFamily="34" charset="0"/>
                        <a:buChar char="•"/>
                      </a:pPr>
                      <a:r>
                        <a:rPr lang="en-US" dirty="0"/>
                        <a:t>women’s participation in post recovery process</a:t>
                      </a:r>
                    </a:p>
                    <a:p>
                      <a:pPr marL="0" indent="0">
                        <a:buFont typeface="Arial" panose="020B0604020202020204" pitchFamily="34" charset="0"/>
                        <a:buNone/>
                      </a:pPr>
                      <a:r>
                        <a:rPr lang="en-US" dirty="0"/>
                        <a:t>  </a:t>
                      </a:r>
                    </a:p>
                  </a:txBody>
                  <a:tcPr/>
                </a:tc>
                <a:extLst>
                  <a:ext uri="{0D108BD9-81ED-4DB2-BD59-A6C34878D82A}">
                    <a16:rowId xmlns:a16="http://schemas.microsoft.com/office/drawing/2014/main" val="3802417935"/>
                  </a:ext>
                </a:extLst>
              </a:tr>
            </a:tbl>
          </a:graphicData>
        </a:graphic>
      </p:graphicFrame>
      <p:sp>
        <p:nvSpPr>
          <p:cNvPr id="4" name="Title 3">
            <a:extLst>
              <a:ext uri="{FF2B5EF4-FFF2-40B4-BE49-F238E27FC236}">
                <a16:creationId xmlns:a16="http://schemas.microsoft.com/office/drawing/2014/main" id="{266D3152-C26C-4DC2-846D-AA87396CA5F3}"/>
              </a:ext>
            </a:extLst>
          </p:cNvPr>
          <p:cNvSpPr>
            <a:spLocks noGrp="1"/>
          </p:cNvSpPr>
          <p:nvPr>
            <p:ph type="title"/>
          </p:nvPr>
        </p:nvSpPr>
        <p:spPr>
          <a:xfrm>
            <a:off x="267013" y="168823"/>
            <a:ext cx="6516757" cy="488869"/>
          </a:xfrm>
        </p:spPr>
        <p:txBody>
          <a:bodyPr>
            <a:noAutofit/>
          </a:bodyPr>
          <a:lstStyle/>
          <a:p>
            <a:r>
              <a:rPr lang="en-US" sz="1800" dirty="0">
                <a:latin typeface="+mn-lt"/>
              </a:rPr>
              <a:t>   </a:t>
            </a:r>
            <a:r>
              <a:rPr lang="en-US" sz="1800" dirty="0">
                <a:solidFill>
                  <a:srgbClr val="2B3990"/>
                </a:solidFill>
                <a:latin typeface="Cambria" panose="02040503050406030204" pitchFamily="18" charset="0"/>
                <a:ea typeface="Cambria" panose="02040503050406030204" pitchFamily="18" charset="0"/>
                <a:cs typeface="+mn-cs"/>
              </a:rPr>
              <a:t>Basic range of disaster-related statistics: before a disaster</a:t>
            </a:r>
          </a:p>
        </p:txBody>
      </p:sp>
    </p:spTree>
    <p:extLst>
      <p:ext uri="{BB962C8B-B14F-4D97-AF65-F5344CB8AC3E}">
        <p14:creationId xmlns:p14="http://schemas.microsoft.com/office/powerpoint/2010/main" val="22351404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le 1">
            <a:extLst>
              <a:ext uri="{FF2B5EF4-FFF2-40B4-BE49-F238E27FC236}">
                <a16:creationId xmlns:a16="http://schemas.microsoft.com/office/drawing/2014/main" id="{EFC3AE36-B15E-4104-9CC1-E1D7609E08B0}"/>
              </a:ext>
            </a:extLst>
          </p:cNvPr>
          <p:cNvSpPr txBox="1">
            <a:spLocks/>
          </p:cNvSpPr>
          <p:nvPr/>
        </p:nvSpPr>
        <p:spPr>
          <a:xfrm>
            <a:off x="152400" y="261755"/>
            <a:ext cx="6355441" cy="405408"/>
          </a:xfrm>
          <a:prstGeom prst="rect">
            <a:avLst/>
          </a:prstGeom>
        </p:spPr>
        <p:txBody>
          <a:bodyPr vert="horz" lIns="91440" tIns="45720" rIns="91440" bIns="45720" rtlCol="0" anchor="ctr">
            <a:noAutofit/>
          </a:bodyPr>
          <a:lstStyle>
            <a:lvl1pPr algn="l" defTabSz="514350" rtl="0" eaLnBrk="1" latinLnBrk="0" hangingPunct="1">
              <a:lnSpc>
                <a:spcPct val="90000"/>
              </a:lnSpc>
              <a:spcBef>
                <a:spcPct val="0"/>
              </a:spcBef>
              <a:buNone/>
              <a:defRPr sz="2025" b="1" kern="1200">
                <a:solidFill>
                  <a:srgbClr val="153B8A"/>
                </a:solidFill>
                <a:latin typeface="Arial" panose="020B0604020202020204" pitchFamily="34" charset="0"/>
                <a:ea typeface="+mj-ea"/>
                <a:cs typeface="Arial" panose="020B0604020202020204" pitchFamily="34" charset="0"/>
              </a:defRPr>
            </a:lvl1pPr>
          </a:lstStyle>
          <a:p>
            <a:endParaRPr lang="en-GB" sz="2400">
              <a:latin typeface="Cambria" charset="0"/>
              <a:ea typeface="Cambria" charset="0"/>
              <a:cs typeface="Cambria" charset="0"/>
            </a:endParaRPr>
          </a:p>
        </p:txBody>
      </p:sp>
      <p:graphicFrame>
        <p:nvGraphicFramePr>
          <p:cNvPr id="3" name="Table 3">
            <a:extLst>
              <a:ext uri="{FF2B5EF4-FFF2-40B4-BE49-F238E27FC236}">
                <a16:creationId xmlns:a16="http://schemas.microsoft.com/office/drawing/2014/main" id="{52FD38C2-3D0A-450E-8C26-4BD4ADC02C36}"/>
              </a:ext>
            </a:extLst>
          </p:cNvPr>
          <p:cNvGraphicFramePr>
            <a:graphicFrameLocks noGrp="1"/>
          </p:cNvGraphicFramePr>
          <p:nvPr>
            <p:extLst>
              <p:ext uri="{D42A27DB-BD31-4B8C-83A1-F6EECF244321}">
                <p14:modId xmlns:p14="http://schemas.microsoft.com/office/powerpoint/2010/main" val="705405755"/>
              </p:ext>
            </p:extLst>
          </p:nvPr>
        </p:nvGraphicFramePr>
        <p:xfrm>
          <a:off x="319709" y="1047750"/>
          <a:ext cx="6218582" cy="3369057"/>
        </p:xfrm>
        <a:graphic>
          <a:graphicData uri="http://schemas.openxmlformats.org/drawingml/2006/table">
            <a:tbl>
              <a:tblPr firstRow="1" bandRow="1">
                <a:tableStyleId>{5C22544A-7EE6-4342-B048-85BDC9FD1C3A}</a:tableStyleId>
              </a:tblPr>
              <a:tblGrid>
                <a:gridCol w="990600">
                  <a:extLst>
                    <a:ext uri="{9D8B030D-6E8A-4147-A177-3AD203B41FA5}">
                      <a16:colId xmlns:a16="http://schemas.microsoft.com/office/drawing/2014/main" val="3412027179"/>
                    </a:ext>
                  </a:extLst>
                </a:gridCol>
                <a:gridCol w="1919276">
                  <a:extLst>
                    <a:ext uri="{9D8B030D-6E8A-4147-A177-3AD203B41FA5}">
                      <a16:colId xmlns:a16="http://schemas.microsoft.com/office/drawing/2014/main" val="167924316"/>
                    </a:ext>
                  </a:extLst>
                </a:gridCol>
                <a:gridCol w="1676400">
                  <a:extLst>
                    <a:ext uri="{9D8B030D-6E8A-4147-A177-3AD203B41FA5}">
                      <a16:colId xmlns:a16="http://schemas.microsoft.com/office/drawing/2014/main" val="2526423300"/>
                    </a:ext>
                  </a:extLst>
                </a:gridCol>
                <a:gridCol w="1632306">
                  <a:extLst>
                    <a:ext uri="{9D8B030D-6E8A-4147-A177-3AD203B41FA5}">
                      <a16:colId xmlns:a16="http://schemas.microsoft.com/office/drawing/2014/main" val="3724566699"/>
                    </a:ext>
                  </a:extLst>
                </a:gridCol>
              </a:tblGrid>
              <a:tr h="264510">
                <a:tc>
                  <a:txBody>
                    <a:bodyPr/>
                    <a:lstStyle/>
                    <a:p>
                      <a:pPr algn="ctr"/>
                      <a:r>
                        <a:rPr lang="en-US" sz="1400"/>
                        <a:t>Before a disaster</a:t>
                      </a:r>
                    </a:p>
                    <a:p>
                      <a:pPr algn="ctr"/>
                      <a:endParaRPr lang="en-US" sz="1300"/>
                    </a:p>
                  </a:txBody>
                  <a:tcPr/>
                </a:tc>
                <a:tc>
                  <a:txBody>
                    <a:bodyPr/>
                    <a:lstStyle/>
                    <a:p>
                      <a:pPr algn="ctr"/>
                      <a:r>
                        <a:rPr lang="en-US" sz="1600"/>
                        <a:t>Concept</a:t>
                      </a:r>
                    </a:p>
                  </a:txBody>
                  <a:tcPr/>
                </a:tc>
                <a:tc>
                  <a:txBody>
                    <a:bodyPr/>
                    <a:lstStyle/>
                    <a:p>
                      <a:r>
                        <a:rPr lang="en-US" sz="1500"/>
                        <a:t>Data/Statistics</a:t>
                      </a:r>
                    </a:p>
                  </a:txBody>
                  <a:tcPr/>
                </a:tc>
                <a:tc>
                  <a:txBody>
                    <a:bodyPr/>
                    <a:lstStyle/>
                    <a:p>
                      <a:pPr algn="ctr"/>
                      <a:r>
                        <a:rPr lang="en-US" sz="1600"/>
                        <a:t>Indicators</a:t>
                      </a:r>
                    </a:p>
                  </a:txBody>
                  <a:tcPr/>
                </a:tc>
                <a:extLst>
                  <a:ext uri="{0D108BD9-81ED-4DB2-BD59-A6C34878D82A}">
                    <a16:rowId xmlns:a16="http://schemas.microsoft.com/office/drawing/2014/main" val="870936360"/>
                  </a:ext>
                </a:extLst>
              </a:tr>
              <a:tr h="1133677">
                <a:tc>
                  <a:txBody>
                    <a:bodyPr/>
                    <a:lstStyle/>
                    <a:p>
                      <a:r>
                        <a:rPr lang="en-US"/>
                        <a:t> Coping</a:t>
                      </a:r>
                    </a:p>
                    <a:p>
                      <a:r>
                        <a:rPr lang="en-US"/>
                        <a:t> Capacity</a:t>
                      </a:r>
                    </a:p>
                  </a:txBody>
                  <a:tcPr/>
                </a:tc>
                <a:tc>
                  <a:txBody>
                    <a:bodyPr/>
                    <a:lstStyle/>
                    <a:p>
                      <a:r>
                        <a:rPr lang="en-US"/>
                        <a:t>resilience of households,</a:t>
                      </a:r>
                    </a:p>
                    <a:p>
                      <a:r>
                        <a:rPr lang="en-US"/>
                        <a:t>businesses, communities, social-ecological systems, and whole countries against external shocks</a:t>
                      </a:r>
                    </a:p>
                    <a:p>
                      <a:r>
                        <a:rPr lang="en-US"/>
                        <a:t>in the form of a disaster</a:t>
                      </a:r>
                    </a:p>
                  </a:txBody>
                  <a:tcPr/>
                </a:tc>
                <a:tc>
                  <a:txBody>
                    <a:bodyPr/>
                    <a:lstStyle/>
                    <a:p>
                      <a:pPr marL="171450" indent="-171450">
                        <a:buFont typeface="Arial" panose="020B0604020202020204" pitchFamily="34" charset="0"/>
                        <a:buChar char="•"/>
                      </a:pPr>
                      <a:r>
                        <a:rPr lang="en-US"/>
                        <a:t>Disaster preparedness of HH; trainings attended</a:t>
                      </a:r>
                    </a:p>
                    <a:p>
                      <a:pPr marL="171450" indent="-171450">
                        <a:buFont typeface="Arial" panose="020B0604020202020204" pitchFamily="34" charset="0"/>
                        <a:buChar char="•"/>
                      </a:pPr>
                      <a:r>
                        <a:rPr lang="en-US"/>
                        <a:t>Early warning systems</a:t>
                      </a:r>
                    </a:p>
                    <a:p>
                      <a:pPr marL="171450" indent="-171450">
                        <a:buFont typeface="Arial" panose="020B0604020202020204" pitchFamily="34" charset="0"/>
                        <a:buChar char="•"/>
                      </a:pPr>
                      <a:r>
                        <a:rPr lang="en-US"/>
                        <a:t>Investments in DRR</a:t>
                      </a:r>
                    </a:p>
                    <a:p>
                      <a:pPr marL="171450" indent="-171450">
                        <a:buFont typeface="Arial" panose="020B0604020202020204" pitchFamily="34" charset="0"/>
                        <a:buChar char="•"/>
                      </a:pPr>
                      <a:endParaRPr lang="en-US"/>
                    </a:p>
                  </a:txBody>
                  <a:tcPr/>
                </a:tc>
                <a:tc>
                  <a:txBody>
                    <a:bodyPr/>
                    <a:lstStyle/>
                    <a:p>
                      <a:pPr marL="171450" indent="-171450">
                        <a:buFont typeface="Arial" panose="020B0604020202020204" pitchFamily="34" charset="0"/>
                        <a:buChar char="•"/>
                      </a:pPr>
                      <a:r>
                        <a:rPr lang="en-US"/>
                        <a:t>Share of HH with emergency plans</a:t>
                      </a:r>
                    </a:p>
                    <a:p>
                      <a:pPr marL="171450" indent="-171450">
                        <a:buFont typeface="Arial" panose="020B0604020202020204" pitchFamily="34" charset="0"/>
                        <a:buChar char="•"/>
                      </a:pPr>
                      <a:r>
                        <a:rPr lang="en-US"/>
                        <a:t>Population covered by early warning systems</a:t>
                      </a:r>
                    </a:p>
                    <a:p>
                      <a:pPr marL="171450" indent="-171450">
                        <a:buFont typeface="Arial" panose="020B0604020202020204" pitchFamily="34" charset="0"/>
                        <a:buChar char="•"/>
                      </a:pPr>
                      <a:r>
                        <a:rPr lang="en-US"/>
                        <a:t>Share of HH with improved access to water</a:t>
                      </a:r>
                    </a:p>
                  </a:txBody>
                  <a:tcPr/>
                </a:tc>
                <a:extLst>
                  <a:ext uri="{0D108BD9-81ED-4DB2-BD59-A6C34878D82A}">
                    <a16:rowId xmlns:a16="http://schemas.microsoft.com/office/drawing/2014/main" val="2331171643"/>
                  </a:ext>
                </a:extLst>
              </a:tr>
              <a:tr h="1428036">
                <a:tc>
                  <a:txBody>
                    <a:bodyPr/>
                    <a:lstStyle/>
                    <a:p>
                      <a:r>
                        <a:rPr lang="en-US"/>
                        <a:t>Disaster risk reduction activity (before a disaster)</a:t>
                      </a:r>
                    </a:p>
                    <a:p>
                      <a:endParaRPr lang="en-US"/>
                    </a:p>
                  </a:txBody>
                  <a:tcPr/>
                </a:tc>
                <a:tc>
                  <a:txBody>
                    <a:bodyPr/>
                    <a:lstStyle/>
                    <a:p>
                      <a:r>
                        <a:rPr lang="en-US"/>
                        <a:t>Activities aimed at preventing new and reducing existing disaster risk and managing residual risk, all of which contributes to strengthening resilience</a:t>
                      </a:r>
                    </a:p>
                    <a:p>
                      <a:endParaRPr lang="en-US"/>
                    </a:p>
                  </a:txBody>
                  <a:tcPr/>
                </a:tc>
                <a:tc>
                  <a:txBody>
                    <a:bodyPr/>
                    <a:lstStyle/>
                    <a:p>
                      <a:pPr marL="171450" indent="-171450">
                        <a:buFont typeface="Arial" panose="020B0604020202020204" pitchFamily="34" charset="0"/>
                        <a:buChar char="•"/>
                      </a:pPr>
                      <a:r>
                        <a:rPr lang="en-US"/>
                        <a:t>Expenses on land use planning; early warning systems; emergency management by institutional sector</a:t>
                      </a:r>
                    </a:p>
                    <a:p>
                      <a:pPr marL="171450" indent="-171450">
                        <a:buFont typeface="Arial" panose="020B0604020202020204" pitchFamily="34" charset="0"/>
                        <a:buChar char="•"/>
                      </a:pPr>
                      <a:r>
                        <a:rPr lang="en-US"/>
                        <a:t>Production expenses on disaster preparedness; emergency supply by institutional sector</a:t>
                      </a:r>
                    </a:p>
                  </a:txBody>
                  <a:tcPr/>
                </a:tc>
                <a:tc>
                  <a:txBody>
                    <a:bodyPr/>
                    <a:lstStyle/>
                    <a:p>
                      <a:pPr marL="171450" indent="-171450">
                        <a:buFont typeface="Arial" panose="020B0604020202020204" pitchFamily="34" charset="0"/>
                        <a:buChar char="•"/>
                      </a:pPr>
                      <a:r>
                        <a:rPr lang="en-US"/>
                        <a:t>Activity expenditure and investment in disaster risk prevention and  mitigation</a:t>
                      </a:r>
                    </a:p>
                    <a:p>
                      <a:pPr marL="171450" indent="-171450">
                        <a:buFont typeface="Arial" panose="020B0604020202020204" pitchFamily="34" charset="0"/>
                        <a:buChar char="•"/>
                      </a:pPr>
                      <a:r>
                        <a:rPr lang="en-US"/>
                        <a:t>Current production expenditure on disaster management</a:t>
                      </a:r>
                    </a:p>
                  </a:txBody>
                  <a:tcPr/>
                </a:tc>
                <a:extLst>
                  <a:ext uri="{0D108BD9-81ED-4DB2-BD59-A6C34878D82A}">
                    <a16:rowId xmlns:a16="http://schemas.microsoft.com/office/drawing/2014/main" val="2340081700"/>
                  </a:ext>
                </a:extLst>
              </a:tr>
            </a:tbl>
          </a:graphicData>
        </a:graphic>
      </p:graphicFrame>
      <p:sp>
        <p:nvSpPr>
          <p:cNvPr id="8" name="Title 3">
            <a:extLst>
              <a:ext uri="{FF2B5EF4-FFF2-40B4-BE49-F238E27FC236}">
                <a16:creationId xmlns:a16="http://schemas.microsoft.com/office/drawing/2014/main" id="{5FDC320B-4664-418D-B3B1-32FF89F39246}"/>
              </a:ext>
            </a:extLst>
          </p:cNvPr>
          <p:cNvSpPr>
            <a:spLocks noGrp="1"/>
          </p:cNvSpPr>
          <p:nvPr>
            <p:ph type="title"/>
          </p:nvPr>
        </p:nvSpPr>
        <p:spPr>
          <a:xfrm>
            <a:off x="163286" y="368587"/>
            <a:ext cx="6516757" cy="488869"/>
          </a:xfrm>
        </p:spPr>
        <p:txBody>
          <a:bodyPr>
            <a:noAutofit/>
          </a:bodyPr>
          <a:lstStyle/>
          <a:p>
            <a:pPr algn="ctr"/>
            <a:r>
              <a:rPr lang="en-US" sz="1800">
                <a:latin typeface="+mn-lt"/>
              </a:rPr>
              <a:t>   </a:t>
            </a:r>
            <a:r>
              <a:rPr lang="en-US" sz="1800">
                <a:solidFill>
                  <a:srgbClr val="2B3990"/>
                </a:solidFill>
                <a:latin typeface="Cambria" panose="02040503050406030204" pitchFamily="18" charset="0"/>
                <a:ea typeface="Cambria" panose="02040503050406030204" pitchFamily="18" charset="0"/>
                <a:cs typeface="+mn-cs"/>
              </a:rPr>
              <a:t>Basic range of disaster-related statistics: </a:t>
            </a:r>
            <a:br>
              <a:rPr lang="en-US" sz="1800">
                <a:solidFill>
                  <a:srgbClr val="2B3990"/>
                </a:solidFill>
                <a:latin typeface="Cambria" panose="02040503050406030204" pitchFamily="18" charset="0"/>
                <a:ea typeface="Cambria" panose="02040503050406030204" pitchFamily="18" charset="0"/>
                <a:cs typeface="+mn-cs"/>
              </a:rPr>
            </a:br>
            <a:r>
              <a:rPr lang="en-US" sz="1800">
                <a:solidFill>
                  <a:srgbClr val="2B3990"/>
                </a:solidFill>
                <a:latin typeface="Cambria" panose="02040503050406030204" pitchFamily="18" charset="0"/>
                <a:ea typeface="Cambria" panose="02040503050406030204" pitchFamily="18" charset="0"/>
                <a:cs typeface="+mn-cs"/>
              </a:rPr>
              <a:t>   before a disaster (</a:t>
            </a:r>
            <a:r>
              <a:rPr lang="en-US" sz="1800" err="1">
                <a:solidFill>
                  <a:srgbClr val="2B3990"/>
                </a:solidFill>
                <a:latin typeface="Cambria" panose="02040503050406030204" pitchFamily="18" charset="0"/>
                <a:ea typeface="Cambria" panose="02040503050406030204" pitchFamily="18" charset="0"/>
                <a:cs typeface="+mn-cs"/>
              </a:rPr>
              <a:t>con’t</a:t>
            </a:r>
            <a:r>
              <a:rPr lang="en-US" sz="1800">
                <a:solidFill>
                  <a:srgbClr val="2B3990"/>
                </a:solidFill>
                <a:latin typeface="Cambria" panose="02040503050406030204" pitchFamily="18" charset="0"/>
                <a:ea typeface="Cambria" panose="02040503050406030204" pitchFamily="18" charset="0"/>
                <a:cs typeface="+mn-cs"/>
              </a:rPr>
              <a:t>)</a:t>
            </a:r>
          </a:p>
        </p:txBody>
      </p:sp>
    </p:spTree>
    <p:extLst>
      <p:ext uri="{BB962C8B-B14F-4D97-AF65-F5344CB8AC3E}">
        <p14:creationId xmlns:p14="http://schemas.microsoft.com/office/powerpoint/2010/main" val="2052735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le 1">
            <a:extLst>
              <a:ext uri="{FF2B5EF4-FFF2-40B4-BE49-F238E27FC236}">
                <a16:creationId xmlns:a16="http://schemas.microsoft.com/office/drawing/2014/main" id="{EFC3AE36-B15E-4104-9CC1-E1D7609E08B0}"/>
              </a:ext>
            </a:extLst>
          </p:cNvPr>
          <p:cNvSpPr txBox="1">
            <a:spLocks/>
          </p:cNvSpPr>
          <p:nvPr/>
        </p:nvSpPr>
        <p:spPr>
          <a:xfrm>
            <a:off x="85116" y="282500"/>
            <a:ext cx="6355441" cy="405408"/>
          </a:xfrm>
          <a:prstGeom prst="rect">
            <a:avLst/>
          </a:prstGeom>
        </p:spPr>
        <p:txBody>
          <a:bodyPr vert="horz" lIns="91440" tIns="45720" rIns="91440" bIns="45720" rtlCol="0" anchor="ctr">
            <a:noAutofit/>
          </a:bodyPr>
          <a:lstStyle>
            <a:lvl1pPr algn="l" defTabSz="514350" rtl="0" eaLnBrk="1" latinLnBrk="0" hangingPunct="1">
              <a:lnSpc>
                <a:spcPct val="90000"/>
              </a:lnSpc>
              <a:spcBef>
                <a:spcPct val="0"/>
              </a:spcBef>
              <a:buNone/>
              <a:defRPr sz="2025" b="1" kern="1200">
                <a:solidFill>
                  <a:srgbClr val="153B8A"/>
                </a:solidFill>
                <a:latin typeface="Arial" panose="020B0604020202020204" pitchFamily="34" charset="0"/>
                <a:ea typeface="+mj-ea"/>
                <a:cs typeface="Arial" panose="020B0604020202020204" pitchFamily="34" charset="0"/>
              </a:defRPr>
            </a:lvl1pPr>
          </a:lstStyle>
          <a:p>
            <a:endParaRPr lang="en-GB" sz="2400">
              <a:latin typeface="Cambria" charset="0"/>
              <a:ea typeface="Cambria" charset="0"/>
              <a:cs typeface="Cambria" charset="0"/>
            </a:endParaRPr>
          </a:p>
        </p:txBody>
      </p:sp>
      <p:graphicFrame>
        <p:nvGraphicFramePr>
          <p:cNvPr id="3" name="Table 3">
            <a:extLst>
              <a:ext uri="{FF2B5EF4-FFF2-40B4-BE49-F238E27FC236}">
                <a16:creationId xmlns:a16="http://schemas.microsoft.com/office/drawing/2014/main" id="{52FD38C2-3D0A-450E-8C26-4BD4ADC02C36}"/>
              </a:ext>
            </a:extLst>
          </p:cNvPr>
          <p:cNvGraphicFramePr>
            <a:graphicFrameLocks noGrp="1"/>
          </p:cNvGraphicFramePr>
          <p:nvPr>
            <p:extLst>
              <p:ext uri="{D42A27DB-BD31-4B8C-83A1-F6EECF244321}">
                <p14:modId xmlns:p14="http://schemas.microsoft.com/office/powerpoint/2010/main" val="2887155761"/>
              </p:ext>
            </p:extLst>
          </p:nvPr>
        </p:nvGraphicFramePr>
        <p:xfrm>
          <a:off x="304800" y="1035512"/>
          <a:ext cx="6227535" cy="3212371"/>
        </p:xfrm>
        <a:graphic>
          <a:graphicData uri="http://schemas.openxmlformats.org/drawingml/2006/table">
            <a:tbl>
              <a:tblPr firstRow="1" bandRow="1">
                <a:tableStyleId>{5C22544A-7EE6-4342-B048-85BDC9FD1C3A}</a:tableStyleId>
              </a:tblPr>
              <a:tblGrid>
                <a:gridCol w="1074827">
                  <a:extLst>
                    <a:ext uri="{9D8B030D-6E8A-4147-A177-3AD203B41FA5}">
                      <a16:colId xmlns:a16="http://schemas.microsoft.com/office/drawing/2014/main" val="3412027179"/>
                    </a:ext>
                  </a:extLst>
                </a:gridCol>
                <a:gridCol w="1917837">
                  <a:extLst>
                    <a:ext uri="{9D8B030D-6E8A-4147-A177-3AD203B41FA5}">
                      <a16:colId xmlns:a16="http://schemas.microsoft.com/office/drawing/2014/main" val="167924316"/>
                    </a:ext>
                  </a:extLst>
                </a:gridCol>
                <a:gridCol w="1600200">
                  <a:extLst>
                    <a:ext uri="{9D8B030D-6E8A-4147-A177-3AD203B41FA5}">
                      <a16:colId xmlns:a16="http://schemas.microsoft.com/office/drawing/2014/main" val="2526423300"/>
                    </a:ext>
                  </a:extLst>
                </a:gridCol>
                <a:gridCol w="1634671">
                  <a:extLst>
                    <a:ext uri="{9D8B030D-6E8A-4147-A177-3AD203B41FA5}">
                      <a16:colId xmlns:a16="http://schemas.microsoft.com/office/drawing/2014/main" val="3724566699"/>
                    </a:ext>
                  </a:extLst>
                </a:gridCol>
              </a:tblGrid>
              <a:tr h="349331">
                <a:tc>
                  <a:txBody>
                    <a:bodyPr/>
                    <a:lstStyle/>
                    <a:p>
                      <a:pPr algn="ctr"/>
                      <a:r>
                        <a:rPr lang="en-US" sz="1300"/>
                        <a:t>During and after  a Disaster</a:t>
                      </a:r>
                    </a:p>
                  </a:txBody>
                  <a:tcPr/>
                </a:tc>
                <a:tc>
                  <a:txBody>
                    <a:bodyPr/>
                    <a:lstStyle/>
                    <a:p>
                      <a:pPr algn="ctr"/>
                      <a:r>
                        <a:rPr lang="en-US" sz="1600"/>
                        <a:t>Concept</a:t>
                      </a:r>
                    </a:p>
                  </a:txBody>
                  <a:tcPr/>
                </a:tc>
                <a:tc>
                  <a:txBody>
                    <a:bodyPr/>
                    <a:lstStyle/>
                    <a:p>
                      <a:r>
                        <a:rPr lang="en-US" sz="1600"/>
                        <a:t>Data/Statistics</a:t>
                      </a:r>
                    </a:p>
                  </a:txBody>
                  <a:tcPr/>
                </a:tc>
                <a:tc>
                  <a:txBody>
                    <a:bodyPr/>
                    <a:lstStyle/>
                    <a:p>
                      <a:pPr algn="ctr"/>
                      <a:r>
                        <a:rPr lang="en-US" sz="1600"/>
                        <a:t>Indicators</a:t>
                      </a:r>
                    </a:p>
                  </a:txBody>
                  <a:tcPr/>
                </a:tc>
                <a:extLst>
                  <a:ext uri="{0D108BD9-81ED-4DB2-BD59-A6C34878D82A}">
                    <a16:rowId xmlns:a16="http://schemas.microsoft.com/office/drawing/2014/main" val="870936360"/>
                  </a:ext>
                </a:extLst>
              </a:tr>
              <a:tr h="1192951">
                <a:tc>
                  <a:txBody>
                    <a:bodyPr/>
                    <a:lstStyle/>
                    <a:p>
                      <a:r>
                        <a:rPr lang="en-US"/>
                        <a:t>Disaster Occurrence</a:t>
                      </a:r>
                    </a:p>
                  </a:txBody>
                  <a:tcPr/>
                </a:tc>
                <a:tc>
                  <a:txBody>
                    <a:bodyPr/>
                    <a:lstStyle/>
                    <a:p>
                      <a:r>
                        <a:rPr lang="en-US"/>
                        <a:t>number of occurrences according to the hazards, scale and geographical classifications; provide  background statistics for rapid assessment and decision-making by the disaster response authorities and allotting resources where needed</a:t>
                      </a:r>
                    </a:p>
                  </a:txBody>
                  <a:tcPr/>
                </a:tc>
                <a:tc>
                  <a:txBody>
                    <a:bodyPr/>
                    <a:lstStyle/>
                    <a:p>
                      <a:pPr marL="171450" indent="-171450">
                        <a:buFont typeface="Arial" panose="020B0604020202020204" pitchFamily="34" charset="0"/>
                        <a:buChar char="•"/>
                      </a:pPr>
                      <a:r>
                        <a:rPr lang="en-US"/>
                        <a:t>Annual, multi-year statistics on hazard type, date, time, geographical location, magnitude</a:t>
                      </a:r>
                    </a:p>
                  </a:txBody>
                  <a:tcPr/>
                </a:tc>
                <a:tc>
                  <a:txBody>
                    <a:bodyPr/>
                    <a:lstStyle/>
                    <a:p>
                      <a:pPr marL="171450" indent="-171450">
                        <a:buFont typeface="Arial" panose="020B0604020202020204" pitchFamily="34" charset="0"/>
                        <a:buChar char="•"/>
                      </a:pPr>
                      <a:r>
                        <a:rPr lang="en-US"/>
                        <a:t>context variables for statistics in other tables</a:t>
                      </a:r>
                    </a:p>
                    <a:p>
                      <a:pPr marL="171450" indent="-171450">
                        <a:buFont typeface="Arial" panose="020B0604020202020204" pitchFamily="34" charset="0"/>
                        <a:buChar char="•"/>
                      </a:pPr>
                      <a:r>
                        <a:rPr lang="en-US"/>
                        <a:t>trend analyses, for measuring relative intensity of impacts over time. </a:t>
                      </a:r>
                    </a:p>
                  </a:txBody>
                  <a:tcPr/>
                </a:tc>
                <a:extLst>
                  <a:ext uri="{0D108BD9-81ED-4DB2-BD59-A6C34878D82A}">
                    <a16:rowId xmlns:a16="http://schemas.microsoft.com/office/drawing/2014/main" val="316476387"/>
                  </a:ext>
                </a:extLst>
              </a:tr>
              <a:tr h="1045814">
                <a:tc>
                  <a:txBody>
                    <a:bodyPr/>
                    <a:lstStyle/>
                    <a:p>
                      <a:endParaRPr lang="en-US"/>
                    </a:p>
                  </a:txBody>
                  <a:tcPr/>
                </a:tc>
                <a:tc>
                  <a:txBody>
                    <a:bodyPr/>
                    <a:lstStyle/>
                    <a:p>
                      <a:endParaRPr lang="en-US"/>
                    </a:p>
                  </a:txBody>
                  <a:tcPr/>
                </a:tc>
                <a:tc>
                  <a:txBody>
                    <a:bodyPr/>
                    <a:lstStyle/>
                    <a:p>
                      <a:pPr marL="171450" indent="-171450">
                        <a:buFont typeface="Arial" panose="020B0604020202020204" pitchFamily="34" charset="0"/>
                        <a:buChar char="•"/>
                      </a:pPr>
                      <a:endParaRPr lang="en-US"/>
                    </a:p>
                  </a:txBody>
                  <a:tcPr/>
                </a:tc>
                <a:tc>
                  <a:txBody>
                    <a:bodyPr/>
                    <a:lstStyle/>
                    <a:p>
                      <a:pPr marL="171450" indent="-171450">
                        <a:buFont typeface="Arial" panose="020B0604020202020204" pitchFamily="34" charset="0"/>
                        <a:buChar char="•"/>
                      </a:pPr>
                      <a:endParaRPr lang="en-US"/>
                    </a:p>
                  </a:txBody>
                  <a:tcPr/>
                </a:tc>
                <a:extLst>
                  <a:ext uri="{0D108BD9-81ED-4DB2-BD59-A6C34878D82A}">
                    <a16:rowId xmlns:a16="http://schemas.microsoft.com/office/drawing/2014/main" val="2621038794"/>
                  </a:ext>
                </a:extLst>
              </a:tr>
            </a:tbl>
          </a:graphicData>
        </a:graphic>
      </p:graphicFrame>
      <p:sp>
        <p:nvSpPr>
          <p:cNvPr id="7" name="Title 4">
            <a:extLst>
              <a:ext uri="{FF2B5EF4-FFF2-40B4-BE49-F238E27FC236}">
                <a16:creationId xmlns:a16="http://schemas.microsoft.com/office/drawing/2014/main" id="{52F7BB26-444F-4972-A97B-CA1EFDC523A5}"/>
              </a:ext>
            </a:extLst>
          </p:cNvPr>
          <p:cNvSpPr>
            <a:spLocks noGrp="1"/>
          </p:cNvSpPr>
          <p:nvPr>
            <p:ph type="title"/>
          </p:nvPr>
        </p:nvSpPr>
        <p:spPr>
          <a:xfrm>
            <a:off x="233886" y="374348"/>
            <a:ext cx="6206671" cy="487362"/>
          </a:xfrm>
        </p:spPr>
        <p:txBody>
          <a:bodyPr>
            <a:normAutofit fontScale="90000"/>
          </a:bodyPr>
          <a:lstStyle/>
          <a:p>
            <a:pPr algn="ctr"/>
            <a:r>
              <a:rPr kumimoji="0" lang="en-US" sz="1800" b="1" i="0" u="none" strike="noStrike" kern="1200" cap="none" spc="0" normalizeH="0" baseline="0" noProof="0">
                <a:ln>
                  <a:noFill/>
                </a:ln>
                <a:solidFill>
                  <a:srgbClr val="153B8A"/>
                </a:solidFill>
                <a:effectLst/>
                <a:uLnTx/>
                <a:uFillTx/>
                <a:latin typeface="Calibri"/>
                <a:ea typeface="맑은 고딕"/>
                <a:cs typeface="Arial" panose="020B0604020202020204" pitchFamily="34" charset="0"/>
              </a:rPr>
              <a:t>   </a:t>
            </a:r>
            <a:r>
              <a:rPr lang="en-US" sz="2000">
                <a:solidFill>
                  <a:srgbClr val="2B3990"/>
                </a:solidFill>
                <a:latin typeface="Cambria" panose="02040503050406030204" pitchFamily="18" charset="0"/>
                <a:ea typeface="Cambria" panose="02040503050406030204" pitchFamily="18" charset="0"/>
                <a:cs typeface="+mn-cs"/>
              </a:rPr>
              <a:t>Basic range of disaster-related statistics: </a:t>
            </a:r>
            <a:br>
              <a:rPr lang="en-US" sz="2000">
                <a:solidFill>
                  <a:srgbClr val="2B3990"/>
                </a:solidFill>
                <a:latin typeface="Cambria" panose="02040503050406030204" pitchFamily="18" charset="0"/>
                <a:ea typeface="Cambria" panose="02040503050406030204" pitchFamily="18" charset="0"/>
                <a:cs typeface="+mn-cs"/>
              </a:rPr>
            </a:br>
            <a:r>
              <a:rPr lang="en-US" sz="2000">
                <a:solidFill>
                  <a:srgbClr val="2B3990"/>
                </a:solidFill>
                <a:latin typeface="Cambria" panose="02040503050406030204" pitchFamily="18" charset="0"/>
                <a:ea typeface="Cambria" panose="02040503050406030204" pitchFamily="18" charset="0"/>
                <a:cs typeface="+mn-cs"/>
              </a:rPr>
              <a:t>   during and after a disaster(</a:t>
            </a:r>
            <a:r>
              <a:rPr lang="en-US" sz="2000" err="1">
                <a:solidFill>
                  <a:srgbClr val="2B3990"/>
                </a:solidFill>
                <a:latin typeface="Cambria" panose="02040503050406030204" pitchFamily="18" charset="0"/>
                <a:ea typeface="Cambria" panose="02040503050406030204" pitchFamily="18" charset="0"/>
                <a:cs typeface="+mn-cs"/>
              </a:rPr>
              <a:t>con’t</a:t>
            </a:r>
            <a:r>
              <a:rPr lang="en-US" sz="2000">
                <a:solidFill>
                  <a:srgbClr val="2B3990"/>
                </a:solidFill>
                <a:latin typeface="Cambria" panose="02040503050406030204" pitchFamily="18" charset="0"/>
                <a:ea typeface="Cambria" panose="02040503050406030204" pitchFamily="18" charset="0"/>
                <a:cs typeface="+mn-cs"/>
              </a:rPr>
              <a:t>) </a:t>
            </a:r>
          </a:p>
        </p:txBody>
      </p:sp>
    </p:spTree>
    <p:extLst>
      <p:ext uri="{BB962C8B-B14F-4D97-AF65-F5344CB8AC3E}">
        <p14:creationId xmlns:p14="http://schemas.microsoft.com/office/powerpoint/2010/main" val="25396343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le 1">
            <a:extLst>
              <a:ext uri="{FF2B5EF4-FFF2-40B4-BE49-F238E27FC236}">
                <a16:creationId xmlns:a16="http://schemas.microsoft.com/office/drawing/2014/main" id="{EFC3AE36-B15E-4104-9CC1-E1D7609E08B0}"/>
              </a:ext>
            </a:extLst>
          </p:cNvPr>
          <p:cNvSpPr txBox="1">
            <a:spLocks/>
          </p:cNvSpPr>
          <p:nvPr/>
        </p:nvSpPr>
        <p:spPr>
          <a:xfrm>
            <a:off x="85116" y="282500"/>
            <a:ext cx="6355441" cy="405408"/>
          </a:xfrm>
          <a:prstGeom prst="rect">
            <a:avLst/>
          </a:prstGeom>
        </p:spPr>
        <p:txBody>
          <a:bodyPr vert="horz" lIns="91440" tIns="45720" rIns="91440" bIns="45720" rtlCol="0" anchor="ctr">
            <a:noAutofit/>
          </a:bodyPr>
          <a:lstStyle>
            <a:lvl1pPr algn="l" defTabSz="514350" rtl="0" eaLnBrk="1" latinLnBrk="0" hangingPunct="1">
              <a:lnSpc>
                <a:spcPct val="90000"/>
              </a:lnSpc>
              <a:spcBef>
                <a:spcPct val="0"/>
              </a:spcBef>
              <a:buNone/>
              <a:defRPr sz="2025" b="1" kern="1200">
                <a:solidFill>
                  <a:srgbClr val="153B8A"/>
                </a:solidFill>
                <a:latin typeface="Arial" panose="020B0604020202020204" pitchFamily="34" charset="0"/>
                <a:ea typeface="+mj-ea"/>
                <a:cs typeface="Arial" panose="020B0604020202020204" pitchFamily="34" charset="0"/>
              </a:defRPr>
            </a:lvl1pPr>
          </a:lstStyle>
          <a:p>
            <a:endParaRPr lang="en-GB" sz="2400">
              <a:latin typeface="Cambria" charset="0"/>
              <a:ea typeface="Cambria" charset="0"/>
              <a:cs typeface="Cambria" charset="0"/>
            </a:endParaRPr>
          </a:p>
        </p:txBody>
      </p:sp>
      <p:graphicFrame>
        <p:nvGraphicFramePr>
          <p:cNvPr id="3" name="Table 3">
            <a:extLst>
              <a:ext uri="{FF2B5EF4-FFF2-40B4-BE49-F238E27FC236}">
                <a16:creationId xmlns:a16="http://schemas.microsoft.com/office/drawing/2014/main" id="{52FD38C2-3D0A-450E-8C26-4BD4ADC02C36}"/>
              </a:ext>
            </a:extLst>
          </p:cNvPr>
          <p:cNvGraphicFramePr>
            <a:graphicFrameLocks noGrp="1"/>
          </p:cNvGraphicFramePr>
          <p:nvPr>
            <p:extLst>
              <p:ext uri="{D42A27DB-BD31-4B8C-83A1-F6EECF244321}">
                <p14:modId xmlns:p14="http://schemas.microsoft.com/office/powerpoint/2010/main" val="3667101027"/>
              </p:ext>
            </p:extLst>
          </p:nvPr>
        </p:nvGraphicFramePr>
        <p:xfrm>
          <a:off x="298170" y="757375"/>
          <a:ext cx="6206671" cy="4372420"/>
        </p:xfrm>
        <a:graphic>
          <a:graphicData uri="http://schemas.openxmlformats.org/drawingml/2006/table">
            <a:tbl>
              <a:tblPr firstRow="1" bandRow="1">
                <a:tableStyleId>{5C22544A-7EE6-4342-B048-85BDC9FD1C3A}</a:tableStyleId>
              </a:tblPr>
              <a:tblGrid>
                <a:gridCol w="1122136">
                  <a:extLst>
                    <a:ext uri="{9D8B030D-6E8A-4147-A177-3AD203B41FA5}">
                      <a16:colId xmlns:a16="http://schemas.microsoft.com/office/drawing/2014/main" val="3412027179"/>
                    </a:ext>
                  </a:extLst>
                </a:gridCol>
                <a:gridCol w="1770290">
                  <a:extLst>
                    <a:ext uri="{9D8B030D-6E8A-4147-A177-3AD203B41FA5}">
                      <a16:colId xmlns:a16="http://schemas.microsoft.com/office/drawing/2014/main" val="167924316"/>
                    </a:ext>
                  </a:extLst>
                </a:gridCol>
                <a:gridCol w="1676400">
                  <a:extLst>
                    <a:ext uri="{9D8B030D-6E8A-4147-A177-3AD203B41FA5}">
                      <a16:colId xmlns:a16="http://schemas.microsoft.com/office/drawing/2014/main" val="2526423300"/>
                    </a:ext>
                  </a:extLst>
                </a:gridCol>
                <a:gridCol w="1637845">
                  <a:extLst>
                    <a:ext uri="{9D8B030D-6E8A-4147-A177-3AD203B41FA5}">
                      <a16:colId xmlns:a16="http://schemas.microsoft.com/office/drawing/2014/main" val="3724566699"/>
                    </a:ext>
                  </a:extLst>
                </a:gridCol>
              </a:tblGrid>
              <a:tr h="688419">
                <a:tc>
                  <a:txBody>
                    <a:bodyPr/>
                    <a:lstStyle/>
                    <a:p>
                      <a:pPr algn="ctr"/>
                      <a:r>
                        <a:rPr lang="en-US" sz="1400"/>
                        <a:t>During &amp; after  a Disaster</a:t>
                      </a:r>
                    </a:p>
                  </a:txBody>
                  <a:tcPr/>
                </a:tc>
                <a:tc>
                  <a:txBody>
                    <a:bodyPr/>
                    <a:lstStyle/>
                    <a:p>
                      <a:pPr algn="ctr"/>
                      <a:r>
                        <a:rPr lang="en-US" sz="1600"/>
                        <a:t>Concept</a:t>
                      </a:r>
                    </a:p>
                  </a:txBody>
                  <a:tcPr/>
                </a:tc>
                <a:tc>
                  <a:txBody>
                    <a:bodyPr/>
                    <a:lstStyle/>
                    <a:p>
                      <a:r>
                        <a:rPr lang="en-US" sz="1600"/>
                        <a:t>Data/Statistics</a:t>
                      </a:r>
                    </a:p>
                  </a:txBody>
                  <a:tcPr/>
                </a:tc>
                <a:tc>
                  <a:txBody>
                    <a:bodyPr/>
                    <a:lstStyle/>
                    <a:p>
                      <a:pPr algn="ctr"/>
                      <a:r>
                        <a:rPr lang="en-US" sz="1600"/>
                        <a:t>Indicators</a:t>
                      </a:r>
                    </a:p>
                  </a:txBody>
                  <a:tcPr/>
                </a:tc>
                <a:extLst>
                  <a:ext uri="{0D108BD9-81ED-4DB2-BD59-A6C34878D82A}">
                    <a16:rowId xmlns:a16="http://schemas.microsoft.com/office/drawing/2014/main" val="870936360"/>
                  </a:ext>
                </a:extLst>
              </a:tr>
              <a:tr h="1233418">
                <a:tc>
                  <a:txBody>
                    <a:bodyPr/>
                    <a:lstStyle/>
                    <a:p>
                      <a:r>
                        <a:rPr lang="en-US"/>
                        <a:t>Direct impacts: </a:t>
                      </a:r>
                    </a:p>
                    <a:p>
                      <a:r>
                        <a:rPr lang="en-US"/>
                        <a:t>(economic loss)</a:t>
                      </a:r>
                    </a:p>
                    <a:p>
                      <a:endParaRPr lang="en-US"/>
                    </a:p>
                    <a:p>
                      <a:endParaRPr lang="en-US"/>
                    </a:p>
                    <a:p>
                      <a:r>
                        <a:rPr lang="en-US"/>
                        <a:t>- to environment and cultural heritage</a:t>
                      </a:r>
                    </a:p>
                  </a:txBody>
                  <a:tcPr/>
                </a:tc>
                <a:tc>
                  <a:txBody>
                    <a:bodyPr/>
                    <a:lstStyle/>
                    <a:p>
                      <a:r>
                        <a:rPr lang="en-US"/>
                        <a:t>Physical damage  happening during or shortly following a disaster directly triggered by a hazard. </a:t>
                      </a:r>
                    </a:p>
                    <a:p>
                      <a:r>
                        <a:rPr lang="en-US"/>
                        <a:t>damage to land and other natural resources, ecosystems</a:t>
                      </a:r>
                    </a:p>
                    <a:p>
                      <a:endParaRPr lang="en-US"/>
                    </a:p>
                  </a:txBody>
                  <a:tcPr/>
                </a:tc>
                <a:tc>
                  <a:txBody>
                    <a:bodyPr/>
                    <a:lstStyle/>
                    <a:p>
                      <a:pPr marL="171450" indent="-171450">
                        <a:buFont typeface="Arial" panose="020B0604020202020204" pitchFamily="34" charset="0"/>
                        <a:buChar char="•"/>
                      </a:pPr>
                      <a:r>
                        <a:rPr lang="en-US"/>
                        <a:t>Area of agricultural plantation destroyed</a:t>
                      </a:r>
                    </a:p>
                    <a:p>
                      <a:pPr marL="171450" indent="-171450">
                        <a:buFont typeface="Arial" panose="020B0604020202020204" pitchFamily="34" charset="0"/>
                        <a:buChar char="•"/>
                      </a:pPr>
                      <a:r>
                        <a:rPr lang="en-US"/>
                        <a:t>Area of urban and </a:t>
                      </a:r>
                      <a:r>
                        <a:rPr lang="en-US" err="1"/>
                        <a:t>dev’t</a:t>
                      </a:r>
                      <a:r>
                        <a:rPr lang="en-US"/>
                        <a:t> area destroyed</a:t>
                      </a:r>
                    </a:p>
                    <a:p>
                      <a:pPr marL="171450" indent="-171450">
                        <a:buFont typeface="Arial" panose="020B0604020202020204" pitchFamily="34" charset="0"/>
                        <a:buChar char="•"/>
                      </a:pPr>
                      <a:r>
                        <a:rPr lang="en-US"/>
                        <a:t>Area of cultural heritage sites destroyed</a:t>
                      </a:r>
                    </a:p>
                  </a:txBody>
                  <a:tcPr/>
                </a:tc>
                <a:tc>
                  <a:txBody>
                    <a:bodyPr/>
                    <a:lstStyle/>
                    <a:p>
                      <a:pPr marL="171450" indent="-171450">
                        <a:buFont typeface="Arial" panose="020B0604020202020204" pitchFamily="34" charset="0"/>
                        <a:buChar char="•"/>
                      </a:pPr>
                      <a:r>
                        <a:rPr lang="en-US" sz="1000"/>
                        <a:t>Effect of disasters on GDP</a:t>
                      </a:r>
                    </a:p>
                    <a:p>
                      <a:pPr marL="171450" indent="-171450">
                        <a:buFont typeface="Arial" panose="020B0604020202020204" pitchFamily="34" charset="0"/>
                        <a:buChar char="•"/>
                      </a:pPr>
                      <a:r>
                        <a:rPr lang="en-US" sz="1000"/>
                        <a:t>Damage to ecosystems by land cover type</a:t>
                      </a:r>
                    </a:p>
                    <a:p>
                      <a:pPr marL="171450" indent="-171450">
                        <a:buFont typeface="Arial" panose="020B0604020202020204" pitchFamily="34" charset="0"/>
                        <a:buChar char="•"/>
                      </a:pPr>
                      <a:r>
                        <a:rPr lang="en-US" sz="1000"/>
                        <a:t>Damage to natural water resources</a:t>
                      </a:r>
                    </a:p>
                    <a:p>
                      <a:pPr marL="171450" indent="-171450">
                        <a:buFont typeface="Arial" panose="020B0604020202020204" pitchFamily="34" charset="0"/>
                        <a:buChar char="•"/>
                      </a:pPr>
                      <a:r>
                        <a:rPr lang="en-US" sz="1000"/>
                        <a:t>Damage to the atmosphere</a:t>
                      </a:r>
                    </a:p>
                  </a:txBody>
                  <a:tcPr/>
                </a:tc>
                <a:extLst>
                  <a:ext uri="{0D108BD9-81ED-4DB2-BD59-A6C34878D82A}">
                    <a16:rowId xmlns:a16="http://schemas.microsoft.com/office/drawing/2014/main" val="316476387"/>
                  </a:ext>
                </a:extLst>
              </a:tr>
              <a:tr h="1102965">
                <a:tc>
                  <a:txBody>
                    <a:bodyPr/>
                    <a:lstStyle/>
                    <a:p>
                      <a:r>
                        <a:rPr lang="en-US"/>
                        <a:t>- human impacts</a:t>
                      </a:r>
                    </a:p>
                    <a:p>
                      <a:endParaRPr lang="en-US"/>
                    </a:p>
                    <a:p>
                      <a:endParaRPr lang="en-US"/>
                    </a:p>
                  </a:txBody>
                  <a:tcPr/>
                </a:tc>
                <a:tc>
                  <a:txBody>
                    <a:bodyPr/>
                    <a:lstStyle/>
                    <a:p>
                      <a:r>
                        <a:rPr lang="en-US"/>
                        <a:t>Loss of lives; personal injury and illness; displacement of people  due to disasters</a:t>
                      </a:r>
                    </a:p>
                  </a:txBody>
                  <a:tcPr/>
                </a:tc>
                <a:tc>
                  <a:txBody>
                    <a:bodyPr/>
                    <a:lstStyle/>
                    <a:p>
                      <a:pPr marL="171450" indent="-171450">
                        <a:buFont typeface="Arial" panose="020B0604020202020204" pitchFamily="34" charset="0"/>
                        <a:buChar char="•"/>
                      </a:pPr>
                      <a:r>
                        <a:rPr lang="en-US"/>
                        <a:t>hazard type by  geographic region</a:t>
                      </a:r>
                    </a:p>
                    <a:p>
                      <a:pPr marL="171450" indent="-171450">
                        <a:buFont typeface="Arial" panose="020B0604020202020204" pitchFamily="34" charset="0"/>
                        <a:buChar char="•"/>
                      </a:pPr>
                      <a:r>
                        <a:rPr lang="en-US"/>
                        <a:t>No. of deaths, injured, displaced, loss of jobs</a:t>
                      </a:r>
                    </a:p>
                    <a:p>
                      <a:pPr marL="171450" indent="-171450">
                        <a:buFont typeface="Arial" panose="020B0604020202020204" pitchFamily="34" charset="0"/>
                        <a:buChar char="•"/>
                      </a:pPr>
                      <a:r>
                        <a:rPr lang="en-US"/>
                        <a:t>No. of persons evacuated; received aid </a:t>
                      </a:r>
                    </a:p>
                  </a:txBody>
                  <a:tcPr/>
                </a:tc>
                <a:tc>
                  <a:txBody>
                    <a:bodyPr/>
                    <a:lstStyle/>
                    <a:p>
                      <a:pPr marL="171450" indent="-171450">
                        <a:buFont typeface="Arial" panose="020B0604020202020204" pitchFamily="34" charset="0"/>
                        <a:buChar char="•"/>
                      </a:pPr>
                      <a:r>
                        <a:rPr lang="en-US"/>
                        <a:t>human impacts by hazards types and geographic regions</a:t>
                      </a:r>
                    </a:p>
                    <a:p>
                      <a:pPr marL="171450" indent="-171450">
                        <a:buFont typeface="Arial" panose="020B0604020202020204" pitchFamily="34" charset="0"/>
                        <a:buChar char="•"/>
                      </a:pPr>
                      <a:r>
                        <a:rPr lang="en-US"/>
                        <a:t>affected human, population by demographic &amp;social categories</a:t>
                      </a:r>
                    </a:p>
                  </a:txBody>
                  <a:tcPr/>
                </a:tc>
                <a:extLst>
                  <a:ext uri="{0D108BD9-81ED-4DB2-BD59-A6C34878D82A}">
                    <a16:rowId xmlns:a16="http://schemas.microsoft.com/office/drawing/2014/main" val="2621038794"/>
                  </a:ext>
                </a:extLst>
              </a:tr>
              <a:tr h="1089997">
                <a:tc>
                  <a:txBody>
                    <a:bodyPr/>
                    <a:lstStyle/>
                    <a:p>
                      <a:r>
                        <a:rPr lang="en-US"/>
                        <a:t>-  material impacts</a:t>
                      </a:r>
                    </a:p>
                  </a:txBody>
                  <a:tcPr/>
                </a:tc>
                <a:tc>
                  <a:txBody>
                    <a:bodyPr/>
                    <a:lstStyle/>
                    <a:p>
                      <a:r>
                        <a:rPr lang="en-US"/>
                        <a:t>Damages to buildings and structures; machinery</a:t>
                      </a:r>
                    </a:p>
                  </a:txBody>
                  <a:tcPr/>
                </a:tc>
                <a:tc>
                  <a:txBody>
                    <a:bodyPr/>
                    <a:lstStyle/>
                    <a:p>
                      <a:pPr marL="171450" indent="-171450">
                        <a:buFont typeface="Arial" panose="020B0604020202020204" pitchFamily="34" charset="0"/>
                        <a:buChar char="•"/>
                      </a:pPr>
                      <a:r>
                        <a:rPr lang="en-US"/>
                        <a:t>Dwellings, buildings and structures destroyed</a:t>
                      </a:r>
                    </a:p>
                    <a:p>
                      <a:pPr marL="171450" indent="-171450">
                        <a:buFont typeface="Arial" panose="020B0604020202020204" pitchFamily="34" charset="0"/>
                        <a:buChar char="•"/>
                      </a:pPr>
                      <a:r>
                        <a:rPr lang="en-US"/>
                        <a:t> damage to critical infrastructure (roads, bridges, dams</a:t>
                      </a:r>
                    </a:p>
                    <a:p>
                      <a:pPr marL="171450" indent="-171450">
                        <a:buFont typeface="Arial" panose="020B0604020202020204" pitchFamily="34" charset="0"/>
                        <a:buChar char="•"/>
                      </a:pPr>
                      <a:endParaRPr lang="en-US"/>
                    </a:p>
                  </a:txBody>
                  <a:tcPr/>
                </a:tc>
                <a:tc>
                  <a:txBody>
                    <a:bodyPr/>
                    <a:lstStyle/>
                    <a:p>
                      <a:pPr marL="171450" indent="-171450">
                        <a:buFont typeface="Arial" panose="020B0604020202020204" pitchFamily="34" charset="0"/>
                        <a:buChar char="•"/>
                      </a:pPr>
                      <a:r>
                        <a:rPr lang="en-US" sz="1000"/>
                        <a:t>direct material and agricultural impacts by hazards types and geographical region </a:t>
                      </a:r>
                    </a:p>
                    <a:p>
                      <a:pPr marL="171450" indent="-171450">
                        <a:buFont typeface="Arial" panose="020B0604020202020204" pitchFamily="34" charset="0"/>
                        <a:buChar char="•"/>
                      </a:pPr>
                      <a:r>
                        <a:rPr lang="en-US" sz="1000"/>
                        <a:t>Disruption of basic services by hazard type and geographical region</a:t>
                      </a:r>
                    </a:p>
                  </a:txBody>
                  <a:tcPr/>
                </a:tc>
                <a:extLst>
                  <a:ext uri="{0D108BD9-81ED-4DB2-BD59-A6C34878D82A}">
                    <a16:rowId xmlns:a16="http://schemas.microsoft.com/office/drawing/2014/main" val="3802417935"/>
                  </a:ext>
                </a:extLst>
              </a:tr>
            </a:tbl>
          </a:graphicData>
        </a:graphic>
      </p:graphicFrame>
      <p:sp>
        <p:nvSpPr>
          <p:cNvPr id="5" name="Title 4">
            <a:extLst>
              <a:ext uri="{FF2B5EF4-FFF2-40B4-BE49-F238E27FC236}">
                <a16:creationId xmlns:a16="http://schemas.microsoft.com/office/drawing/2014/main" id="{3101A02B-1EFB-46AA-929E-108E5792052D}"/>
              </a:ext>
            </a:extLst>
          </p:cNvPr>
          <p:cNvSpPr>
            <a:spLocks noGrp="1"/>
          </p:cNvSpPr>
          <p:nvPr>
            <p:ph type="title"/>
          </p:nvPr>
        </p:nvSpPr>
        <p:spPr>
          <a:xfrm>
            <a:off x="85116" y="233772"/>
            <a:ext cx="6355441" cy="488869"/>
          </a:xfrm>
        </p:spPr>
        <p:txBody>
          <a:bodyPr>
            <a:normAutofit fontScale="90000"/>
          </a:bodyPr>
          <a:lstStyle/>
          <a:p>
            <a:pPr algn="ctr"/>
            <a:r>
              <a:rPr kumimoji="0" lang="en-US" sz="1800" b="1" i="0" u="none" strike="noStrike" kern="1200" cap="none" spc="0" normalizeH="0" baseline="0" noProof="0">
                <a:ln>
                  <a:noFill/>
                </a:ln>
                <a:solidFill>
                  <a:srgbClr val="153B8A"/>
                </a:solidFill>
                <a:effectLst/>
                <a:uLnTx/>
                <a:uFillTx/>
                <a:latin typeface="Calibri"/>
                <a:ea typeface="맑은 고딕"/>
                <a:cs typeface="Arial" panose="020B0604020202020204" pitchFamily="34" charset="0"/>
              </a:rPr>
              <a:t>   </a:t>
            </a:r>
            <a:r>
              <a:rPr lang="en-US" sz="1800">
                <a:solidFill>
                  <a:srgbClr val="2B3990"/>
                </a:solidFill>
                <a:latin typeface="Cambria" panose="02040503050406030204" pitchFamily="18" charset="0"/>
                <a:ea typeface="Cambria" panose="02040503050406030204" pitchFamily="18" charset="0"/>
                <a:cs typeface="+mn-cs"/>
              </a:rPr>
              <a:t>Basic range of disaster-related statistics: </a:t>
            </a:r>
            <a:br>
              <a:rPr lang="en-US" sz="1800">
                <a:solidFill>
                  <a:srgbClr val="2B3990"/>
                </a:solidFill>
                <a:latin typeface="Cambria" panose="02040503050406030204" pitchFamily="18" charset="0"/>
                <a:ea typeface="Cambria" panose="02040503050406030204" pitchFamily="18" charset="0"/>
                <a:cs typeface="+mn-cs"/>
              </a:rPr>
            </a:br>
            <a:r>
              <a:rPr lang="en-US" sz="1800">
                <a:solidFill>
                  <a:srgbClr val="2B3990"/>
                </a:solidFill>
                <a:latin typeface="Cambria" panose="02040503050406030204" pitchFamily="18" charset="0"/>
                <a:ea typeface="Cambria" panose="02040503050406030204" pitchFamily="18" charset="0"/>
                <a:cs typeface="+mn-cs"/>
              </a:rPr>
              <a:t>   during and after a disaster</a:t>
            </a:r>
          </a:p>
        </p:txBody>
      </p:sp>
    </p:spTree>
    <p:extLst>
      <p:ext uri="{BB962C8B-B14F-4D97-AF65-F5344CB8AC3E}">
        <p14:creationId xmlns:p14="http://schemas.microsoft.com/office/powerpoint/2010/main" val="40872754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le 1">
            <a:extLst>
              <a:ext uri="{FF2B5EF4-FFF2-40B4-BE49-F238E27FC236}">
                <a16:creationId xmlns:a16="http://schemas.microsoft.com/office/drawing/2014/main" id="{EFC3AE36-B15E-4104-9CC1-E1D7609E08B0}"/>
              </a:ext>
            </a:extLst>
          </p:cNvPr>
          <p:cNvSpPr txBox="1">
            <a:spLocks/>
          </p:cNvSpPr>
          <p:nvPr/>
        </p:nvSpPr>
        <p:spPr>
          <a:xfrm>
            <a:off x="85116" y="282500"/>
            <a:ext cx="6355441" cy="405408"/>
          </a:xfrm>
          <a:prstGeom prst="rect">
            <a:avLst/>
          </a:prstGeom>
        </p:spPr>
        <p:txBody>
          <a:bodyPr vert="horz" lIns="91440" tIns="45720" rIns="91440" bIns="45720" rtlCol="0" anchor="ctr">
            <a:noAutofit/>
          </a:bodyPr>
          <a:lstStyle>
            <a:lvl1pPr algn="l" defTabSz="514350" rtl="0" eaLnBrk="1" latinLnBrk="0" hangingPunct="1">
              <a:lnSpc>
                <a:spcPct val="90000"/>
              </a:lnSpc>
              <a:spcBef>
                <a:spcPct val="0"/>
              </a:spcBef>
              <a:buNone/>
              <a:defRPr sz="2025" b="1" kern="1200">
                <a:solidFill>
                  <a:srgbClr val="153B8A"/>
                </a:solidFill>
                <a:latin typeface="Arial" panose="020B0604020202020204" pitchFamily="34" charset="0"/>
                <a:ea typeface="+mj-ea"/>
                <a:cs typeface="Arial" panose="020B0604020202020204" pitchFamily="34" charset="0"/>
              </a:defRPr>
            </a:lvl1pPr>
          </a:lstStyle>
          <a:p>
            <a:endParaRPr lang="en-GB" sz="2400">
              <a:latin typeface="Cambria" charset="0"/>
              <a:ea typeface="Cambria" charset="0"/>
              <a:cs typeface="Cambria" charset="0"/>
            </a:endParaRPr>
          </a:p>
        </p:txBody>
      </p:sp>
      <p:graphicFrame>
        <p:nvGraphicFramePr>
          <p:cNvPr id="3" name="Table 3">
            <a:extLst>
              <a:ext uri="{FF2B5EF4-FFF2-40B4-BE49-F238E27FC236}">
                <a16:creationId xmlns:a16="http://schemas.microsoft.com/office/drawing/2014/main" id="{52FD38C2-3D0A-450E-8C26-4BD4ADC02C36}"/>
              </a:ext>
            </a:extLst>
          </p:cNvPr>
          <p:cNvGraphicFramePr>
            <a:graphicFrameLocks noGrp="1"/>
          </p:cNvGraphicFramePr>
          <p:nvPr>
            <p:extLst>
              <p:ext uri="{D42A27DB-BD31-4B8C-83A1-F6EECF244321}">
                <p14:modId xmlns:p14="http://schemas.microsoft.com/office/powerpoint/2010/main" val="1154474996"/>
              </p:ext>
            </p:extLst>
          </p:nvPr>
        </p:nvGraphicFramePr>
        <p:xfrm>
          <a:off x="304800" y="1035512"/>
          <a:ext cx="6227535" cy="3513876"/>
        </p:xfrm>
        <a:graphic>
          <a:graphicData uri="http://schemas.openxmlformats.org/drawingml/2006/table">
            <a:tbl>
              <a:tblPr firstRow="1" bandRow="1">
                <a:tableStyleId>{5C22544A-7EE6-4342-B048-85BDC9FD1C3A}</a:tableStyleId>
              </a:tblPr>
              <a:tblGrid>
                <a:gridCol w="1074827">
                  <a:extLst>
                    <a:ext uri="{9D8B030D-6E8A-4147-A177-3AD203B41FA5}">
                      <a16:colId xmlns:a16="http://schemas.microsoft.com/office/drawing/2014/main" val="3412027179"/>
                    </a:ext>
                  </a:extLst>
                </a:gridCol>
                <a:gridCol w="1917837">
                  <a:extLst>
                    <a:ext uri="{9D8B030D-6E8A-4147-A177-3AD203B41FA5}">
                      <a16:colId xmlns:a16="http://schemas.microsoft.com/office/drawing/2014/main" val="167924316"/>
                    </a:ext>
                  </a:extLst>
                </a:gridCol>
                <a:gridCol w="1600200">
                  <a:extLst>
                    <a:ext uri="{9D8B030D-6E8A-4147-A177-3AD203B41FA5}">
                      <a16:colId xmlns:a16="http://schemas.microsoft.com/office/drawing/2014/main" val="2526423300"/>
                    </a:ext>
                  </a:extLst>
                </a:gridCol>
                <a:gridCol w="1634671">
                  <a:extLst>
                    <a:ext uri="{9D8B030D-6E8A-4147-A177-3AD203B41FA5}">
                      <a16:colId xmlns:a16="http://schemas.microsoft.com/office/drawing/2014/main" val="3724566699"/>
                    </a:ext>
                  </a:extLst>
                </a:gridCol>
              </a:tblGrid>
              <a:tr h="349331">
                <a:tc>
                  <a:txBody>
                    <a:bodyPr/>
                    <a:lstStyle/>
                    <a:p>
                      <a:pPr algn="ctr"/>
                      <a:r>
                        <a:rPr lang="en-US" sz="1300"/>
                        <a:t>During and after  a Disaster</a:t>
                      </a:r>
                    </a:p>
                  </a:txBody>
                  <a:tcPr/>
                </a:tc>
                <a:tc>
                  <a:txBody>
                    <a:bodyPr/>
                    <a:lstStyle/>
                    <a:p>
                      <a:pPr algn="ctr"/>
                      <a:r>
                        <a:rPr lang="en-US" sz="1600"/>
                        <a:t>Concept</a:t>
                      </a:r>
                    </a:p>
                  </a:txBody>
                  <a:tcPr/>
                </a:tc>
                <a:tc>
                  <a:txBody>
                    <a:bodyPr/>
                    <a:lstStyle/>
                    <a:p>
                      <a:r>
                        <a:rPr lang="en-US" sz="1600"/>
                        <a:t>Data/Statistics</a:t>
                      </a:r>
                    </a:p>
                  </a:txBody>
                  <a:tcPr/>
                </a:tc>
                <a:tc>
                  <a:txBody>
                    <a:bodyPr/>
                    <a:lstStyle/>
                    <a:p>
                      <a:pPr algn="ctr"/>
                      <a:r>
                        <a:rPr lang="en-US" sz="1600"/>
                        <a:t>Indicators</a:t>
                      </a:r>
                    </a:p>
                  </a:txBody>
                  <a:tcPr/>
                </a:tc>
                <a:extLst>
                  <a:ext uri="{0D108BD9-81ED-4DB2-BD59-A6C34878D82A}">
                    <a16:rowId xmlns:a16="http://schemas.microsoft.com/office/drawing/2014/main" val="870936360"/>
                  </a:ext>
                </a:extLst>
              </a:tr>
              <a:tr h="1192951">
                <a:tc>
                  <a:txBody>
                    <a:bodyPr/>
                    <a:lstStyle/>
                    <a:p>
                      <a:r>
                        <a:rPr lang="en-US"/>
                        <a:t>Indirect impacts</a:t>
                      </a:r>
                    </a:p>
                    <a:p>
                      <a:r>
                        <a:rPr lang="en-US"/>
                        <a:t>(indirect economic loss)</a:t>
                      </a:r>
                    </a:p>
                  </a:txBody>
                  <a:tcPr/>
                </a:tc>
                <a:tc>
                  <a:txBody>
                    <a:bodyPr/>
                    <a:lstStyle/>
                    <a:p>
                      <a:r>
                        <a:rPr lang="en-US"/>
                        <a:t>Consequences of a disaster to the economy or other social conditions for which causality is not directly observed</a:t>
                      </a:r>
                    </a:p>
                  </a:txBody>
                  <a:tcPr/>
                </a:tc>
                <a:tc>
                  <a:txBody>
                    <a:bodyPr/>
                    <a:lstStyle/>
                    <a:p>
                      <a:pPr marL="171450" indent="-171450">
                        <a:buFont typeface="Arial" panose="020B0604020202020204" pitchFamily="34" charset="0"/>
                        <a:buChar char="•"/>
                      </a:pPr>
                      <a:r>
                        <a:rPr lang="en-US"/>
                        <a:t>time series statistics on: hazards; population and housing; economic activities from business surveys</a:t>
                      </a:r>
                    </a:p>
                  </a:txBody>
                  <a:tcPr/>
                </a:tc>
                <a:tc>
                  <a:txBody>
                    <a:bodyPr/>
                    <a:lstStyle/>
                    <a:p>
                      <a:pPr marL="171450" indent="-171450">
                        <a:buFont typeface="Arial" panose="020B0604020202020204" pitchFamily="34" charset="0"/>
                        <a:buChar char="•"/>
                      </a:pPr>
                      <a:r>
                        <a:rPr lang="en-US"/>
                        <a:t>Loss of livelihood</a:t>
                      </a:r>
                    </a:p>
                    <a:p>
                      <a:pPr marL="171450" indent="-171450">
                        <a:buFont typeface="Arial" panose="020B0604020202020204" pitchFamily="34" charset="0"/>
                        <a:buChar char="•"/>
                      </a:pPr>
                      <a:r>
                        <a:rPr lang="en-US"/>
                        <a:t>Disruption of basic services as a consequence of disasters</a:t>
                      </a:r>
                    </a:p>
                    <a:p>
                      <a:pPr marL="171450" indent="-171450">
                        <a:buFont typeface="Arial" panose="020B0604020202020204" pitchFamily="34" charset="0"/>
                        <a:buChar char="•"/>
                      </a:pPr>
                      <a:endParaRPr lang="en-US"/>
                    </a:p>
                    <a:p>
                      <a:pPr marL="171450" indent="-171450">
                        <a:buFont typeface="Arial" panose="020B0604020202020204" pitchFamily="34" charset="0"/>
                        <a:buChar char="•"/>
                      </a:pPr>
                      <a:endParaRPr lang="en-US"/>
                    </a:p>
                  </a:txBody>
                  <a:tcPr/>
                </a:tc>
                <a:extLst>
                  <a:ext uri="{0D108BD9-81ED-4DB2-BD59-A6C34878D82A}">
                    <a16:rowId xmlns:a16="http://schemas.microsoft.com/office/drawing/2014/main" val="316476387"/>
                  </a:ext>
                </a:extLst>
              </a:tr>
              <a:tr h="1045814">
                <a:tc>
                  <a:txBody>
                    <a:bodyPr/>
                    <a:lstStyle/>
                    <a:p>
                      <a:r>
                        <a:rPr lang="en-US"/>
                        <a:t>Disaster risk reduction activity</a:t>
                      </a:r>
                    </a:p>
                  </a:txBody>
                  <a:tcPr/>
                </a:tc>
                <a:tc>
                  <a:txBody>
                    <a:bodyPr/>
                    <a:lstStyle/>
                    <a:p>
                      <a:r>
                        <a:rPr lang="en-US"/>
                        <a:t>aimed at preventing new and reducing existing disaster risk and managing residual risk, all of</a:t>
                      </a:r>
                    </a:p>
                    <a:p>
                      <a:r>
                        <a:rPr lang="en-US"/>
                        <a:t>which contributes to strengthening resilience</a:t>
                      </a:r>
                    </a:p>
                  </a:txBody>
                  <a:tcPr/>
                </a:tc>
                <a:tc>
                  <a:txBody>
                    <a:bodyPr/>
                    <a:lstStyle/>
                    <a:p>
                      <a:pPr marL="171450" indent="-171450">
                        <a:buFont typeface="Arial" panose="020B0604020202020204" pitchFamily="34" charset="0"/>
                        <a:buChar char="•"/>
                      </a:pPr>
                      <a:r>
                        <a:rPr lang="en-US"/>
                        <a:t>Expenditures on relocation, rehabilitation and construction by institutional sector</a:t>
                      </a:r>
                    </a:p>
                    <a:p>
                      <a:pPr marL="171450" indent="-171450">
                        <a:buFont typeface="Arial" panose="020B0604020202020204" pitchFamily="34" charset="0"/>
                        <a:buChar char="•"/>
                      </a:pPr>
                      <a:r>
                        <a:rPr lang="en-US"/>
                        <a:t>Government expenditure for disaster risk reduction</a:t>
                      </a:r>
                    </a:p>
                    <a:p>
                      <a:pPr marL="171450" indent="-171450">
                        <a:buFont typeface="Arial" panose="020B0604020202020204" pitchFamily="34" charset="0"/>
                        <a:buChar char="•"/>
                      </a:pPr>
                      <a:r>
                        <a:rPr lang="en-US"/>
                        <a:t>Public transfers to private </a:t>
                      </a:r>
                    </a:p>
                  </a:txBody>
                  <a:tcPr/>
                </a:tc>
                <a:tc>
                  <a:txBody>
                    <a:bodyPr/>
                    <a:lstStyle/>
                    <a:p>
                      <a:pPr marL="171450" indent="-171450">
                        <a:buFont typeface="Arial" panose="020B0604020202020204" pitchFamily="34" charset="0"/>
                        <a:buChar char="•"/>
                      </a:pPr>
                      <a:r>
                        <a:rPr lang="en-US"/>
                        <a:t>Production expenditure on disaster recovery’</a:t>
                      </a:r>
                    </a:p>
                    <a:p>
                      <a:pPr marL="171450" indent="-171450">
                        <a:buFont typeface="Arial" panose="020B0604020202020204" pitchFamily="34" charset="0"/>
                        <a:buChar char="•"/>
                      </a:pPr>
                      <a:r>
                        <a:rPr lang="en-US"/>
                        <a:t>Research &amp; </a:t>
                      </a:r>
                      <a:r>
                        <a:rPr lang="en-US" err="1"/>
                        <a:t>dev’t</a:t>
                      </a:r>
                      <a:r>
                        <a:rPr lang="en-US"/>
                        <a:t>, education expenditure</a:t>
                      </a:r>
                    </a:p>
                    <a:p>
                      <a:pPr marL="171450" indent="-171450">
                        <a:buFont typeface="Arial" panose="020B0604020202020204" pitchFamily="34" charset="0"/>
                        <a:buChar char="•"/>
                      </a:pPr>
                      <a:r>
                        <a:rPr lang="en-US"/>
                        <a:t>Disaster-reduction transfers paid</a:t>
                      </a:r>
                    </a:p>
                  </a:txBody>
                  <a:tcPr/>
                </a:tc>
                <a:extLst>
                  <a:ext uri="{0D108BD9-81ED-4DB2-BD59-A6C34878D82A}">
                    <a16:rowId xmlns:a16="http://schemas.microsoft.com/office/drawing/2014/main" val="2621038794"/>
                  </a:ext>
                </a:extLst>
              </a:tr>
            </a:tbl>
          </a:graphicData>
        </a:graphic>
      </p:graphicFrame>
      <p:sp>
        <p:nvSpPr>
          <p:cNvPr id="7" name="Title 4">
            <a:extLst>
              <a:ext uri="{FF2B5EF4-FFF2-40B4-BE49-F238E27FC236}">
                <a16:creationId xmlns:a16="http://schemas.microsoft.com/office/drawing/2014/main" id="{52F7BB26-444F-4972-A97B-CA1EFDC523A5}"/>
              </a:ext>
            </a:extLst>
          </p:cNvPr>
          <p:cNvSpPr>
            <a:spLocks noGrp="1"/>
          </p:cNvSpPr>
          <p:nvPr>
            <p:ph type="title"/>
          </p:nvPr>
        </p:nvSpPr>
        <p:spPr>
          <a:xfrm>
            <a:off x="233886" y="374348"/>
            <a:ext cx="6206671" cy="487362"/>
          </a:xfrm>
        </p:spPr>
        <p:txBody>
          <a:bodyPr>
            <a:normAutofit fontScale="90000"/>
          </a:bodyPr>
          <a:lstStyle/>
          <a:p>
            <a:pPr algn="ctr"/>
            <a:r>
              <a:rPr kumimoji="0" lang="en-US" sz="1800" b="1" i="0" u="none" strike="noStrike" kern="1200" cap="none" spc="0" normalizeH="0" baseline="0" noProof="0">
                <a:ln>
                  <a:noFill/>
                </a:ln>
                <a:solidFill>
                  <a:srgbClr val="153B8A"/>
                </a:solidFill>
                <a:effectLst/>
                <a:uLnTx/>
                <a:uFillTx/>
                <a:latin typeface="Calibri"/>
                <a:ea typeface="맑은 고딕"/>
                <a:cs typeface="Arial" panose="020B0604020202020204" pitchFamily="34" charset="0"/>
              </a:rPr>
              <a:t>   </a:t>
            </a:r>
            <a:r>
              <a:rPr lang="en-US" sz="2000">
                <a:solidFill>
                  <a:srgbClr val="2B3990"/>
                </a:solidFill>
                <a:latin typeface="Cambria" panose="02040503050406030204" pitchFamily="18" charset="0"/>
                <a:ea typeface="Cambria" panose="02040503050406030204" pitchFamily="18" charset="0"/>
                <a:cs typeface="+mn-cs"/>
              </a:rPr>
              <a:t>Basic range of disaster-related statistics: </a:t>
            </a:r>
            <a:br>
              <a:rPr lang="en-US" sz="2000">
                <a:solidFill>
                  <a:srgbClr val="2B3990"/>
                </a:solidFill>
                <a:latin typeface="Cambria" panose="02040503050406030204" pitchFamily="18" charset="0"/>
                <a:ea typeface="Cambria" panose="02040503050406030204" pitchFamily="18" charset="0"/>
                <a:cs typeface="+mn-cs"/>
              </a:rPr>
            </a:br>
            <a:r>
              <a:rPr lang="en-US" sz="2000">
                <a:solidFill>
                  <a:srgbClr val="2B3990"/>
                </a:solidFill>
                <a:latin typeface="Cambria" panose="02040503050406030204" pitchFamily="18" charset="0"/>
                <a:ea typeface="Cambria" panose="02040503050406030204" pitchFamily="18" charset="0"/>
                <a:cs typeface="+mn-cs"/>
              </a:rPr>
              <a:t>   during and after a disaster(</a:t>
            </a:r>
            <a:r>
              <a:rPr lang="en-US" sz="2000" err="1">
                <a:solidFill>
                  <a:srgbClr val="2B3990"/>
                </a:solidFill>
                <a:latin typeface="Cambria" panose="02040503050406030204" pitchFamily="18" charset="0"/>
                <a:ea typeface="Cambria" panose="02040503050406030204" pitchFamily="18" charset="0"/>
                <a:cs typeface="+mn-cs"/>
              </a:rPr>
              <a:t>con’t</a:t>
            </a:r>
            <a:r>
              <a:rPr lang="en-US" sz="2000">
                <a:solidFill>
                  <a:srgbClr val="2B3990"/>
                </a:solidFill>
                <a:latin typeface="Cambria" panose="02040503050406030204" pitchFamily="18" charset="0"/>
                <a:ea typeface="Cambria" panose="02040503050406030204" pitchFamily="18" charset="0"/>
                <a:cs typeface="+mn-cs"/>
              </a:rPr>
              <a:t>) </a:t>
            </a:r>
          </a:p>
        </p:txBody>
      </p:sp>
    </p:spTree>
    <p:extLst>
      <p:ext uri="{BB962C8B-B14F-4D97-AF65-F5344CB8AC3E}">
        <p14:creationId xmlns:p14="http://schemas.microsoft.com/office/powerpoint/2010/main" val="26328558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0C587F09-B076-FAD1-8E32-6BC351BB0D66}"/>
              </a:ext>
            </a:extLst>
          </p:cNvPr>
          <p:cNvGraphicFramePr>
            <a:graphicFrameLocks noGrp="1"/>
          </p:cNvGraphicFramePr>
          <p:nvPr>
            <p:extLst>
              <p:ext uri="{D42A27DB-BD31-4B8C-83A1-F6EECF244321}">
                <p14:modId xmlns:p14="http://schemas.microsoft.com/office/powerpoint/2010/main" val="2358526261"/>
              </p:ext>
            </p:extLst>
          </p:nvPr>
        </p:nvGraphicFramePr>
        <p:xfrm>
          <a:off x="190500" y="225253"/>
          <a:ext cx="6477000" cy="4776462"/>
        </p:xfrm>
        <a:graphic>
          <a:graphicData uri="http://schemas.openxmlformats.org/drawingml/2006/table">
            <a:tbl>
              <a:tblPr firstRow="1" bandRow="1">
                <a:tableStyleId>{5C22544A-7EE6-4342-B048-85BDC9FD1C3A}</a:tableStyleId>
              </a:tblPr>
              <a:tblGrid>
                <a:gridCol w="6477000">
                  <a:extLst>
                    <a:ext uri="{9D8B030D-6E8A-4147-A177-3AD203B41FA5}">
                      <a16:colId xmlns:a16="http://schemas.microsoft.com/office/drawing/2014/main" val="68751831"/>
                    </a:ext>
                  </a:extLst>
                </a:gridCol>
              </a:tblGrid>
              <a:tr h="457690">
                <a:tc>
                  <a:txBody>
                    <a:bodyPr/>
                    <a:lstStyle/>
                    <a:p>
                      <a:pPr algn="ctr"/>
                      <a:r>
                        <a:rPr lang="en-US" sz="1800">
                          <a:latin typeface="Cambria" panose="02040503050406030204" pitchFamily="18" charset="0"/>
                        </a:rPr>
                        <a:t>Title of Basic Range of Disaster-related Statistics Tables</a:t>
                      </a:r>
                      <a:endParaRPr lang="en-US" sz="1800"/>
                    </a:p>
                  </a:txBody>
                  <a:tcPr/>
                </a:tc>
                <a:extLst>
                  <a:ext uri="{0D108BD9-81ED-4DB2-BD59-A6C34878D82A}">
                    <a16:rowId xmlns:a16="http://schemas.microsoft.com/office/drawing/2014/main" val="1430047996"/>
                  </a:ext>
                </a:extLst>
              </a:tr>
              <a:tr h="714033">
                <a:tc>
                  <a:txBody>
                    <a:bodyPr/>
                    <a:lstStyle/>
                    <a:p>
                      <a:pPr marL="0" indent="0">
                        <a:buNone/>
                      </a:pPr>
                      <a:r>
                        <a:rPr lang="en-US" sz="1400" b="1"/>
                        <a:t>A      Summary Table of Disaster Occurrences</a:t>
                      </a:r>
                    </a:p>
                    <a:p>
                      <a:pPr marL="0" indent="0">
                        <a:buNone/>
                      </a:pPr>
                      <a:r>
                        <a:rPr lang="en-US" sz="1400"/>
                        <a:t>A1    Summary table of disaster occurrences, by hazard types, scale, and </a:t>
                      </a:r>
                    </a:p>
                    <a:p>
                      <a:pPr marL="0" indent="0">
                        <a:buNone/>
                      </a:pPr>
                      <a:r>
                        <a:rPr lang="en-US" sz="1400"/>
                        <a:t>         geographic region</a:t>
                      </a:r>
                    </a:p>
                  </a:txBody>
                  <a:tcPr/>
                </a:tc>
                <a:extLst>
                  <a:ext uri="{0D108BD9-81ED-4DB2-BD59-A6C34878D82A}">
                    <a16:rowId xmlns:a16="http://schemas.microsoft.com/office/drawing/2014/main" val="2637340295"/>
                  </a:ext>
                </a:extLst>
              </a:tr>
              <a:tr h="1130552">
                <a:tc>
                  <a:txBody>
                    <a:bodyPr/>
                    <a:lstStyle/>
                    <a:p>
                      <a:r>
                        <a:rPr lang="en-US" sz="1400" b="1"/>
                        <a:t>B       Selected Background Statistics and Exposure to Hazards</a:t>
                      </a:r>
                    </a:p>
                    <a:p>
                      <a:r>
                        <a:rPr lang="en-US" sz="1400"/>
                        <a:t>B1a   Population background statistics and hazard exposure by geographic regions</a:t>
                      </a:r>
                    </a:p>
                    <a:p>
                      <a:r>
                        <a:rPr lang="en-US" sz="1400"/>
                        <a:t>B1b   Population exposure by social groups</a:t>
                      </a:r>
                    </a:p>
                    <a:p>
                      <a:r>
                        <a:rPr lang="en-US" sz="1400"/>
                        <a:t>B2     Exposure of land and infrastructure by hazard type</a:t>
                      </a:r>
                    </a:p>
                    <a:p>
                      <a:r>
                        <a:rPr lang="en-US" sz="1400"/>
                        <a:t>B3     Coping capacity background statistics</a:t>
                      </a:r>
                    </a:p>
                  </a:txBody>
                  <a:tcPr/>
                </a:tc>
                <a:extLst>
                  <a:ext uri="{0D108BD9-81ED-4DB2-BD59-A6C34878D82A}">
                    <a16:rowId xmlns:a16="http://schemas.microsoft.com/office/drawing/2014/main" val="888996184"/>
                  </a:ext>
                </a:extLst>
              </a:tr>
              <a:tr h="922292">
                <a:tc>
                  <a:txBody>
                    <a:bodyPr/>
                    <a:lstStyle/>
                    <a:p>
                      <a:r>
                        <a:rPr lang="en-US" sz="1400" b="1"/>
                        <a:t>C        Summary Tables of Human Impacts</a:t>
                      </a:r>
                    </a:p>
                    <a:p>
                      <a:r>
                        <a:rPr lang="en-US" sz="1400"/>
                        <a:t>C1      Summary table of human impacts by hazard types</a:t>
                      </a:r>
                    </a:p>
                    <a:p>
                      <a:r>
                        <a:rPr lang="en-US" sz="1400"/>
                        <a:t>C2      Summary table of human impacts by geographic region</a:t>
                      </a:r>
                    </a:p>
                    <a:p>
                      <a:r>
                        <a:rPr lang="en-US" sz="1400"/>
                        <a:t>C3      Summary table of human impacts by demographic and social categories</a:t>
                      </a:r>
                    </a:p>
                  </a:txBody>
                  <a:tcPr/>
                </a:tc>
                <a:extLst>
                  <a:ext uri="{0D108BD9-81ED-4DB2-BD59-A6C34878D82A}">
                    <a16:rowId xmlns:a16="http://schemas.microsoft.com/office/drawing/2014/main" val="947073845"/>
                  </a:ext>
                </a:extLst>
              </a:tr>
              <a:tr h="1484132">
                <a:tc>
                  <a:txBody>
                    <a:bodyPr/>
                    <a:lstStyle/>
                    <a:p>
                      <a:r>
                        <a:rPr lang="en-US" sz="1400" b="1"/>
                        <a:t>D        Summary Tables of Direct Material Impacts in Physical Terms</a:t>
                      </a:r>
                    </a:p>
                    <a:p>
                      <a:r>
                        <a:rPr lang="en-US" sz="1400" b="0"/>
                        <a:t>D1a    Summary table of direct material impacts by hazard types</a:t>
                      </a:r>
                    </a:p>
                    <a:p>
                      <a:r>
                        <a:rPr lang="en-US" sz="1400" b="0"/>
                        <a:t>D1b    Summary table of direct material impacts by hazard types and geographic region</a:t>
                      </a:r>
                    </a:p>
                    <a:p>
                      <a:r>
                        <a:rPr lang="en-US" sz="1400" b="0"/>
                        <a:t>D1c    Summary of agricultural impacts by hazard types and geographical regions</a:t>
                      </a:r>
                    </a:p>
                    <a:p>
                      <a:r>
                        <a:rPr lang="en-US" sz="1400" b="0"/>
                        <a:t>D2a    Disruption of basic services from a disaster by hazard type</a:t>
                      </a:r>
                    </a:p>
                    <a:p>
                      <a:r>
                        <a:rPr lang="en-US" sz="1400" b="0"/>
                        <a:t>D2b    Disruption of basic services from a geographic region</a:t>
                      </a:r>
                    </a:p>
                  </a:txBody>
                  <a:tcPr/>
                </a:tc>
                <a:extLst>
                  <a:ext uri="{0D108BD9-81ED-4DB2-BD59-A6C34878D82A}">
                    <a16:rowId xmlns:a16="http://schemas.microsoft.com/office/drawing/2014/main" val="3564444907"/>
                  </a:ext>
                </a:extLst>
              </a:tr>
            </a:tbl>
          </a:graphicData>
        </a:graphic>
      </p:graphicFrame>
    </p:spTree>
    <p:extLst>
      <p:ext uri="{BB962C8B-B14F-4D97-AF65-F5344CB8AC3E}">
        <p14:creationId xmlns:p14="http://schemas.microsoft.com/office/powerpoint/2010/main" val="9396997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0C587F09-B076-FAD1-8E32-6BC351BB0D66}"/>
              </a:ext>
            </a:extLst>
          </p:cNvPr>
          <p:cNvGraphicFramePr>
            <a:graphicFrameLocks noGrp="1"/>
          </p:cNvGraphicFramePr>
          <p:nvPr>
            <p:extLst>
              <p:ext uri="{D42A27DB-BD31-4B8C-83A1-F6EECF244321}">
                <p14:modId xmlns:p14="http://schemas.microsoft.com/office/powerpoint/2010/main" val="1406944677"/>
              </p:ext>
            </p:extLst>
          </p:nvPr>
        </p:nvGraphicFramePr>
        <p:xfrm>
          <a:off x="190500" y="590550"/>
          <a:ext cx="6477000" cy="3597130"/>
        </p:xfrm>
        <a:graphic>
          <a:graphicData uri="http://schemas.openxmlformats.org/drawingml/2006/table">
            <a:tbl>
              <a:tblPr firstRow="1" bandRow="1">
                <a:tableStyleId>{5C22544A-7EE6-4342-B048-85BDC9FD1C3A}</a:tableStyleId>
              </a:tblPr>
              <a:tblGrid>
                <a:gridCol w="6477000">
                  <a:extLst>
                    <a:ext uri="{9D8B030D-6E8A-4147-A177-3AD203B41FA5}">
                      <a16:colId xmlns:a16="http://schemas.microsoft.com/office/drawing/2014/main" val="68751831"/>
                    </a:ext>
                  </a:extLst>
                </a:gridCol>
              </a:tblGrid>
              <a:tr h="457690">
                <a:tc>
                  <a:txBody>
                    <a:bodyPr/>
                    <a:lstStyle/>
                    <a:p>
                      <a:pPr algn="ctr"/>
                      <a:r>
                        <a:rPr lang="en-US" sz="1800">
                          <a:latin typeface="Cambria" panose="02040503050406030204" pitchFamily="18" charset="0"/>
                        </a:rPr>
                        <a:t>Title of Basic Range of Disaster-related Statistics Tables</a:t>
                      </a:r>
                      <a:endParaRPr lang="en-US" sz="1800"/>
                    </a:p>
                  </a:txBody>
                  <a:tcPr/>
                </a:tc>
                <a:extLst>
                  <a:ext uri="{0D108BD9-81ED-4DB2-BD59-A6C34878D82A}">
                    <a16:rowId xmlns:a16="http://schemas.microsoft.com/office/drawing/2014/main" val="1430047996"/>
                  </a:ext>
                </a:extLst>
              </a:tr>
              <a:tr h="714033">
                <a:tc>
                  <a:txBody>
                    <a:bodyPr/>
                    <a:lstStyle/>
                    <a:p>
                      <a:pPr marL="0" indent="0">
                        <a:buNone/>
                      </a:pPr>
                      <a:r>
                        <a:rPr lang="en-US" sz="1400" b="1"/>
                        <a:t>E       Summary Table of Direct Material Impacts in Monetary terms </a:t>
                      </a:r>
                    </a:p>
                    <a:p>
                      <a:pPr marL="0" indent="0">
                        <a:buNone/>
                      </a:pPr>
                      <a:r>
                        <a:rPr lang="en-US" sz="1400"/>
                        <a:t>E1a   Summary table of direct material impacts by hazard types</a:t>
                      </a:r>
                    </a:p>
                    <a:p>
                      <a:pPr marL="0" indent="0">
                        <a:buNone/>
                      </a:pPr>
                      <a:r>
                        <a:rPr lang="en-US" sz="1400"/>
                        <a:t>E1b   Summary table of direct material impacts by hazard types and geographic regions</a:t>
                      </a:r>
                    </a:p>
                  </a:txBody>
                  <a:tcPr/>
                </a:tc>
                <a:extLst>
                  <a:ext uri="{0D108BD9-81ED-4DB2-BD59-A6C34878D82A}">
                    <a16:rowId xmlns:a16="http://schemas.microsoft.com/office/drawing/2014/main" val="2637340295"/>
                  </a:ext>
                </a:extLst>
              </a:tr>
              <a:tr h="471487">
                <a:tc>
                  <a:txBody>
                    <a:bodyPr/>
                    <a:lstStyle/>
                    <a:p>
                      <a:r>
                        <a:rPr lang="en-US" sz="1400" b="1"/>
                        <a:t>F      Agriculture</a:t>
                      </a:r>
                    </a:p>
                    <a:p>
                      <a:r>
                        <a:rPr lang="en-US" sz="1400"/>
                        <a:t>F1    Summary of material impacts to agriculture by hazard types</a:t>
                      </a:r>
                    </a:p>
                  </a:txBody>
                  <a:tcPr/>
                </a:tc>
                <a:extLst>
                  <a:ext uri="{0D108BD9-81ED-4DB2-BD59-A6C34878D82A}">
                    <a16:rowId xmlns:a16="http://schemas.microsoft.com/office/drawing/2014/main" val="888996184"/>
                  </a:ext>
                </a:extLst>
              </a:tr>
              <a:tr h="922292">
                <a:tc>
                  <a:txBody>
                    <a:bodyPr/>
                    <a:lstStyle/>
                    <a:p>
                      <a:r>
                        <a:rPr lang="en-US" sz="1400" b="1"/>
                        <a:t>G        Summary Tables of Direct Environmental Impacts</a:t>
                      </a:r>
                    </a:p>
                    <a:p>
                      <a:r>
                        <a:rPr lang="en-US" sz="1400"/>
                        <a:t>G1      Summary table of direct environmental impacts by hazard types</a:t>
                      </a:r>
                    </a:p>
                    <a:p>
                      <a:r>
                        <a:rPr lang="en-US" sz="1400"/>
                        <a:t>G2      Summary table of direct environmental impacts by hazard types and geographic </a:t>
                      </a:r>
                    </a:p>
                    <a:p>
                      <a:r>
                        <a:rPr lang="en-US" sz="1400"/>
                        <a:t>            regions</a:t>
                      </a:r>
                    </a:p>
                  </a:txBody>
                  <a:tcPr/>
                </a:tc>
                <a:extLst>
                  <a:ext uri="{0D108BD9-81ED-4DB2-BD59-A6C34878D82A}">
                    <a16:rowId xmlns:a16="http://schemas.microsoft.com/office/drawing/2014/main" val="947073845"/>
                  </a:ext>
                </a:extLst>
              </a:tr>
              <a:tr h="922292">
                <a:tc>
                  <a:txBody>
                    <a:bodyPr/>
                    <a:lstStyle/>
                    <a:p>
                      <a:r>
                        <a:rPr lang="en-US" sz="1400" b="1"/>
                        <a:t>DDRE  Disaster Risk Reduction Expenditure Account</a:t>
                      </a:r>
                    </a:p>
                    <a:p>
                      <a:r>
                        <a:rPr lang="en-US" sz="1400" b="0" err="1"/>
                        <a:t>DDRE_Activ</a:t>
                      </a:r>
                      <a:r>
                        <a:rPr lang="en-US" sz="1400" b="0"/>
                        <a:t>. Production expenditure account (current plus investment) by characteristic activities</a:t>
                      </a:r>
                    </a:p>
                    <a:p>
                      <a:r>
                        <a:rPr lang="en-US" sz="1400" b="0" err="1"/>
                        <a:t>DRRE_Trans</a:t>
                      </a:r>
                      <a:r>
                        <a:rPr lang="en-US" sz="1400" b="0"/>
                        <a:t>. Transfers expenditure account and DRR National Expenditure.</a:t>
                      </a:r>
                    </a:p>
                  </a:txBody>
                  <a:tcPr/>
                </a:tc>
                <a:extLst>
                  <a:ext uri="{0D108BD9-81ED-4DB2-BD59-A6C34878D82A}">
                    <a16:rowId xmlns:a16="http://schemas.microsoft.com/office/drawing/2014/main" val="1736616439"/>
                  </a:ext>
                </a:extLst>
              </a:tr>
            </a:tbl>
          </a:graphicData>
        </a:graphic>
      </p:graphicFrame>
    </p:spTree>
    <p:extLst>
      <p:ext uri="{BB962C8B-B14F-4D97-AF65-F5344CB8AC3E}">
        <p14:creationId xmlns:p14="http://schemas.microsoft.com/office/powerpoint/2010/main" val="16252558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131DE3A-CCA8-4EBF-A841-023DA67299A5}"/>
              </a:ext>
            </a:extLst>
          </p:cNvPr>
          <p:cNvSpPr txBox="1"/>
          <p:nvPr/>
        </p:nvSpPr>
        <p:spPr>
          <a:xfrm flipH="1">
            <a:off x="504737" y="3579236"/>
            <a:ext cx="5923383" cy="830997"/>
          </a:xfrm>
          <a:prstGeom prst="rect">
            <a:avLst/>
          </a:prstGeom>
          <a:noFill/>
        </p:spPr>
        <p:txBody>
          <a:bodyPr wrap="square" rtlCol="0">
            <a:spAutoFit/>
          </a:bodyPr>
          <a:lstStyle/>
          <a:p>
            <a:r>
              <a:rPr lang="en-US" sz="1200">
                <a:latin typeface="Arial" panose="020B0604020202020204" pitchFamily="34" charset="0"/>
                <a:cs typeface="Arial" panose="020B0604020202020204" pitchFamily="34" charset="0"/>
              </a:rPr>
              <a:t>B tables are for assessing hazard exposure statistics, which are compiled prior to disaster occurrences, and updated over time according to the relevant categories (hazard types and geographic zonings); the DRRE provides the  background statistics on coping capacity and resilience.</a:t>
            </a:r>
          </a:p>
        </p:txBody>
      </p:sp>
      <p:graphicFrame>
        <p:nvGraphicFramePr>
          <p:cNvPr id="11" name="Content Placeholder 2">
            <a:extLst>
              <a:ext uri="{FF2B5EF4-FFF2-40B4-BE49-F238E27FC236}">
                <a16:creationId xmlns:a16="http://schemas.microsoft.com/office/drawing/2014/main" id="{49D047AE-4B21-436C-9A91-A227A3FC27CE}"/>
              </a:ext>
            </a:extLst>
          </p:cNvPr>
          <p:cNvGraphicFramePr>
            <a:graphicFrameLocks/>
          </p:cNvGraphicFramePr>
          <p:nvPr>
            <p:extLst>
              <p:ext uri="{D42A27DB-BD31-4B8C-83A1-F6EECF244321}">
                <p14:modId xmlns:p14="http://schemas.microsoft.com/office/powerpoint/2010/main" val="3438353096"/>
              </p:ext>
            </p:extLst>
          </p:nvPr>
        </p:nvGraphicFramePr>
        <p:xfrm>
          <a:off x="655983" y="777081"/>
          <a:ext cx="5620892" cy="2895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 Placeholder 1">
            <a:extLst>
              <a:ext uri="{FF2B5EF4-FFF2-40B4-BE49-F238E27FC236}">
                <a16:creationId xmlns:a16="http://schemas.microsoft.com/office/drawing/2014/main" id="{EC803396-C862-4B27-B7FE-E2B41E029FBE}"/>
              </a:ext>
            </a:extLst>
          </p:cNvPr>
          <p:cNvSpPr txBox="1">
            <a:spLocks/>
          </p:cNvSpPr>
          <p:nvPr/>
        </p:nvSpPr>
        <p:spPr>
          <a:xfrm>
            <a:off x="-152400" y="438150"/>
            <a:ext cx="7010400" cy="677862"/>
          </a:xfrm>
          <a:prstGeom prst="rect">
            <a:avLst/>
          </a:prstGeom>
          <a:noFill/>
        </p:spPr>
        <p:txBody>
          <a:bodyPr/>
          <a:lstStyle>
            <a:lvl1pPr marL="0" indent="0" algn="l" defTabSz="685766" rtl="0" eaLnBrk="1" latinLnBrk="0" hangingPunct="1">
              <a:spcBef>
                <a:spcPct val="20000"/>
              </a:spcBef>
              <a:buFont typeface="Arial" panose="020B0604020202020204" pitchFamily="34" charset="0"/>
              <a:buNone/>
              <a:defRPr sz="4000" b="1" kern="1200">
                <a:solidFill>
                  <a:schemeClr val="tx1"/>
                </a:solidFill>
                <a:latin typeface="+mn-lt"/>
                <a:ea typeface="+mn-ea"/>
                <a:cs typeface="+mn-cs"/>
              </a:defRPr>
            </a:lvl1pPr>
            <a:lvl2pPr marL="557185" indent="-214303" algn="l" defTabSz="685766"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07" indent="-171442" algn="l" defTabSz="685766"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090"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2974"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856"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739"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622"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505"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0" marR="0" lvl="0" indent="0" algn="ctr" defTabSz="685766"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srgbClr val="2B3990"/>
                </a:solidFill>
                <a:effectLst/>
                <a:uLnTx/>
                <a:uFillTx/>
                <a:latin typeface="Cambria" panose="02040503050406030204" pitchFamily="18" charset="0"/>
                <a:ea typeface="Cambria" panose="02040503050406030204" pitchFamily="18" charset="0"/>
              </a:rPr>
              <a:t>Summary of Statistics Tables</a:t>
            </a:r>
          </a:p>
        </p:txBody>
      </p:sp>
    </p:spTree>
    <p:extLst>
      <p:ext uri="{BB962C8B-B14F-4D97-AF65-F5344CB8AC3E}">
        <p14:creationId xmlns:p14="http://schemas.microsoft.com/office/powerpoint/2010/main" val="14353670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1E53A681-7D1D-40FA-BE4D-03E936B1F9F1}"/>
              </a:ext>
            </a:extLst>
          </p:cNvPr>
          <p:cNvGrpSpPr/>
          <p:nvPr/>
        </p:nvGrpSpPr>
        <p:grpSpPr>
          <a:xfrm>
            <a:off x="364671" y="981315"/>
            <a:ext cx="5970726" cy="3474368"/>
            <a:chOff x="76200" y="901255"/>
            <a:chExt cx="5970726" cy="3474368"/>
          </a:xfrm>
        </p:grpSpPr>
        <p:sp>
          <p:nvSpPr>
            <p:cNvPr id="3" name="Freeform: Shape 2">
              <a:extLst>
                <a:ext uri="{FF2B5EF4-FFF2-40B4-BE49-F238E27FC236}">
                  <a16:creationId xmlns:a16="http://schemas.microsoft.com/office/drawing/2014/main" id="{6D6E980D-501A-4399-A5CA-73747852551C}"/>
                </a:ext>
              </a:extLst>
            </p:cNvPr>
            <p:cNvSpPr/>
            <p:nvPr/>
          </p:nvSpPr>
          <p:spPr>
            <a:xfrm>
              <a:off x="1333906" y="2588424"/>
              <a:ext cx="329118" cy="1300090"/>
            </a:xfrm>
            <a:custGeom>
              <a:avLst/>
              <a:gdLst>
                <a:gd name="connsiteX0" fmla="*/ 0 w 329118"/>
                <a:gd name="connsiteY0" fmla="*/ 0 h 1300090"/>
                <a:gd name="connsiteX1" fmla="*/ 164559 w 329118"/>
                <a:gd name="connsiteY1" fmla="*/ 0 h 1300090"/>
                <a:gd name="connsiteX2" fmla="*/ 164559 w 329118"/>
                <a:gd name="connsiteY2" fmla="*/ 1300090 h 1300090"/>
                <a:gd name="connsiteX3" fmla="*/ 329118 w 329118"/>
                <a:gd name="connsiteY3" fmla="*/ 1300090 h 1300090"/>
              </a:gdLst>
              <a:ahLst/>
              <a:cxnLst>
                <a:cxn ang="0">
                  <a:pos x="connsiteX0" y="connsiteY0"/>
                </a:cxn>
                <a:cxn ang="0">
                  <a:pos x="connsiteX1" y="connsiteY1"/>
                </a:cxn>
                <a:cxn ang="0">
                  <a:pos x="connsiteX2" y="connsiteY2"/>
                </a:cxn>
                <a:cxn ang="0">
                  <a:pos x="connsiteX3" y="connsiteY3"/>
                </a:cxn>
              </a:cxnLst>
              <a:rect l="l" t="t" r="r" b="b"/>
              <a:pathLst>
                <a:path w="329118" h="1300090">
                  <a:moveTo>
                    <a:pt x="0" y="0"/>
                  </a:moveTo>
                  <a:lnTo>
                    <a:pt x="164559" y="0"/>
                  </a:lnTo>
                  <a:lnTo>
                    <a:pt x="164559" y="1300090"/>
                  </a:lnTo>
                  <a:lnTo>
                    <a:pt x="329118" y="1300090"/>
                  </a:lnTo>
                </a:path>
              </a:pathLst>
            </a:custGeom>
            <a:noFill/>
          </p:spPr>
          <p:style>
            <a:lnRef idx="1">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43732" tIns="616518" rIns="143731" bIns="616517" numCol="1" spcCol="1270" anchor="ctr" anchorCtr="0">
              <a:noAutofit/>
            </a:bodyPr>
            <a:lstStyle/>
            <a:p>
              <a:pPr marL="0" lvl="0" indent="0" algn="ctr" defTabSz="222250">
                <a:lnSpc>
                  <a:spcPct val="90000"/>
                </a:lnSpc>
                <a:spcBef>
                  <a:spcPct val="0"/>
                </a:spcBef>
                <a:spcAft>
                  <a:spcPct val="35000"/>
                </a:spcAft>
                <a:buNone/>
              </a:pPr>
              <a:endParaRPr lang="en-US" sz="500" kern="1200"/>
            </a:p>
          </p:txBody>
        </p:sp>
        <p:sp>
          <p:nvSpPr>
            <p:cNvPr id="4" name="Freeform: Shape 3">
              <a:extLst>
                <a:ext uri="{FF2B5EF4-FFF2-40B4-BE49-F238E27FC236}">
                  <a16:creationId xmlns:a16="http://schemas.microsoft.com/office/drawing/2014/main" id="{96CABED3-CB7E-4E20-9AA4-30300EC6778E}"/>
                </a:ext>
              </a:extLst>
            </p:cNvPr>
            <p:cNvSpPr/>
            <p:nvPr/>
          </p:nvSpPr>
          <p:spPr>
            <a:xfrm>
              <a:off x="1333906" y="2588424"/>
              <a:ext cx="289658" cy="604023"/>
            </a:xfrm>
            <a:custGeom>
              <a:avLst/>
              <a:gdLst>
                <a:gd name="connsiteX0" fmla="*/ 0 w 289658"/>
                <a:gd name="connsiteY0" fmla="*/ 0 h 604023"/>
                <a:gd name="connsiteX1" fmla="*/ 148644 w 289658"/>
                <a:gd name="connsiteY1" fmla="*/ 0 h 604023"/>
                <a:gd name="connsiteX2" fmla="*/ 148644 w 289658"/>
                <a:gd name="connsiteY2" fmla="*/ 937269 h 604023"/>
                <a:gd name="connsiteX3" fmla="*/ 297289 w 289658"/>
                <a:gd name="connsiteY3" fmla="*/ 937269 h 604023"/>
              </a:gdLst>
              <a:ahLst/>
              <a:cxnLst>
                <a:cxn ang="0">
                  <a:pos x="connsiteX0" y="connsiteY0"/>
                </a:cxn>
                <a:cxn ang="0">
                  <a:pos x="connsiteX1" y="connsiteY1"/>
                </a:cxn>
                <a:cxn ang="0">
                  <a:pos x="connsiteX2" y="connsiteY2"/>
                </a:cxn>
                <a:cxn ang="0">
                  <a:pos x="connsiteX3" y="connsiteY3"/>
                </a:cxn>
              </a:cxnLst>
              <a:rect l="l" t="t" r="r" b="b"/>
              <a:pathLst>
                <a:path w="289658" h="604023">
                  <a:moveTo>
                    <a:pt x="0" y="0"/>
                  </a:moveTo>
                  <a:lnTo>
                    <a:pt x="148644" y="0"/>
                  </a:lnTo>
                  <a:lnTo>
                    <a:pt x="148644" y="937269"/>
                  </a:lnTo>
                  <a:lnTo>
                    <a:pt x="297289" y="937269"/>
                  </a:lnTo>
                </a:path>
              </a:pathLst>
            </a:custGeom>
            <a:noFill/>
            <a:ln w="9525" cap="flat" cmpd="sng" algn="ctr">
              <a:solidFill>
                <a:sysClr val="windowText" lastClr="000000"/>
              </a:solidFill>
              <a:prstDash val="solid"/>
            </a:ln>
            <a:effectLst/>
          </p:spPr>
          <p:style>
            <a:lnRef idx="1">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40782" tIns="285264" rIns="174276" bIns="318759" numCol="1" spcCol="1270" anchor="ctr" anchorCtr="0">
              <a:noAutofit/>
            </a:bodyPr>
            <a:lstStyle/>
            <a:p>
              <a:pPr marL="0" lvl="0" indent="0" algn="ctr" defTabSz="1066800">
                <a:lnSpc>
                  <a:spcPct val="90000"/>
                </a:lnSpc>
                <a:spcBef>
                  <a:spcPct val="0"/>
                </a:spcBef>
                <a:spcAft>
                  <a:spcPct val="35000"/>
                </a:spcAft>
                <a:buNone/>
              </a:pPr>
              <a:endParaRPr lang="en-US" sz="2400" kern="1200">
                <a:solidFill>
                  <a:sysClr val="windowText" lastClr="000000"/>
                </a:solidFill>
                <a:latin typeface="Roboto"/>
                <a:ea typeface="+mn-ea"/>
                <a:cs typeface="+mn-cs"/>
              </a:endParaRPr>
            </a:p>
          </p:txBody>
        </p:sp>
        <p:sp>
          <p:nvSpPr>
            <p:cNvPr id="6" name="Freeform: Shape 5">
              <a:extLst>
                <a:ext uri="{FF2B5EF4-FFF2-40B4-BE49-F238E27FC236}">
                  <a16:creationId xmlns:a16="http://schemas.microsoft.com/office/drawing/2014/main" id="{6C83B417-42A9-46A3-8AB2-48A967724F03}"/>
                </a:ext>
              </a:extLst>
            </p:cNvPr>
            <p:cNvSpPr/>
            <p:nvPr/>
          </p:nvSpPr>
          <p:spPr>
            <a:xfrm>
              <a:off x="1333906" y="2229961"/>
              <a:ext cx="289658" cy="358463"/>
            </a:xfrm>
            <a:custGeom>
              <a:avLst/>
              <a:gdLst>
                <a:gd name="connsiteX0" fmla="*/ 0 w 289658"/>
                <a:gd name="connsiteY0" fmla="*/ 99045 h 358463"/>
                <a:gd name="connsiteX1" fmla="*/ 148644 w 289658"/>
                <a:gd name="connsiteY1" fmla="*/ 99045 h 358463"/>
                <a:gd name="connsiteX2" fmla="*/ 148644 w 289658"/>
                <a:gd name="connsiteY2" fmla="*/ 45720 h 358463"/>
                <a:gd name="connsiteX3" fmla="*/ 297289 w 289658"/>
                <a:gd name="connsiteY3" fmla="*/ 45720 h 358463"/>
              </a:gdLst>
              <a:ahLst/>
              <a:cxnLst>
                <a:cxn ang="0">
                  <a:pos x="connsiteX0" y="connsiteY0"/>
                </a:cxn>
                <a:cxn ang="0">
                  <a:pos x="connsiteX1" y="connsiteY1"/>
                </a:cxn>
                <a:cxn ang="0">
                  <a:pos x="connsiteX2" y="connsiteY2"/>
                </a:cxn>
                <a:cxn ang="0">
                  <a:pos x="connsiteX3" y="connsiteY3"/>
                </a:cxn>
              </a:cxnLst>
              <a:rect l="l" t="t" r="r" b="b"/>
              <a:pathLst>
                <a:path w="289658" h="358463">
                  <a:moveTo>
                    <a:pt x="0" y="99045"/>
                  </a:moveTo>
                  <a:lnTo>
                    <a:pt x="148644" y="99045"/>
                  </a:lnTo>
                  <a:lnTo>
                    <a:pt x="148644" y="45720"/>
                  </a:lnTo>
                  <a:lnTo>
                    <a:pt x="297289" y="45720"/>
                  </a:lnTo>
                </a:path>
              </a:pathLst>
            </a:custGeom>
            <a:noFill/>
            <a:ln w="9525" cap="flat" cmpd="sng" algn="ctr">
              <a:solidFill>
                <a:sysClr val="windowText" lastClr="000000"/>
              </a:solidFill>
              <a:prstDash val="solid"/>
            </a:ln>
            <a:effectLst/>
          </p:spPr>
          <p:style>
            <a:lnRef idx="1">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46008" tIns="167710" rIns="169050" bIns="190753" numCol="1" spcCol="1270" anchor="ctr" anchorCtr="0">
              <a:noAutofit/>
            </a:bodyPr>
            <a:lstStyle/>
            <a:p>
              <a:pPr marL="0" lvl="0" indent="0" algn="ctr" defTabSz="1066800">
                <a:lnSpc>
                  <a:spcPct val="90000"/>
                </a:lnSpc>
                <a:spcBef>
                  <a:spcPct val="0"/>
                </a:spcBef>
                <a:spcAft>
                  <a:spcPct val="35000"/>
                </a:spcAft>
                <a:buNone/>
              </a:pPr>
              <a:endParaRPr lang="en-US" sz="2400" kern="1200">
                <a:solidFill>
                  <a:sysClr val="windowText" lastClr="000000"/>
                </a:solidFill>
                <a:latin typeface="Roboto"/>
                <a:ea typeface="+mn-ea"/>
                <a:cs typeface="+mn-cs"/>
              </a:endParaRPr>
            </a:p>
          </p:txBody>
        </p:sp>
        <p:sp>
          <p:nvSpPr>
            <p:cNvPr id="7" name="Freeform: Shape 6">
              <a:extLst>
                <a:ext uri="{FF2B5EF4-FFF2-40B4-BE49-F238E27FC236}">
                  <a16:creationId xmlns:a16="http://schemas.microsoft.com/office/drawing/2014/main" id="{377B239D-6B98-4189-8C4B-449AF67E7C5B}"/>
                </a:ext>
              </a:extLst>
            </p:cNvPr>
            <p:cNvSpPr/>
            <p:nvPr/>
          </p:nvSpPr>
          <p:spPr>
            <a:xfrm>
              <a:off x="1333906" y="1267470"/>
              <a:ext cx="289658" cy="1320954"/>
            </a:xfrm>
            <a:custGeom>
              <a:avLst/>
              <a:gdLst>
                <a:gd name="connsiteX0" fmla="*/ 0 w 289658"/>
                <a:gd name="connsiteY0" fmla="*/ 1043925 h 1320954"/>
                <a:gd name="connsiteX1" fmla="*/ 148644 w 289658"/>
                <a:gd name="connsiteY1" fmla="*/ 1043925 h 1320954"/>
                <a:gd name="connsiteX2" fmla="*/ 148644 w 289658"/>
                <a:gd name="connsiteY2" fmla="*/ 0 h 1320954"/>
                <a:gd name="connsiteX3" fmla="*/ 297289 w 289658"/>
                <a:gd name="connsiteY3" fmla="*/ 0 h 1320954"/>
              </a:gdLst>
              <a:ahLst/>
              <a:cxnLst>
                <a:cxn ang="0">
                  <a:pos x="connsiteX0" y="connsiteY0"/>
                </a:cxn>
                <a:cxn ang="0">
                  <a:pos x="connsiteX1" y="connsiteY1"/>
                </a:cxn>
                <a:cxn ang="0">
                  <a:pos x="connsiteX2" y="connsiteY2"/>
                </a:cxn>
                <a:cxn ang="0">
                  <a:pos x="connsiteX3" y="connsiteY3"/>
                </a:cxn>
              </a:cxnLst>
              <a:rect l="l" t="t" r="r" b="b"/>
              <a:pathLst>
                <a:path w="289658" h="1320954">
                  <a:moveTo>
                    <a:pt x="0" y="1043925"/>
                  </a:moveTo>
                  <a:lnTo>
                    <a:pt x="148644" y="1043925"/>
                  </a:lnTo>
                  <a:lnTo>
                    <a:pt x="148644" y="0"/>
                  </a:lnTo>
                  <a:lnTo>
                    <a:pt x="297289" y="0"/>
                  </a:lnTo>
                </a:path>
              </a:pathLst>
            </a:custGeom>
            <a:noFill/>
            <a:ln w="9525" cap="flat" cmpd="sng" algn="ctr">
              <a:solidFill>
                <a:sysClr val="windowText" lastClr="000000"/>
              </a:solidFill>
              <a:prstDash val="solid"/>
            </a:ln>
            <a:effectLst/>
          </p:spPr>
          <p:style>
            <a:lnRef idx="1">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3721" tIns="626668" rIns="191337" bIns="694286" numCol="1" spcCol="1270" anchor="ctr" anchorCtr="0">
              <a:noAutofit/>
            </a:bodyPr>
            <a:lstStyle/>
            <a:p>
              <a:pPr marL="0" lvl="0" indent="0" algn="ctr" defTabSz="1066800">
                <a:lnSpc>
                  <a:spcPct val="90000"/>
                </a:lnSpc>
                <a:spcBef>
                  <a:spcPct val="0"/>
                </a:spcBef>
                <a:spcAft>
                  <a:spcPct val="35000"/>
                </a:spcAft>
                <a:buNone/>
              </a:pPr>
              <a:endParaRPr lang="en-US" sz="2400" kern="1200">
                <a:solidFill>
                  <a:sysClr val="windowText" lastClr="000000"/>
                </a:solidFill>
                <a:latin typeface="Roboto"/>
                <a:ea typeface="+mn-ea"/>
                <a:cs typeface="+mn-cs"/>
              </a:endParaRPr>
            </a:p>
          </p:txBody>
        </p:sp>
        <p:sp>
          <p:nvSpPr>
            <p:cNvPr id="8" name="Freeform: Shape 7">
              <a:extLst>
                <a:ext uri="{FF2B5EF4-FFF2-40B4-BE49-F238E27FC236}">
                  <a16:creationId xmlns:a16="http://schemas.microsoft.com/office/drawing/2014/main" id="{718791AA-0956-4BC2-99A2-346EAB9A470A}"/>
                </a:ext>
              </a:extLst>
            </p:cNvPr>
            <p:cNvSpPr/>
            <p:nvPr/>
          </p:nvSpPr>
          <p:spPr>
            <a:xfrm>
              <a:off x="76200" y="1958674"/>
              <a:ext cx="1255912" cy="1259500"/>
            </a:xfrm>
            <a:custGeom>
              <a:avLst/>
              <a:gdLst>
                <a:gd name="connsiteX0" fmla="*/ 0 w 1255912"/>
                <a:gd name="connsiteY0" fmla="*/ 0 h 1259500"/>
                <a:gd name="connsiteX1" fmla="*/ 1255912 w 1255912"/>
                <a:gd name="connsiteY1" fmla="*/ 0 h 1259500"/>
                <a:gd name="connsiteX2" fmla="*/ 1255912 w 1255912"/>
                <a:gd name="connsiteY2" fmla="*/ 1259500 h 1259500"/>
                <a:gd name="connsiteX3" fmla="*/ 0 w 1255912"/>
                <a:gd name="connsiteY3" fmla="*/ 1259500 h 1259500"/>
                <a:gd name="connsiteX4" fmla="*/ 0 w 1255912"/>
                <a:gd name="connsiteY4" fmla="*/ 0 h 1259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5912" h="1259500">
                  <a:moveTo>
                    <a:pt x="0" y="0"/>
                  </a:moveTo>
                  <a:lnTo>
                    <a:pt x="1255912" y="0"/>
                  </a:lnTo>
                  <a:lnTo>
                    <a:pt x="1255912" y="1259500"/>
                  </a:lnTo>
                  <a:lnTo>
                    <a:pt x="0" y="1259500"/>
                  </a:lnTo>
                  <a:lnTo>
                    <a:pt x="0" y="0"/>
                  </a:lnTo>
                  <a:close/>
                </a:path>
              </a:pathLst>
            </a:custGeom>
            <a:solidFill>
              <a:sysClr val="window" lastClr="FFFFFF">
                <a:alpha val="93000"/>
              </a:sysClr>
            </a:solidFill>
            <a:ln>
              <a:solidFill>
                <a:sysClr val="windowText" lastClr="000000"/>
              </a:solid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kern="1200">
                  <a:solidFill>
                    <a:srgbClr val="FF0000"/>
                  </a:solidFill>
                  <a:latin typeface="Roboto"/>
                  <a:ea typeface="+mn-ea"/>
                  <a:cs typeface="+mn-cs"/>
                </a:rPr>
                <a:t>During</a:t>
              </a:r>
              <a:r>
                <a:rPr lang="en-US" kern="1200">
                  <a:solidFill>
                    <a:sysClr val="windowText" lastClr="000000"/>
                  </a:solidFill>
                  <a:latin typeface="Roboto"/>
                  <a:ea typeface="+mn-ea"/>
                  <a:cs typeface="+mn-cs"/>
                </a:rPr>
                <a:t> a disaster: Tables A, C, D, E</a:t>
              </a:r>
            </a:p>
          </p:txBody>
        </p:sp>
        <p:sp>
          <p:nvSpPr>
            <p:cNvPr id="9" name="Freeform: Shape 8">
              <a:extLst>
                <a:ext uri="{FF2B5EF4-FFF2-40B4-BE49-F238E27FC236}">
                  <a16:creationId xmlns:a16="http://schemas.microsoft.com/office/drawing/2014/main" id="{819AE781-0959-4665-B679-0486F5FA6764}"/>
                </a:ext>
              </a:extLst>
            </p:cNvPr>
            <p:cNvSpPr/>
            <p:nvPr/>
          </p:nvSpPr>
          <p:spPr>
            <a:xfrm>
              <a:off x="1623565" y="901255"/>
              <a:ext cx="4401591" cy="732429"/>
            </a:xfrm>
            <a:custGeom>
              <a:avLst/>
              <a:gdLst>
                <a:gd name="connsiteX0" fmla="*/ 0 w 4841364"/>
                <a:gd name="connsiteY0" fmla="*/ 0 h 732429"/>
                <a:gd name="connsiteX1" fmla="*/ 4841364 w 4841364"/>
                <a:gd name="connsiteY1" fmla="*/ 0 h 732429"/>
                <a:gd name="connsiteX2" fmla="*/ 4841364 w 4841364"/>
                <a:gd name="connsiteY2" fmla="*/ 732429 h 732429"/>
                <a:gd name="connsiteX3" fmla="*/ 0 w 4841364"/>
                <a:gd name="connsiteY3" fmla="*/ 732429 h 732429"/>
                <a:gd name="connsiteX4" fmla="*/ 0 w 4841364"/>
                <a:gd name="connsiteY4" fmla="*/ 0 h 732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364" h="732429">
                  <a:moveTo>
                    <a:pt x="0" y="0"/>
                  </a:moveTo>
                  <a:lnTo>
                    <a:pt x="4841364" y="0"/>
                  </a:lnTo>
                  <a:lnTo>
                    <a:pt x="4841364" y="732429"/>
                  </a:lnTo>
                  <a:lnTo>
                    <a:pt x="0" y="732429"/>
                  </a:lnTo>
                  <a:lnTo>
                    <a:pt x="0" y="0"/>
                  </a:lnTo>
                  <a:close/>
                </a:path>
              </a:pathLst>
            </a:custGeom>
            <a:solidFill>
              <a:sysClr val="window" lastClr="FFFFFF">
                <a:alpha val="93000"/>
              </a:sysClr>
            </a:solidFill>
            <a:ln>
              <a:solidFill>
                <a:sysClr val="windowText" lastClr="000000"/>
              </a:solid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spcFirstLastPara="0" vert="horz" wrap="square" lIns="15240" tIns="15240" rIns="15240" bIns="15240" numCol="1" spcCol="1270" anchor="ctr" anchorCtr="0">
              <a:noAutofit/>
            </a:bodyPr>
            <a:lstStyle/>
            <a:p>
              <a:pPr marL="0" lvl="0" indent="0" defTabSz="1066800" rtl="0">
                <a:spcBef>
                  <a:spcPct val="0"/>
                </a:spcBef>
                <a:buNone/>
              </a:pPr>
              <a:r>
                <a:rPr lang="en-US" sz="2400" kern="1200">
                  <a:solidFill>
                    <a:sysClr val="windowText" lastClr="000000"/>
                  </a:solidFill>
                  <a:latin typeface="Roboto"/>
                  <a:ea typeface="+mn-ea"/>
                  <a:cs typeface="+mn-cs"/>
                </a:rPr>
                <a:t> </a:t>
              </a:r>
              <a:r>
                <a:rPr lang="en-US" kern="1200">
                  <a:solidFill>
                    <a:sysClr val="windowText" lastClr="000000"/>
                  </a:solidFill>
                  <a:latin typeface="Arial" panose="020B0604020202020204" pitchFamily="34" charset="0"/>
                  <a:ea typeface="+mn-ea"/>
                  <a:cs typeface="Arial" panose="020B0604020202020204" pitchFamily="34" charset="0"/>
                </a:rPr>
                <a:t>A: Summary tables of disaster</a:t>
              </a:r>
            </a:p>
            <a:p>
              <a:pPr marL="0" lvl="0" indent="0" defTabSz="1066800" rtl="0">
                <a:spcBef>
                  <a:spcPct val="0"/>
                </a:spcBef>
                <a:buNone/>
              </a:pPr>
              <a:r>
                <a:rPr lang="en-US">
                  <a:solidFill>
                    <a:sysClr val="windowText" lastClr="000000"/>
                  </a:solidFill>
                  <a:latin typeface="Arial" panose="020B0604020202020204" pitchFamily="34" charset="0"/>
                  <a:cs typeface="Arial" panose="020B0604020202020204" pitchFamily="34" charset="0"/>
                </a:rPr>
                <a:t>      </a:t>
              </a:r>
              <a:r>
                <a:rPr lang="en-US" kern="1200">
                  <a:solidFill>
                    <a:sysClr val="windowText" lastClr="000000"/>
                  </a:solidFill>
                  <a:latin typeface="Arial" panose="020B0604020202020204" pitchFamily="34" charset="0"/>
                  <a:ea typeface="+mn-ea"/>
                  <a:cs typeface="Arial" panose="020B0604020202020204" pitchFamily="34" charset="0"/>
                </a:rPr>
                <a:t>occurrences</a:t>
              </a:r>
            </a:p>
          </p:txBody>
        </p:sp>
        <p:sp>
          <p:nvSpPr>
            <p:cNvPr id="10" name="Freeform: Shape 9">
              <a:extLst>
                <a:ext uri="{FF2B5EF4-FFF2-40B4-BE49-F238E27FC236}">
                  <a16:creationId xmlns:a16="http://schemas.microsoft.com/office/drawing/2014/main" id="{E0F515D2-EA20-4605-8AF8-FF03D7B120AE}"/>
                </a:ext>
              </a:extLst>
            </p:cNvPr>
            <p:cNvSpPr/>
            <p:nvPr/>
          </p:nvSpPr>
          <p:spPr>
            <a:xfrm>
              <a:off x="1623565" y="1863746"/>
              <a:ext cx="4401591" cy="732429"/>
            </a:xfrm>
            <a:custGeom>
              <a:avLst/>
              <a:gdLst>
                <a:gd name="connsiteX0" fmla="*/ 0 w 4841364"/>
                <a:gd name="connsiteY0" fmla="*/ 0 h 732429"/>
                <a:gd name="connsiteX1" fmla="*/ 4841364 w 4841364"/>
                <a:gd name="connsiteY1" fmla="*/ 0 h 732429"/>
                <a:gd name="connsiteX2" fmla="*/ 4841364 w 4841364"/>
                <a:gd name="connsiteY2" fmla="*/ 732429 h 732429"/>
                <a:gd name="connsiteX3" fmla="*/ 0 w 4841364"/>
                <a:gd name="connsiteY3" fmla="*/ 732429 h 732429"/>
                <a:gd name="connsiteX4" fmla="*/ 0 w 4841364"/>
                <a:gd name="connsiteY4" fmla="*/ 0 h 732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364" h="732429">
                  <a:moveTo>
                    <a:pt x="0" y="0"/>
                  </a:moveTo>
                  <a:lnTo>
                    <a:pt x="4841364" y="0"/>
                  </a:lnTo>
                  <a:lnTo>
                    <a:pt x="4841364" y="732429"/>
                  </a:lnTo>
                  <a:lnTo>
                    <a:pt x="0" y="732429"/>
                  </a:lnTo>
                  <a:lnTo>
                    <a:pt x="0" y="0"/>
                  </a:lnTo>
                  <a:close/>
                </a:path>
              </a:pathLst>
            </a:custGeom>
            <a:solidFill>
              <a:sysClr val="window" lastClr="FFFFFF">
                <a:alpha val="93000"/>
              </a:sysClr>
            </a:solidFill>
            <a:ln>
              <a:solidFill>
                <a:sysClr val="windowText" lastClr="000000"/>
              </a:solid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spcFirstLastPara="0" vert="horz" wrap="square" lIns="13970" tIns="13970" rIns="13970" bIns="13970" numCol="1" spcCol="1270" anchor="ctr" anchorCtr="0">
              <a:noAutofit/>
            </a:bodyPr>
            <a:lstStyle/>
            <a:p>
              <a:pPr defTabSz="1066800">
                <a:lnSpc>
                  <a:spcPct val="90000"/>
                </a:lnSpc>
                <a:spcBef>
                  <a:spcPct val="0"/>
                </a:spcBef>
                <a:spcAft>
                  <a:spcPct val="35000"/>
                </a:spcAft>
              </a:pPr>
              <a:r>
                <a:rPr lang="en-US">
                  <a:solidFill>
                    <a:sysClr val="windowText" lastClr="000000"/>
                  </a:solidFill>
                  <a:latin typeface="Arial" panose="020B0604020202020204" pitchFamily="34" charset="0"/>
                  <a:cs typeface="Arial" panose="020B0604020202020204" pitchFamily="34" charset="0"/>
                </a:rPr>
                <a:t> C: Summary tables of human impacts</a:t>
              </a:r>
            </a:p>
          </p:txBody>
        </p:sp>
        <p:sp>
          <p:nvSpPr>
            <p:cNvPr id="11" name="Freeform: Shape 10">
              <a:extLst>
                <a:ext uri="{FF2B5EF4-FFF2-40B4-BE49-F238E27FC236}">
                  <a16:creationId xmlns:a16="http://schemas.microsoft.com/office/drawing/2014/main" id="{53FB4D1F-0904-4998-A065-0FDB4EEE4BA9}"/>
                </a:ext>
              </a:extLst>
            </p:cNvPr>
            <p:cNvSpPr/>
            <p:nvPr/>
          </p:nvSpPr>
          <p:spPr>
            <a:xfrm>
              <a:off x="1645335" y="2761866"/>
              <a:ext cx="4401591" cy="732429"/>
            </a:xfrm>
            <a:custGeom>
              <a:avLst/>
              <a:gdLst>
                <a:gd name="connsiteX0" fmla="*/ 0 w 4842377"/>
                <a:gd name="connsiteY0" fmla="*/ 0 h 732429"/>
                <a:gd name="connsiteX1" fmla="*/ 4842377 w 4842377"/>
                <a:gd name="connsiteY1" fmla="*/ 0 h 732429"/>
                <a:gd name="connsiteX2" fmla="*/ 4842377 w 4842377"/>
                <a:gd name="connsiteY2" fmla="*/ 732429 h 732429"/>
                <a:gd name="connsiteX3" fmla="*/ 0 w 4842377"/>
                <a:gd name="connsiteY3" fmla="*/ 732429 h 732429"/>
                <a:gd name="connsiteX4" fmla="*/ 0 w 4842377"/>
                <a:gd name="connsiteY4" fmla="*/ 0 h 732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2377" h="732429">
                  <a:moveTo>
                    <a:pt x="0" y="0"/>
                  </a:moveTo>
                  <a:lnTo>
                    <a:pt x="4842377" y="0"/>
                  </a:lnTo>
                  <a:lnTo>
                    <a:pt x="4842377" y="732429"/>
                  </a:lnTo>
                  <a:lnTo>
                    <a:pt x="0" y="732429"/>
                  </a:lnTo>
                  <a:lnTo>
                    <a:pt x="0" y="0"/>
                  </a:lnTo>
                  <a:close/>
                </a:path>
              </a:pathLst>
            </a:custGeom>
            <a:solidFill>
              <a:sysClr val="window" lastClr="FFFFFF">
                <a:alpha val="93000"/>
              </a:sysClr>
            </a:solidFill>
            <a:ln>
              <a:solidFill>
                <a:sysClr val="windowText" lastClr="000000"/>
              </a:solid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spcFirstLastPara="0" vert="horz" wrap="square" lIns="12700" tIns="12700" rIns="12700" bIns="12700" numCol="1" spcCol="1270" anchor="ctr" anchorCtr="0">
              <a:noAutofit/>
            </a:bodyPr>
            <a:lstStyle/>
            <a:p>
              <a:pPr marL="0" lvl="0" indent="0" algn="l" defTabSz="889000">
                <a:spcBef>
                  <a:spcPct val="0"/>
                </a:spcBef>
                <a:buNone/>
              </a:pPr>
              <a:r>
                <a:rPr lang="en-US" sz="2000" kern="1200">
                  <a:solidFill>
                    <a:sysClr val="windowText" lastClr="000000"/>
                  </a:solidFill>
                  <a:latin typeface="Arial" panose="020B0604020202020204" pitchFamily="34" charset="0"/>
                  <a:ea typeface="맑은 고딕"/>
                  <a:cs typeface="Arial" panose="020B0604020202020204" pitchFamily="34" charset="0"/>
                </a:rPr>
                <a:t> </a:t>
              </a:r>
              <a:r>
                <a:rPr lang="en-US">
                  <a:solidFill>
                    <a:sysClr val="windowText" lastClr="000000"/>
                  </a:solidFill>
                  <a:latin typeface="Arial" panose="020B0604020202020204" pitchFamily="34" charset="0"/>
                  <a:cs typeface="Arial" panose="020B0604020202020204" pitchFamily="34" charset="0"/>
                </a:rPr>
                <a:t>D:Summary tables of direct material</a:t>
              </a:r>
            </a:p>
            <a:p>
              <a:pPr marL="0" lvl="0" indent="0" algn="l" defTabSz="889000">
                <a:spcBef>
                  <a:spcPct val="0"/>
                </a:spcBef>
                <a:buNone/>
              </a:pPr>
              <a:r>
                <a:rPr lang="en-US">
                  <a:solidFill>
                    <a:sysClr val="windowText" lastClr="000000"/>
                  </a:solidFill>
                  <a:latin typeface="Arial" panose="020B0604020202020204" pitchFamily="34" charset="0"/>
                  <a:cs typeface="Arial" panose="020B0604020202020204" pitchFamily="34" charset="0"/>
                </a:rPr>
                <a:t>     impacts in physical terms</a:t>
              </a:r>
            </a:p>
          </p:txBody>
        </p:sp>
        <p:sp>
          <p:nvSpPr>
            <p:cNvPr id="12" name="Freeform: Shape 11">
              <a:extLst>
                <a:ext uri="{FF2B5EF4-FFF2-40B4-BE49-F238E27FC236}">
                  <a16:creationId xmlns:a16="http://schemas.microsoft.com/office/drawing/2014/main" id="{82662C35-C4FC-450D-BE54-DA56839E46AF}"/>
                </a:ext>
              </a:extLst>
            </p:cNvPr>
            <p:cNvSpPr/>
            <p:nvPr/>
          </p:nvSpPr>
          <p:spPr>
            <a:xfrm>
              <a:off x="1663025" y="3643194"/>
              <a:ext cx="4383901" cy="732429"/>
            </a:xfrm>
            <a:custGeom>
              <a:avLst/>
              <a:gdLst>
                <a:gd name="connsiteX0" fmla="*/ 0 w 1609303"/>
                <a:gd name="connsiteY0" fmla="*/ 0 h 490641"/>
                <a:gd name="connsiteX1" fmla="*/ 1609303 w 1609303"/>
                <a:gd name="connsiteY1" fmla="*/ 0 h 490641"/>
                <a:gd name="connsiteX2" fmla="*/ 1609303 w 1609303"/>
                <a:gd name="connsiteY2" fmla="*/ 490641 h 490641"/>
                <a:gd name="connsiteX3" fmla="*/ 0 w 1609303"/>
                <a:gd name="connsiteY3" fmla="*/ 490641 h 490641"/>
                <a:gd name="connsiteX4" fmla="*/ 0 w 1609303"/>
                <a:gd name="connsiteY4" fmla="*/ 0 h 490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9303" h="490641">
                  <a:moveTo>
                    <a:pt x="0" y="0"/>
                  </a:moveTo>
                  <a:lnTo>
                    <a:pt x="1609303" y="0"/>
                  </a:lnTo>
                  <a:lnTo>
                    <a:pt x="1609303" y="490641"/>
                  </a:lnTo>
                  <a:lnTo>
                    <a:pt x="0" y="490641"/>
                  </a:lnTo>
                  <a:lnTo>
                    <a:pt x="0" y="0"/>
                  </a:lnTo>
                  <a:close/>
                </a:path>
              </a:pathLst>
            </a:custGeom>
            <a:solidFill>
              <a:sysClr val="window" lastClr="FFFFFF">
                <a:alpha val="93000"/>
              </a:sysClr>
            </a:solidFill>
            <a:ln>
              <a:solidFill>
                <a:sysClr val="windowText" lastClr="000000"/>
              </a:solid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endParaRPr lang="en-US" sz="2200" kern="1200">
                <a:solidFill>
                  <a:sysClr val="windowText" lastClr="000000"/>
                </a:solidFill>
                <a:latin typeface="Arial" panose="020B0604020202020204" pitchFamily="34" charset="0"/>
                <a:ea typeface="맑은 고딕"/>
                <a:cs typeface="Arial" panose="020B0604020202020204" pitchFamily="34" charset="0"/>
              </a:endParaRPr>
            </a:p>
            <a:p>
              <a:pPr marL="0" lvl="0" indent="0" algn="ctr" defTabSz="977900">
                <a:lnSpc>
                  <a:spcPct val="90000"/>
                </a:lnSpc>
                <a:spcBef>
                  <a:spcPct val="0"/>
                </a:spcBef>
                <a:spcAft>
                  <a:spcPct val="35000"/>
                </a:spcAft>
                <a:buNone/>
              </a:pPr>
              <a:endParaRPr lang="en-US" sz="2400" kern="1200">
                <a:solidFill>
                  <a:sysClr val="windowText" lastClr="000000"/>
                </a:solidFill>
                <a:latin typeface="Roboto"/>
                <a:ea typeface="+mn-ea"/>
                <a:cs typeface="+mn-cs"/>
              </a:endParaRPr>
            </a:p>
          </p:txBody>
        </p:sp>
      </p:grpSp>
      <p:sp>
        <p:nvSpPr>
          <p:cNvPr id="15" name="TextBox 14">
            <a:extLst>
              <a:ext uri="{FF2B5EF4-FFF2-40B4-BE49-F238E27FC236}">
                <a16:creationId xmlns:a16="http://schemas.microsoft.com/office/drawing/2014/main" id="{21324387-5083-4087-A5C5-9E50452C2D74}"/>
              </a:ext>
            </a:extLst>
          </p:cNvPr>
          <p:cNvSpPr txBox="1"/>
          <p:nvPr/>
        </p:nvSpPr>
        <p:spPr>
          <a:xfrm>
            <a:off x="1663024" y="3686242"/>
            <a:ext cx="4801904" cy="769441"/>
          </a:xfrm>
          <a:prstGeom prst="rect">
            <a:avLst/>
          </a:prstGeom>
          <a:noFill/>
        </p:spPr>
        <p:txBody>
          <a:bodyPr wrap="square">
            <a:spAutoFit/>
          </a:bodyPr>
          <a:lstStyle/>
          <a:p>
            <a:pPr defTabSz="889000">
              <a:spcBef>
                <a:spcPct val="0"/>
              </a:spcBef>
            </a:pPr>
            <a:endParaRPr lang="en-US" sz="800">
              <a:solidFill>
                <a:sysClr val="windowText" lastClr="000000"/>
              </a:solidFill>
              <a:latin typeface="Arial" panose="020B0604020202020204" pitchFamily="34" charset="0"/>
              <a:cs typeface="Arial" panose="020B0604020202020204" pitchFamily="34" charset="0"/>
            </a:endParaRPr>
          </a:p>
          <a:p>
            <a:pPr defTabSz="889000">
              <a:spcBef>
                <a:spcPct val="0"/>
              </a:spcBef>
            </a:pPr>
            <a:r>
              <a:rPr lang="en-US">
                <a:solidFill>
                  <a:sysClr val="windowText" lastClr="000000"/>
                </a:solidFill>
                <a:latin typeface="Arial" panose="020B0604020202020204" pitchFamily="34" charset="0"/>
                <a:cs typeface="Arial" panose="020B0604020202020204" pitchFamily="34" charset="0"/>
              </a:rPr>
              <a:t>    E: DRRE: Disaster risk reduction</a:t>
            </a:r>
          </a:p>
          <a:p>
            <a:pPr defTabSz="889000">
              <a:spcBef>
                <a:spcPct val="0"/>
              </a:spcBef>
            </a:pPr>
            <a:r>
              <a:rPr lang="en-US">
                <a:solidFill>
                  <a:sysClr val="windowText" lastClr="000000"/>
                </a:solidFill>
                <a:latin typeface="Arial" panose="020B0604020202020204" pitchFamily="34" charset="0"/>
                <a:cs typeface="Arial" panose="020B0604020202020204" pitchFamily="34" charset="0"/>
              </a:rPr>
              <a:t>        expenditure accounts</a:t>
            </a:r>
          </a:p>
        </p:txBody>
      </p:sp>
      <p:sp>
        <p:nvSpPr>
          <p:cNvPr id="19" name="TextBox 18">
            <a:extLst>
              <a:ext uri="{FF2B5EF4-FFF2-40B4-BE49-F238E27FC236}">
                <a16:creationId xmlns:a16="http://schemas.microsoft.com/office/drawing/2014/main" id="{4B732D1B-8393-4112-9F62-105D2E109C2E}"/>
              </a:ext>
            </a:extLst>
          </p:cNvPr>
          <p:cNvSpPr txBox="1"/>
          <p:nvPr/>
        </p:nvSpPr>
        <p:spPr>
          <a:xfrm>
            <a:off x="914400" y="347208"/>
            <a:ext cx="4572000" cy="461665"/>
          </a:xfrm>
          <a:prstGeom prst="rect">
            <a:avLst/>
          </a:prstGeom>
          <a:noFill/>
        </p:spPr>
        <p:txBody>
          <a:bodyPr wrap="square">
            <a:spAutoFit/>
          </a:bodyPr>
          <a:lstStyle/>
          <a:p>
            <a:pPr marL="0" marR="0" lvl="0" indent="0" algn="ctr" defTabSz="685766"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400" b="1" i="0" u="none" strike="noStrike" kern="1200" cap="none" spc="0" normalizeH="0" baseline="0" noProof="0">
                <a:ln>
                  <a:noFill/>
                </a:ln>
                <a:solidFill>
                  <a:srgbClr val="2B3990"/>
                </a:solidFill>
                <a:effectLst/>
                <a:uLnTx/>
                <a:uFillTx/>
                <a:latin typeface="Cambria" panose="02040503050406030204" pitchFamily="18" charset="0"/>
                <a:ea typeface="Cambria" panose="02040503050406030204" pitchFamily="18" charset="0"/>
                <a:cs typeface="+mn-cs"/>
              </a:rPr>
              <a:t>Summary of Statistics Tables</a:t>
            </a:r>
          </a:p>
        </p:txBody>
      </p:sp>
    </p:spTree>
    <p:extLst>
      <p:ext uri="{BB962C8B-B14F-4D97-AF65-F5344CB8AC3E}">
        <p14:creationId xmlns:p14="http://schemas.microsoft.com/office/powerpoint/2010/main" val="8272917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D44E6E21-6ABB-4D4D-BE5A-3B18AF5672A2}"/>
              </a:ext>
            </a:extLst>
          </p:cNvPr>
          <p:cNvGrpSpPr/>
          <p:nvPr/>
        </p:nvGrpSpPr>
        <p:grpSpPr>
          <a:xfrm>
            <a:off x="228600" y="819150"/>
            <a:ext cx="6214497" cy="3778971"/>
            <a:chOff x="139700" y="732632"/>
            <a:chExt cx="6214497" cy="3778971"/>
          </a:xfrm>
        </p:grpSpPr>
        <p:sp>
          <p:nvSpPr>
            <p:cNvPr id="3" name="Freeform: Shape 2">
              <a:extLst>
                <a:ext uri="{FF2B5EF4-FFF2-40B4-BE49-F238E27FC236}">
                  <a16:creationId xmlns:a16="http://schemas.microsoft.com/office/drawing/2014/main" id="{12CF45C6-0AC5-4D81-8566-E1778073EE87}"/>
                </a:ext>
              </a:extLst>
            </p:cNvPr>
            <p:cNvSpPr/>
            <p:nvPr/>
          </p:nvSpPr>
          <p:spPr>
            <a:xfrm>
              <a:off x="1355840" y="2600575"/>
              <a:ext cx="317701" cy="1652772"/>
            </a:xfrm>
            <a:custGeom>
              <a:avLst/>
              <a:gdLst>
                <a:gd name="connsiteX0" fmla="*/ 0 w 317701"/>
                <a:gd name="connsiteY0" fmla="*/ 0 h 1652772"/>
                <a:gd name="connsiteX1" fmla="*/ 158850 w 317701"/>
                <a:gd name="connsiteY1" fmla="*/ 0 h 1652772"/>
                <a:gd name="connsiteX2" fmla="*/ 158850 w 317701"/>
                <a:gd name="connsiteY2" fmla="*/ 1652772 h 1652772"/>
                <a:gd name="connsiteX3" fmla="*/ 317701 w 317701"/>
                <a:gd name="connsiteY3" fmla="*/ 1652772 h 1652772"/>
              </a:gdLst>
              <a:ahLst/>
              <a:cxnLst>
                <a:cxn ang="0">
                  <a:pos x="connsiteX0" y="connsiteY0"/>
                </a:cxn>
                <a:cxn ang="0">
                  <a:pos x="connsiteX1" y="connsiteY1"/>
                </a:cxn>
                <a:cxn ang="0">
                  <a:pos x="connsiteX2" y="connsiteY2"/>
                </a:cxn>
                <a:cxn ang="0">
                  <a:pos x="connsiteX3" y="connsiteY3"/>
                </a:cxn>
              </a:cxnLst>
              <a:rect l="l" t="t" r="r" b="b"/>
              <a:pathLst>
                <a:path w="317701" h="1652772">
                  <a:moveTo>
                    <a:pt x="0" y="0"/>
                  </a:moveTo>
                  <a:lnTo>
                    <a:pt x="158850" y="0"/>
                  </a:lnTo>
                  <a:lnTo>
                    <a:pt x="158850" y="1652772"/>
                  </a:lnTo>
                  <a:lnTo>
                    <a:pt x="317701" y="1652772"/>
                  </a:lnTo>
                </a:path>
              </a:pathLst>
            </a:custGeom>
            <a:noFill/>
          </p:spPr>
          <p:style>
            <a:lnRef idx="1">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29475" tIns="784311" rIns="129475" bIns="784310" numCol="1" spcCol="1270" anchor="ctr" anchorCtr="0">
              <a:noAutofit/>
            </a:bodyPr>
            <a:lstStyle/>
            <a:p>
              <a:pPr marL="0" lvl="0" indent="0" algn="ctr" defTabSz="266700">
                <a:lnSpc>
                  <a:spcPct val="90000"/>
                </a:lnSpc>
                <a:spcBef>
                  <a:spcPct val="0"/>
                </a:spcBef>
                <a:spcAft>
                  <a:spcPct val="35000"/>
                </a:spcAft>
                <a:buNone/>
              </a:pPr>
              <a:endParaRPr lang="en-US" sz="600" kern="1200"/>
            </a:p>
          </p:txBody>
        </p:sp>
        <p:sp>
          <p:nvSpPr>
            <p:cNvPr id="4" name="Freeform: Shape 3">
              <a:extLst>
                <a:ext uri="{FF2B5EF4-FFF2-40B4-BE49-F238E27FC236}">
                  <a16:creationId xmlns:a16="http://schemas.microsoft.com/office/drawing/2014/main" id="{007B8114-2ECB-42E6-8F04-B3CF45299283}"/>
                </a:ext>
              </a:extLst>
            </p:cNvPr>
            <p:cNvSpPr/>
            <p:nvPr/>
          </p:nvSpPr>
          <p:spPr>
            <a:xfrm>
              <a:off x="1355840" y="2600575"/>
              <a:ext cx="256608" cy="1038437"/>
            </a:xfrm>
            <a:custGeom>
              <a:avLst/>
              <a:gdLst>
                <a:gd name="connsiteX0" fmla="*/ 0 w 256608"/>
                <a:gd name="connsiteY0" fmla="*/ 0 h 1038437"/>
                <a:gd name="connsiteX1" fmla="*/ 128304 w 256608"/>
                <a:gd name="connsiteY1" fmla="*/ 0 h 1038437"/>
                <a:gd name="connsiteX2" fmla="*/ 128304 w 256608"/>
                <a:gd name="connsiteY2" fmla="*/ 1038437 h 1038437"/>
                <a:gd name="connsiteX3" fmla="*/ 256608 w 256608"/>
                <a:gd name="connsiteY3" fmla="*/ 1038437 h 1038437"/>
              </a:gdLst>
              <a:ahLst/>
              <a:cxnLst>
                <a:cxn ang="0">
                  <a:pos x="connsiteX0" y="connsiteY0"/>
                </a:cxn>
                <a:cxn ang="0">
                  <a:pos x="connsiteX1" y="connsiteY1"/>
                </a:cxn>
                <a:cxn ang="0">
                  <a:pos x="connsiteX2" y="connsiteY2"/>
                </a:cxn>
                <a:cxn ang="0">
                  <a:pos x="connsiteX3" y="connsiteY3"/>
                </a:cxn>
              </a:cxnLst>
              <a:rect l="l" t="t" r="r" b="b"/>
              <a:pathLst>
                <a:path w="256608" h="1038437">
                  <a:moveTo>
                    <a:pt x="0" y="0"/>
                  </a:moveTo>
                  <a:lnTo>
                    <a:pt x="128304" y="0"/>
                  </a:lnTo>
                  <a:lnTo>
                    <a:pt x="128304" y="1038437"/>
                  </a:lnTo>
                  <a:lnTo>
                    <a:pt x="256608" y="1038437"/>
                  </a:lnTo>
                </a:path>
              </a:pathLst>
            </a:custGeom>
            <a:noFill/>
            <a:ln w="9525" cap="flat" cmpd="sng" algn="ctr">
              <a:solidFill>
                <a:sysClr val="windowText" lastClr="000000"/>
              </a:solidFill>
              <a:prstDash val="solid"/>
            </a:ln>
            <a:effectLst/>
          </p:spPr>
          <p:style>
            <a:lnRef idx="1">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14262" tIns="492477" rIns="167746" bIns="545960" numCol="1" spcCol="1270" anchor="ctr" anchorCtr="0">
              <a:noAutofit/>
            </a:bodyPr>
            <a:lstStyle/>
            <a:p>
              <a:pPr marL="0" lvl="0" indent="0" algn="ctr" defTabSz="1066800">
                <a:lnSpc>
                  <a:spcPct val="90000"/>
                </a:lnSpc>
                <a:spcBef>
                  <a:spcPct val="0"/>
                </a:spcBef>
                <a:spcAft>
                  <a:spcPct val="35000"/>
                </a:spcAft>
                <a:buNone/>
              </a:pPr>
              <a:endParaRPr lang="en-US" sz="2400" kern="1200">
                <a:solidFill>
                  <a:sysClr val="windowText" lastClr="000000"/>
                </a:solidFill>
                <a:latin typeface="Roboto"/>
                <a:ea typeface="+mn-ea"/>
                <a:cs typeface="+mn-cs"/>
              </a:endParaRPr>
            </a:p>
          </p:txBody>
        </p:sp>
        <p:sp>
          <p:nvSpPr>
            <p:cNvPr id="7" name="Freeform: Shape 6">
              <a:extLst>
                <a:ext uri="{FF2B5EF4-FFF2-40B4-BE49-F238E27FC236}">
                  <a16:creationId xmlns:a16="http://schemas.microsoft.com/office/drawing/2014/main" id="{2FCFAB64-BB0E-4E41-9EC9-0D398CD89800}"/>
                </a:ext>
              </a:extLst>
            </p:cNvPr>
            <p:cNvSpPr/>
            <p:nvPr/>
          </p:nvSpPr>
          <p:spPr>
            <a:xfrm>
              <a:off x="1355840" y="2600575"/>
              <a:ext cx="256608" cy="440877"/>
            </a:xfrm>
            <a:custGeom>
              <a:avLst/>
              <a:gdLst>
                <a:gd name="connsiteX0" fmla="*/ 0 w 256608"/>
                <a:gd name="connsiteY0" fmla="*/ 0 h 440877"/>
                <a:gd name="connsiteX1" fmla="*/ 128304 w 256608"/>
                <a:gd name="connsiteY1" fmla="*/ 0 h 440877"/>
                <a:gd name="connsiteX2" fmla="*/ 128304 w 256608"/>
                <a:gd name="connsiteY2" fmla="*/ 440877 h 440877"/>
                <a:gd name="connsiteX3" fmla="*/ 256608 w 256608"/>
                <a:gd name="connsiteY3" fmla="*/ 440877 h 440877"/>
              </a:gdLst>
              <a:ahLst/>
              <a:cxnLst>
                <a:cxn ang="0">
                  <a:pos x="connsiteX0" y="connsiteY0"/>
                </a:cxn>
                <a:cxn ang="0">
                  <a:pos x="connsiteX1" y="connsiteY1"/>
                </a:cxn>
                <a:cxn ang="0">
                  <a:pos x="connsiteX2" y="connsiteY2"/>
                </a:cxn>
                <a:cxn ang="0">
                  <a:pos x="connsiteX3" y="connsiteY3"/>
                </a:cxn>
              </a:cxnLst>
              <a:rect l="l" t="t" r="r" b="b"/>
              <a:pathLst>
                <a:path w="256608" h="440877">
                  <a:moveTo>
                    <a:pt x="0" y="0"/>
                  </a:moveTo>
                  <a:lnTo>
                    <a:pt x="128304" y="0"/>
                  </a:lnTo>
                  <a:lnTo>
                    <a:pt x="128304" y="440877"/>
                  </a:lnTo>
                  <a:lnTo>
                    <a:pt x="256608" y="440877"/>
                  </a:lnTo>
                </a:path>
              </a:pathLst>
            </a:custGeom>
            <a:noFill/>
            <a:ln w="9525" cap="flat" cmpd="sng" algn="ctr">
              <a:solidFill>
                <a:sysClr val="windowText" lastClr="000000"/>
              </a:solidFill>
              <a:prstDash val="solid"/>
            </a:ln>
            <a:effectLst/>
          </p:spPr>
          <p:style>
            <a:lnRef idx="1">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8251" tIns="207686" rIns="153757" bIns="233191" numCol="1" spcCol="1270" anchor="ctr" anchorCtr="0">
              <a:noAutofit/>
            </a:bodyPr>
            <a:lstStyle/>
            <a:p>
              <a:pPr marL="0" lvl="0" indent="0" algn="ctr" defTabSz="1066800">
                <a:lnSpc>
                  <a:spcPct val="90000"/>
                </a:lnSpc>
                <a:spcBef>
                  <a:spcPct val="0"/>
                </a:spcBef>
                <a:spcAft>
                  <a:spcPct val="35000"/>
                </a:spcAft>
                <a:buNone/>
              </a:pPr>
              <a:endParaRPr lang="en-US" sz="2400" kern="1200">
                <a:solidFill>
                  <a:sysClr val="windowText" lastClr="000000"/>
                </a:solidFill>
                <a:latin typeface="Roboto"/>
                <a:ea typeface="+mn-ea"/>
                <a:cs typeface="+mn-cs"/>
              </a:endParaRPr>
            </a:p>
          </p:txBody>
        </p:sp>
        <p:sp>
          <p:nvSpPr>
            <p:cNvPr id="8" name="Freeform: Shape 7">
              <a:extLst>
                <a:ext uri="{FF2B5EF4-FFF2-40B4-BE49-F238E27FC236}">
                  <a16:creationId xmlns:a16="http://schemas.microsoft.com/office/drawing/2014/main" id="{0F1C03D9-1BC1-4152-AEA1-D30838B7A3B6}"/>
                </a:ext>
              </a:extLst>
            </p:cNvPr>
            <p:cNvSpPr/>
            <p:nvPr/>
          </p:nvSpPr>
          <p:spPr>
            <a:xfrm>
              <a:off x="1355840" y="2360786"/>
              <a:ext cx="252796" cy="239788"/>
            </a:xfrm>
            <a:custGeom>
              <a:avLst/>
              <a:gdLst>
                <a:gd name="connsiteX0" fmla="*/ 0 w 252796"/>
                <a:gd name="connsiteY0" fmla="*/ 239788 h 239788"/>
                <a:gd name="connsiteX1" fmla="*/ 126398 w 252796"/>
                <a:gd name="connsiteY1" fmla="*/ 239788 h 239788"/>
                <a:gd name="connsiteX2" fmla="*/ 126398 w 252796"/>
                <a:gd name="connsiteY2" fmla="*/ 0 h 239788"/>
                <a:gd name="connsiteX3" fmla="*/ 252796 w 252796"/>
                <a:gd name="connsiteY3" fmla="*/ 0 h 239788"/>
              </a:gdLst>
              <a:ahLst/>
              <a:cxnLst>
                <a:cxn ang="0">
                  <a:pos x="connsiteX0" y="connsiteY0"/>
                </a:cxn>
                <a:cxn ang="0">
                  <a:pos x="connsiteX1" y="connsiteY1"/>
                </a:cxn>
                <a:cxn ang="0">
                  <a:pos x="connsiteX2" y="connsiteY2"/>
                </a:cxn>
                <a:cxn ang="0">
                  <a:pos x="connsiteX3" y="connsiteY3"/>
                </a:cxn>
              </a:cxnLst>
              <a:rect l="l" t="t" r="r" b="b"/>
              <a:pathLst>
                <a:path w="252796" h="239788">
                  <a:moveTo>
                    <a:pt x="0" y="239788"/>
                  </a:moveTo>
                  <a:lnTo>
                    <a:pt x="126398" y="239788"/>
                  </a:lnTo>
                  <a:lnTo>
                    <a:pt x="126398" y="0"/>
                  </a:lnTo>
                  <a:lnTo>
                    <a:pt x="252796" y="0"/>
                  </a:lnTo>
                </a:path>
              </a:pathLst>
            </a:custGeom>
            <a:noFill/>
            <a:ln w="9525" cap="flat" cmpd="sng" algn="ctr">
              <a:solidFill>
                <a:sysClr val="windowText" lastClr="000000"/>
              </a:solidFill>
              <a:prstDash val="solid"/>
            </a:ln>
            <a:effectLst/>
          </p:spPr>
          <p:style>
            <a:lnRef idx="1">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30387" tIns="111184" rIns="147809" bIns="128604" numCol="1" spcCol="1270" anchor="ctr" anchorCtr="0">
              <a:noAutofit/>
            </a:bodyPr>
            <a:lstStyle/>
            <a:p>
              <a:pPr marL="0" lvl="0" indent="0" algn="ctr" defTabSz="1066800">
                <a:lnSpc>
                  <a:spcPct val="90000"/>
                </a:lnSpc>
                <a:spcBef>
                  <a:spcPct val="0"/>
                </a:spcBef>
                <a:spcAft>
                  <a:spcPct val="35000"/>
                </a:spcAft>
                <a:buNone/>
              </a:pPr>
              <a:endParaRPr lang="en-US" sz="2400" kern="1200">
                <a:solidFill>
                  <a:sysClr val="windowText" lastClr="000000"/>
                </a:solidFill>
                <a:latin typeface="Roboto"/>
                <a:ea typeface="+mn-ea"/>
                <a:cs typeface="+mn-cs"/>
              </a:endParaRPr>
            </a:p>
          </p:txBody>
        </p:sp>
        <p:sp>
          <p:nvSpPr>
            <p:cNvPr id="9" name="Freeform: Shape 8">
              <a:extLst>
                <a:ext uri="{FF2B5EF4-FFF2-40B4-BE49-F238E27FC236}">
                  <a16:creationId xmlns:a16="http://schemas.microsoft.com/office/drawing/2014/main" id="{64EC8335-5504-4050-B3B0-90C81B7682E6}"/>
                </a:ext>
              </a:extLst>
            </p:cNvPr>
            <p:cNvSpPr/>
            <p:nvPr/>
          </p:nvSpPr>
          <p:spPr>
            <a:xfrm>
              <a:off x="1355840" y="1600552"/>
              <a:ext cx="244361" cy="1000023"/>
            </a:xfrm>
            <a:custGeom>
              <a:avLst/>
              <a:gdLst>
                <a:gd name="connsiteX0" fmla="*/ 0 w 244361"/>
                <a:gd name="connsiteY0" fmla="*/ 961343 h 1000023"/>
                <a:gd name="connsiteX1" fmla="*/ 111599 w 244361"/>
                <a:gd name="connsiteY1" fmla="*/ 961343 h 1000023"/>
                <a:gd name="connsiteX2" fmla="*/ 111599 w 244361"/>
                <a:gd name="connsiteY2" fmla="*/ 0 h 1000023"/>
                <a:gd name="connsiteX3" fmla="*/ 223198 w 244361"/>
                <a:gd name="connsiteY3" fmla="*/ 0 h 1000023"/>
              </a:gdLst>
              <a:ahLst/>
              <a:cxnLst>
                <a:cxn ang="0">
                  <a:pos x="connsiteX0" y="connsiteY0"/>
                </a:cxn>
                <a:cxn ang="0">
                  <a:pos x="connsiteX1" y="connsiteY1"/>
                </a:cxn>
                <a:cxn ang="0">
                  <a:pos x="connsiteX2" y="connsiteY2"/>
                </a:cxn>
                <a:cxn ang="0">
                  <a:pos x="connsiteX3" y="connsiteY3"/>
                </a:cxn>
              </a:cxnLst>
              <a:rect l="l" t="t" r="r" b="b"/>
              <a:pathLst>
                <a:path w="244361" h="1000023">
                  <a:moveTo>
                    <a:pt x="0" y="961343"/>
                  </a:moveTo>
                  <a:lnTo>
                    <a:pt x="111599" y="961343"/>
                  </a:lnTo>
                  <a:lnTo>
                    <a:pt x="111599" y="0"/>
                  </a:lnTo>
                  <a:lnTo>
                    <a:pt x="223198" y="0"/>
                  </a:lnTo>
                </a:path>
              </a:pathLst>
            </a:custGeom>
            <a:noFill/>
            <a:ln w="9525" cap="flat" cmpd="sng" algn="ctr">
              <a:solidFill>
                <a:sysClr val="windowText" lastClr="000000"/>
              </a:solidFill>
              <a:prstDash val="solid"/>
            </a:ln>
            <a:effectLst/>
          </p:spPr>
          <p:style>
            <a:lnRef idx="1">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09145" tIns="474276" rIns="160616" bIns="525747" numCol="1" spcCol="1270" anchor="ctr" anchorCtr="0">
              <a:noAutofit/>
            </a:bodyPr>
            <a:lstStyle/>
            <a:p>
              <a:pPr marL="0" lvl="0" indent="0" algn="ctr" defTabSz="1066800">
                <a:lnSpc>
                  <a:spcPct val="90000"/>
                </a:lnSpc>
                <a:spcBef>
                  <a:spcPct val="0"/>
                </a:spcBef>
                <a:spcAft>
                  <a:spcPct val="35000"/>
                </a:spcAft>
                <a:buNone/>
              </a:pPr>
              <a:endParaRPr lang="en-US" sz="2400" kern="1200">
                <a:solidFill>
                  <a:sysClr val="windowText" lastClr="000000"/>
                </a:solidFill>
                <a:latin typeface="Roboto"/>
                <a:ea typeface="+mn-ea"/>
                <a:cs typeface="+mn-cs"/>
              </a:endParaRPr>
            </a:p>
          </p:txBody>
        </p:sp>
        <p:sp>
          <p:nvSpPr>
            <p:cNvPr id="10" name="Freeform: Shape 9">
              <a:extLst>
                <a:ext uri="{FF2B5EF4-FFF2-40B4-BE49-F238E27FC236}">
                  <a16:creationId xmlns:a16="http://schemas.microsoft.com/office/drawing/2014/main" id="{594108B7-0075-4A04-8EB4-F9F7D82E4F0C}"/>
                </a:ext>
              </a:extLst>
            </p:cNvPr>
            <p:cNvSpPr/>
            <p:nvPr/>
          </p:nvSpPr>
          <p:spPr>
            <a:xfrm>
              <a:off x="1355840" y="971748"/>
              <a:ext cx="223198" cy="1628827"/>
            </a:xfrm>
            <a:custGeom>
              <a:avLst/>
              <a:gdLst>
                <a:gd name="connsiteX0" fmla="*/ 0 w 223198"/>
                <a:gd name="connsiteY0" fmla="*/ 1628827 h 1628827"/>
                <a:gd name="connsiteX1" fmla="*/ 111599 w 223198"/>
                <a:gd name="connsiteY1" fmla="*/ 1628827 h 1628827"/>
                <a:gd name="connsiteX2" fmla="*/ 111599 w 223198"/>
                <a:gd name="connsiteY2" fmla="*/ 0 h 1628827"/>
                <a:gd name="connsiteX3" fmla="*/ 223198 w 223198"/>
                <a:gd name="connsiteY3" fmla="*/ 0 h 1628827"/>
              </a:gdLst>
              <a:ahLst/>
              <a:cxnLst>
                <a:cxn ang="0">
                  <a:pos x="connsiteX0" y="connsiteY0"/>
                </a:cxn>
                <a:cxn ang="0">
                  <a:pos x="connsiteX1" y="connsiteY1"/>
                </a:cxn>
                <a:cxn ang="0">
                  <a:pos x="connsiteX2" y="connsiteY2"/>
                </a:cxn>
                <a:cxn ang="0">
                  <a:pos x="connsiteX3" y="connsiteY3"/>
                </a:cxn>
              </a:cxnLst>
              <a:rect l="l" t="t" r="r" b="b"/>
              <a:pathLst>
                <a:path w="223198" h="1628827">
                  <a:moveTo>
                    <a:pt x="0" y="1628827"/>
                  </a:moveTo>
                  <a:lnTo>
                    <a:pt x="111599" y="1628827"/>
                  </a:lnTo>
                  <a:lnTo>
                    <a:pt x="111599" y="0"/>
                  </a:lnTo>
                  <a:lnTo>
                    <a:pt x="223198" y="0"/>
                  </a:lnTo>
                </a:path>
              </a:pathLst>
            </a:custGeom>
            <a:noFill/>
            <a:ln w="9525" cap="flat" cmpd="sng" algn="ctr">
              <a:solidFill>
                <a:sysClr val="windowText" lastClr="000000"/>
              </a:solidFill>
              <a:prstDash val="solid"/>
            </a:ln>
            <a:effectLst/>
          </p:spPr>
          <p:style>
            <a:lnRef idx="1">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83198" tIns="773312" rIns="165400" bIns="855515" numCol="1" spcCol="1270" anchor="ctr" anchorCtr="0">
              <a:noAutofit/>
            </a:bodyPr>
            <a:lstStyle/>
            <a:p>
              <a:pPr marL="0" lvl="0" indent="0" algn="ctr" defTabSz="1066800">
                <a:lnSpc>
                  <a:spcPct val="90000"/>
                </a:lnSpc>
                <a:spcBef>
                  <a:spcPct val="0"/>
                </a:spcBef>
                <a:spcAft>
                  <a:spcPct val="35000"/>
                </a:spcAft>
                <a:buNone/>
              </a:pPr>
              <a:endParaRPr lang="en-US" sz="2400" kern="1200">
                <a:solidFill>
                  <a:sysClr val="windowText" lastClr="000000"/>
                </a:solidFill>
                <a:latin typeface="Roboto"/>
                <a:ea typeface="+mn-ea"/>
                <a:cs typeface="+mn-cs"/>
              </a:endParaRPr>
            </a:p>
          </p:txBody>
        </p:sp>
        <p:sp>
          <p:nvSpPr>
            <p:cNvPr id="11" name="Freeform: Shape 10">
              <a:extLst>
                <a:ext uri="{FF2B5EF4-FFF2-40B4-BE49-F238E27FC236}">
                  <a16:creationId xmlns:a16="http://schemas.microsoft.com/office/drawing/2014/main" id="{63A5CB21-1070-4ABB-9CEA-2C80F043DD9F}"/>
                </a:ext>
              </a:extLst>
            </p:cNvPr>
            <p:cNvSpPr/>
            <p:nvPr/>
          </p:nvSpPr>
          <p:spPr>
            <a:xfrm>
              <a:off x="139700" y="1991638"/>
              <a:ext cx="1214405" cy="1217875"/>
            </a:xfrm>
            <a:custGeom>
              <a:avLst/>
              <a:gdLst>
                <a:gd name="connsiteX0" fmla="*/ 0 w 1214405"/>
                <a:gd name="connsiteY0" fmla="*/ 0 h 1217875"/>
                <a:gd name="connsiteX1" fmla="*/ 1214405 w 1214405"/>
                <a:gd name="connsiteY1" fmla="*/ 0 h 1217875"/>
                <a:gd name="connsiteX2" fmla="*/ 1214405 w 1214405"/>
                <a:gd name="connsiteY2" fmla="*/ 1217875 h 1217875"/>
                <a:gd name="connsiteX3" fmla="*/ 0 w 1214405"/>
                <a:gd name="connsiteY3" fmla="*/ 1217875 h 1217875"/>
                <a:gd name="connsiteX4" fmla="*/ 0 w 1214405"/>
                <a:gd name="connsiteY4" fmla="*/ 0 h 1217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4405" h="1217875">
                  <a:moveTo>
                    <a:pt x="0" y="0"/>
                  </a:moveTo>
                  <a:lnTo>
                    <a:pt x="1214405" y="0"/>
                  </a:lnTo>
                  <a:lnTo>
                    <a:pt x="1214405" y="1217875"/>
                  </a:lnTo>
                  <a:lnTo>
                    <a:pt x="0" y="1217875"/>
                  </a:lnTo>
                  <a:lnTo>
                    <a:pt x="0" y="0"/>
                  </a:lnTo>
                  <a:close/>
                </a:path>
              </a:pathLst>
            </a:custGeom>
            <a:solidFill>
              <a:sysClr val="window" lastClr="FFFFFF">
                <a:alpha val="93000"/>
              </a:sysClr>
            </a:solidFill>
            <a:ln>
              <a:solidFill>
                <a:sysClr val="windowText" lastClr="000000"/>
              </a:solid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kern="1200">
                  <a:solidFill>
                    <a:srgbClr val="FF0000"/>
                  </a:solidFill>
                  <a:latin typeface="Arial" panose="020B0604020202020204" pitchFamily="34" charset="0"/>
                  <a:ea typeface="+mn-ea"/>
                  <a:cs typeface="Arial" panose="020B0604020202020204" pitchFamily="34" charset="0"/>
                </a:rPr>
                <a:t>After</a:t>
              </a:r>
              <a:r>
                <a:rPr lang="en-US" kern="1200">
                  <a:solidFill>
                    <a:sysClr val="windowText" lastClr="000000"/>
                  </a:solidFill>
                  <a:latin typeface="Arial" panose="020B0604020202020204" pitchFamily="34" charset="0"/>
                  <a:ea typeface="+mn-ea"/>
                  <a:cs typeface="Arial" panose="020B0604020202020204" pitchFamily="34" charset="0"/>
                </a:rPr>
                <a:t> a disaster: Tables C,D,E,F,G</a:t>
              </a:r>
            </a:p>
          </p:txBody>
        </p:sp>
        <p:sp>
          <p:nvSpPr>
            <p:cNvPr id="12" name="Freeform: Shape 11">
              <a:extLst>
                <a:ext uri="{FF2B5EF4-FFF2-40B4-BE49-F238E27FC236}">
                  <a16:creationId xmlns:a16="http://schemas.microsoft.com/office/drawing/2014/main" id="{2E0367DB-E023-4789-8360-5E6B7DA93070}"/>
                </a:ext>
              </a:extLst>
            </p:cNvPr>
            <p:cNvSpPr/>
            <p:nvPr/>
          </p:nvSpPr>
          <p:spPr>
            <a:xfrm>
              <a:off x="1579039" y="732632"/>
              <a:ext cx="4745561" cy="436126"/>
            </a:xfrm>
            <a:custGeom>
              <a:avLst/>
              <a:gdLst>
                <a:gd name="connsiteX0" fmla="*/ 0 w 5040014"/>
                <a:gd name="connsiteY0" fmla="*/ 0 h 478230"/>
                <a:gd name="connsiteX1" fmla="*/ 5040014 w 5040014"/>
                <a:gd name="connsiteY1" fmla="*/ 0 h 478230"/>
                <a:gd name="connsiteX2" fmla="*/ 5040014 w 5040014"/>
                <a:gd name="connsiteY2" fmla="*/ 478230 h 478230"/>
                <a:gd name="connsiteX3" fmla="*/ 0 w 5040014"/>
                <a:gd name="connsiteY3" fmla="*/ 478230 h 478230"/>
                <a:gd name="connsiteX4" fmla="*/ 0 w 5040014"/>
                <a:gd name="connsiteY4" fmla="*/ 0 h 478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0014" h="478230">
                  <a:moveTo>
                    <a:pt x="0" y="0"/>
                  </a:moveTo>
                  <a:lnTo>
                    <a:pt x="5040014" y="0"/>
                  </a:lnTo>
                  <a:lnTo>
                    <a:pt x="5040014" y="478230"/>
                  </a:lnTo>
                  <a:lnTo>
                    <a:pt x="0" y="478230"/>
                  </a:lnTo>
                  <a:lnTo>
                    <a:pt x="0" y="0"/>
                  </a:lnTo>
                  <a:close/>
                </a:path>
              </a:pathLst>
            </a:custGeom>
            <a:solidFill>
              <a:sysClr val="window" lastClr="FFFFFF">
                <a:alpha val="93000"/>
              </a:sysClr>
            </a:solidFill>
            <a:ln>
              <a:solidFill>
                <a:sysClr val="windowText" lastClr="000000"/>
              </a:solid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spcFirstLastPara="0" vert="horz" wrap="square" lIns="15240" tIns="15240" rIns="15240" bIns="15240" numCol="1" spcCol="1270" anchor="ctr" anchorCtr="0">
              <a:noAutofit/>
            </a:bodyPr>
            <a:lstStyle/>
            <a:p>
              <a:pPr marL="0" lvl="0" indent="0" algn="l" defTabSz="1066800" rtl="0">
                <a:lnSpc>
                  <a:spcPct val="90000"/>
                </a:lnSpc>
                <a:spcBef>
                  <a:spcPct val="0"/>
                </a:spcBef>
                <a:spcAft>
                  <a:spcPct val="35000"/>
                </a:spcAft>
                <a:buNone/>
              </a:pPr>
              <a:r>
                <a:rPr lang="en-US" kern="1200">
                  <a:solidFill>
                    <a:sysClr val="windowText" lastClr="000000"/>
                  </a:solidFill>
                  <a:latin typeface="Arial" panose="020B0604020202020204" pitchFamily="34" charset="0"/>
                  <a:ea typeface="+mn-ea"/>
                  <a:cs typeface="Arial" panose="020B0604020202020204" pitchFamily="34" charset="0"/>
                </a:rPr>
                <a:t> C: Human impacts</a:t>
              </a:r>
            </a:p>
          </p:txBody>
        </p:sp>
        <p:sp>
          <p:nvSpPr>
            <p:cNvPr id="13" name="Freeform: Shape 12">
              <a:extLst>
                <a:ext uri="{FF2B5EF4-FFF2-40B4-BE49-F238E27FC236}">
                  <a16:creationId xmlns:a16="http://schemas.microsoft.com/office/drawing/2014/main" id="{36D86F76-A919-4D0E-8394-7DE1917EB505}"/>
                </a:ext>
              </a:extLst>
            </p:cNvPr>
            <p:cNvSpPr/>
            <p:nvPr/>
          </p:nvSpPr>
          <p:spPr>
            <a:xfrm>
              <a:off x="1600202" y="1303552"/>
              <a:ext cx="4724398" cy="523021"/>
            </a:xfrm>
            <a:custGeom>
              <a:avLst/>
              <a:gdLst>
                <a:gd name="connsiteX0" fmla="*/ 0 w 5039998"/>
                <a:gd name="connsiteY0" fmla="*/ 0 h 594000"/>
                <a:gd name="connsiteX1" fmla="*/ 5039998 w 5039998"/>
                <a:gd name="connsiteY1" fmla="*/ 0 h 594000"/>
                <a:gd name="connsiteX2" fmla="*/ 5039998 w 5039998"/>
                <a:gd name="connsiteY2" fmla="*/ 594000 h 594000"/>
                <a:gd name="connsiteX3" fmla="*/ 0 w 5039998"/>
                <a:gd name="connsiteY3" fmla="*/ 594000 h 594000"/>
                <a:gd name="connsiteX4" fmla="*/ 0 w 5039998"/>
                <a:gd name="connsiteY4" fmla="*/ 0 h 59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9998" h="594000">
                  <a:moveTo>
                    <a:pt x="0" y="0"/>
                  </a:moveTo>
                  <a:lnTo>
                    <a:pt x="5039998" y="0"/>
                  </a:lnTo>
                  <a:lnTo>
                    <a:pt x="5039998" y="594000"/>
                  </a:lnTo>
                  <a:lnTo>
                    <a:pt x="0" y="594000"/>
                  </a:lnTo>
                  <a:lnTo>
                    <a:pt x="0" y="0"/>
                  </a:lnTo>
                  <a:close/>
                </a:path>
              </a:pathLst>
            </a:custGeom>
            <a:solidFill>
              <a:sysClr val="window" lastClr="FFFFFF">
                <a:alpha val="93000"/>
              </a:sysClr>
            </a:solidFill>
            <a:ln>
              <a:solidFill>
                <a:sysClr val="windowText" lastClr="000000"/>
              </a:solid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spcFirstLastPara="0" vert="horz" wrap="square" lIns="13970" tIns="13970" rIns="13970" bIns="13970" numCol="1" spcCol="1270" anchor="ctr" anchorCtr="0">
              <a:noAutofit/>
            </a:bodyPr>
            <a:lstStyle/>
            <a:p>
              <a:pPr defTabSz="1066800">
                <a:lnSpc>
                  <a:spcPct val="90000"/>
                </a:lnSpc>
                <a:spcBef>
                  <a:spcPct val="0"/>
                </a:spcBef>
                <a:spcAft>
                  <a:spcPct val="35000"/>
                </a:spcAft>
              </a:pPr>
              <a:r>
                <a:rPr lang="en-US">
                  <a:solidFill>
                    <a:sysClr val="windowText" lastClr="000000"/>
                  </a:solidFill>
                  <a:latin typeface="Arial" panose="020B0604020202020204" pitchFamily="34" charset="0"/>
                  <a:cs typeface="Arial" panose="020B0604020202020204" pitchFamily="34" charset="0"/>
                </a:rPr>
                <a:t> D: Direct material impacts in physical terms</a:t>
              </a:r>
            </a:p>
          </p:txBody>
        </p:sp>
        <p:sp>
          <p:nvSpPr>
            <p:cNvPr id="14" name="Freeform: Shape 13">
              <a:extLst>
                <a:ext uri="{FF2B5EF4-FFF2-40B4-BE49-F238E27FC236}">
                  <a16:creationId xmlns:a16="http://schemas.microsoft.com/office/drawing/2014/main" id="{01C5A254-AE26-4EBC-8BB2-258213B80456}"/>
                </a:ext>
              </a:extLst>
            </p:cNvPr>
            <p:cNvSpPr/>
            <p:nvPr/>
          </p:nvSpPr>
          <p:spPr>
            <a:xfrm>
              <a:off x="1608636" y="1997063"/>
              <a:ext cx="4745561" cy="560733"/>
            </a:xfrm>
            <a:custGeom>
              <a:avLst/>
              <a:gdLst>
                <a:gd name="connsiteX0" fmla="*/ 0 w 5040014"/>
                <a:gd name="connsiteY0" fmla="*/ 0 h 594000"/>
                <a:gd name="connsiteX1" fmla="*/ 5040014 w 5040014"/>
                <a:gd name="connsiteY1" fmla="*/ 0 h 594000"/>
                <a:gd name="connsiteX2" fmla="*/ 5040014 w 5040014"/>
                <a:gd name="connsiteY2" fmla="*/ 594000 h 594000"/>
                <a:gd name="connsiteX3" fmla="*/ 0 w 5040014"/>
                <a:gd name="connsiteY3" fmla="*/ 594000 h 594000"/>
                <a:gd name="connsiteX4" fmla="*/ 0 w 5040014"/>
                <a:gd name="connsiteY4" fmla="*/ 0 h 59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0014" h="594000">
                  <a:moveTo>
                    <a:pt x="0" y="0"/>
                  </a:moveTo>
                  <a:lnTo>
                    <a:pt x="5040014" y="0"/>
                  </a:lnTo>
                  <a:lnTo>
                    <a:pt x="5040014" y="594000"/>
                  </a:lnTo>
                  <a:lnTo>
                    <a:pt x="0" y="594000"/>
                  </a:lnTo>
                  <a:lnTo>
                    <a:pt x="0" y="0"/>
                  </a:lnTo>
                  <a:close/>
                </a:path>
              </a:pathLst>
            </a:custGeom>
            <a:solidFill>
              <a:sysClr val="window" lastClr="FFFFFF">
                <a:alpha val="93000"/>
              </a:sysClr>
            </a:solidFill>
            <a:ln>
              <a:solidFill>
                <a:sysClr val="windowText" lastClr="000000"/>
              </a:solid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spcFirstLastPara="0" vert="horz" wrap="square" lIns="13970" tIns="13970" rIns="13970" bIns="13970" numCol="1" spcCol="1270" anchor="ctr" anchorCtr="0">
              <a:noAutofit/>
            </a:bodyPr>
            <a:lstStyle/>
            <a:p>
              <a:pPr defTabSz="1066800">
                <a:lnSpc>
                  <a:spcPct val="90000"/>
                </a:lnSpc>
                <a:spcBef>
                  <a:spcPct val="0"/>
                </a:spcBef>
                <a:spcAft>
                  <a:spcPct val="35000"/>
                </a:spcAft>
              </a:pPr>
              <a:r>
                <a:rPr lang="en-US">
                  <a:solidFill>
                    <a:sysClr val="windowText" lastClr="000000"/>
                  </a:solidFill>
                  <a:latin typeface="Arial" panose="020B0604020202020204" pitchFamily="34" charset="0"/>
                  <a:cs typeface="Arial" panose="020B0604020202020204" pitchFamily="34" charset="0"/>
                </a:rPr>
                <a:t> E: Direct material impacts in monetary terms</a:t>
              </a:r>
            </a:p>
          </p:txBody>
        </p:sp>
        <p:sp>
          <p:nvSpPr>
            <p:cNvPr id="15" name="Freeform: Shape 14">
              <a:extLst>
                <a:ext uri="{FF2B5EF4-FFF2-40B4-BE49-F238E27FC236}">
                  <a16:creationId xmlns:a16="http://schemas.microsoft.com/office/drawing/2014/main" id="{3E8AD2FE-E19F-4326-9332-9FA72B1C66C7}"/>
                </a:ext>
              </a:extLst>
            </p:cNvPr>
            <p:cNvSpPr/>
            <p:nvPr/>
          </p:nvSpPr>
          <p:spPr>
            <a:xfrm>
              <a:off x="1612448" y="2688604"/>
              <a:ext cx="4741749" cy="497743"/>
            </a:xfrm>
            <a:custGeom>
              <a:avLst/>
              <a:gdLst>
                <a:gd name="connsiteX0" fmla="*/ 0 w 5039998"/>
                <a:gd name="connsiteY0" fmla="*/ 0 h 497743"/>
                <a:gd name="connsiteX1" fmla="*/ 5039998 w 5039998"/>
                <a:gd name="connsiteY1" fmla="*/ 0 h 497743"/>
                <a:gd name="connsiteX2" fmla="*/ 5039998 w 5039998"/>
                <a:gd name="connsiteY2" fmla="*/ 497743 h 497743"/>
                <a:gd name="connsiteX3" fmla="*/ 0 w 5039998"/>
                <a:gd name="connsiteY3" fmla="*/ 497743 h 497743"/>
                <a:gd name="connsiteX4" fmla="*/ 0 w 5039998"/>
                <a:gd name="connsiteY4" fmla="*/ 0 h 497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9998" h="497743">
                  <a:moveTo>
                    <a:pt x="0" y="0"/>
                  </a:moveTo>
                  <a:lnTo>
                    <a:pt x="5039998" y="0"/>
                  </a:lnTo>
                  <a:lnTo>
                    <a:pt x="5039998" y="497743"/>
                  </a:lnTo>
                  <a:lnTo>
                    <a:pt x="0" y="497743"/>
                  </a:lnTo>
                  <a:lnTo>
                    <a:pt x="0" y="0"/>
                  </a:lnTo>
                  <a:close/>
                </a:path>
              </a:pathLst>
            </a:custGeom>
            <a:solidFill>
              <a:sysClr val="window" lastClr="FFFFFF">
                <a:alpha val="93000"/>
              </a:sysClr>
            </a:solidFill>
            <a:ln>
              <a:solidFill>
                <a:sysClr val="windowText" lastClr="000000"/>
              </a:solid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spcFirstLastPara="0" vert="horz" wrap="square" lIns="13970" tIns="13970" rIns="13970" bIns="13970" numCol="1" spcCol="1270" anchor="ctr" anchorCtr="0">
              <a:noAutofit/>
            </a:bodyPr>
            <a:lstStyle/>
            <a:p>
              <a:pPr lvl="0" indent="0" defTabSz="1066800">
                <a:lnSpc>
                  <a:spcPct val="90000"/>
                </a:lnSpc>
                <a:spcBef>
                  <a:spcPct val="0"/>
                </a:spcBef>
                <a:spcAft>
                  <a:spcPct val="35000"/>
                </a:spcAft>
                <a:buNone/>
              </a:pPr>
              <a:r>
                <a:rPr lang="en-US">
                  <a:solidFill>
                    <a:sysClr val="windowText" lastClr="000000"/>
                  </a:solidFill>
                  <a:latin typeface="Arial" panose="020B0604020202020204" pitchFamily="34" charset="0"/>
                  <a:cs typeface="Arial" panose="020B0604020202020204" pitchFamily="34" charset="0"/>
                </a:rPr>
                <a:t> F: Material impacts to agriculture</a:t>
              </a:r>
            </a:p>
          </p:txBody>
        </p:sp>
        <p:sp>
          <p:nvSpPr>
            <p:cNvPr id="16" name="Freeform: Shape 15">
              <a:extLst>
                <a:ext uri="{FF2B5EF4-FFF2-40B4-BE49-F238E27FC236}">
                  <a16:creationId xmlns:a16="http://schemas.microsoft.com/office/drawing/2014/main" id="{2E36C03A-78BF-4998-BE3D-6C154D1EC5B6}"/>
                </a:ext>
              </a:extLst>
            </p:cNvPr>
            <p:cNvSpPr/>
            <p:nvPr/>
          </p:nvSpPr>
          <p:spPr>
            <a:xfrm>
              <a:off x="1600809" y="3298353"/>
              <a:ext cx="4741749" cy="474425"/>
            </a:xfrm>
            <a:custGeom>
              <a:avLst/>
              <a:gdLst>
                <a:gd name="connsiteX0" fmla="*/ 0 w 5040014"/>
                <a:gd name="connsiteY0" fmla="*/ 0 h 474425"/>
                <a:gd name="connsiteX1" fmla="*/ 5040014 w 5040014"/>
                <a:gd name="connsiteY1" fmla="*/ 0 h 474425"/>
                <a:gd name="connsiteX2" fmla="*/ 5040014 w 5040014"/>
                <a:gd name="connsiteY2" fmla="*/ 474425 h 474425"/>
                <a:gd name="connsiteX3" fmla="*/ 0 w 5040014"/>
                <a:gd name="connsiteY3" fmla="*/ 474425 h 474425"/>
                <a:gd name="connsiteX4" fmla="*/ 0 w 5040014"/>
                <a:gd name="connsiteY4" fmla="*/ 0 h 474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0014" h="474425">
                  <a:moveTo>
                    <a:pt x="0" y="0"/>
                  </a:moveTo>
                  <a:lnTo>
                    <a:pt x="5040014" y="0"/>
                  </a:lnTo>
                  <a:lnTo>
                    <a:pt x="5040014" y="474425"/>
                  </a:lnTo>
                  <a:lnTo>
                    <a:pt x="0" y="474425"/>
                  </a:lnTo>
                  <a:lnTo>
                    <a:pt x="0" y="0"/>
                  </a:lnTo>
                  <a:close/>
                </a:path>
              </a:pathLst>
            </a:custGeom>
            <a:solidFill>
              <a:sysClr val="window" lastClr="FFFFFF">
                <a:alpha val="93000"/>
              </a:sysClr>
            </a:solidFill>
            <a:ln>
              <a:solidFill>
                <a:sysClr val="windowText" lastClr="000000"/>
              </a:solid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spcFirstLastPara="0" vert="horz" wrap="square" lIns="13970" tIns="13970" rIns="13970" bIns="13970" numCol="1" spcCol="1270" anchor="ctr" anchorCtr="0">
              <a:noAutofit/>
            </a:bodyPr>
            <a:lstStyle/>
            <a:p>
              <a:pPr defTabSz="1066800">
                <a:lnSpc>
                  <a:spcPct val="90000"/>
                </a:lnSpc>
                <a:spcBef>
                  <a:spcPct val="0"/>
                </a:spcBef>
                <a:spcAft>
                  <a:spcPct val="35000"/>
                </a:spcAft>
              </a:pPr>
              <a:r>
                <a:rPr lang="en-US">
                  <a:solidFill>
                    <a:sysClr val="windowText" lastClr="000000"/>
                  </a:solidFill>
                  <a:latin typeface="Arial" panose="020B0604020202020204" pitchFamily="34" charset="0"/>
                  <a:cs typeface="Arial" panose="020B0604020202020204" pitchFamily="34" charset="0"/>
                </a:rPr>
                <a:t> G: Direct environmental impacts</a:t>
              </a:r>
            </a:p>
          </p:txBody>
        </p:sp>
        <p:sp>
          <p:nvSpPr>
            <p:cNvPr id="17" name="Freeform: Shape 16">
              <a:extLst>
                <a:ext uri="{FF2B5EF4-FFF2-40B4-BE49-F238E27FC236}">
                  <a16:creationId xmlns:a16="http://schemas.microsoft.com/office/drawing/2014/main" id="{50FECCBC-193E-45E9-A587-3ED537A511A0}"/>
                </a:ext>
              </a:extLst>
            </p:cNvPr>
            <p:cNvSpPr/>
            <p:nvPr/>
          </p:nvSpPr>
          <p:spPr>
            <a:xfrm>
              <a:off x="1621219" y="3907498"/>
              <a:ext cx="4721339" cy="604105"/>
            </a:xfrm>
            <a:custGeom>
              <a:avLst/>
              <a:gdLst>
                <a:gd name="connsiteX0" fmla="*/ 0 w 1556117"/>
                <a:gd name="connsiteY0" fmla="*/ 0 h 474425"/>
                <a:gd name="connsiteX1" fmla="*/ 1556117 w 1556117"/>
                <a:gd name="connsiteY1" fmla="*/ 0 h 474425"/>
                <a:gd name="connsiteX2" fmla="*/ 1556117 w 1556117"/>
                <a:gd name="connsiteY2" fmla="*/ 474425 h 474425"/>
                <a:gd name="connsiteX3" fmla="*/ 0 w 1556117"/>
                <a:gd name="connsiteY3" fmla="*/ 474425 h 474425"/>
                <a:gd name="connsiteX4" fmla="*/ 0 w 1556117"/>
                <a:gd name="connsiteY4" fmla="*/ 0 h 474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117" h="474425">
                  <a:moveTo>
                    <a:pt x="0" y="0"/>
                  </a:moveTo>
                  <a:lnTo>
                    <a:pt x="1556117" y="0"/>
                  </a:lnTo>
                  <a:lnTo>
                    <a:pt x="1556117" y="474425"/>
                  </a:lnTo>
                  <a:lnTo>
                    <a:pt x="0" y="474425"/>
                  </a:lnTo>
                  <a:lnTo>
                    <a:pt x="0" y="0"/>
                  </a:lnTo>
                  <a:close/>
                </a:path>
              </a:pathLst>
            </a:custGeom>
            <a:solidFill>
              <a:sysClr val="window" lastClr="FFFFFF">
                <a:alpha val="93000"/>
              </a:sysClr>
            </a:solidFill>
            <a:ln>
              <a:solidFill>
                <a:sysClr val="windowText" lastClr="000000"/>
              </a:solid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spcFirstLastPara="0" vert="horz" wrap="square" lIns="13970" tIns="13970" rIns="13970" bIns="13970" numCol="1" spcCol="1270" anchor="ctr" anchorCtr="0">
              <a:noAutofit/>
            </a:bodyPr>
            <a:lstStyle/>
            <a:p>
              <a:pPr lvl="0" defTabSz="1066800">
                <a:spcBef>
                  <a:spcPct val="0"/>
                </a:spcBef>
              </a:pPr>
              <a:r>
                <a:rPr lang="en-US">
                  <a:solidFill>
                    <a:sysClr val="windowText" lastClr="000000"/>
                  </a:solidFill>
                  <a:latin typeface="Arial" panose="020B0604020202020204" pitchFamily="34" charset="0"/>
                  <a:cs typeface="Arial" panose="020B0604020202020204" pitchFamily="34" charset="0"/>
                </a:rPr>
                <a:t> E: DRRE: Disaster risk reduction expenditure</a:t>
              </a:r>
            </a:p>
            <a:p>
              <a:pPr lvl="0" defTabSz="1066800">
                <a:spcBef>
                  <a:spcPct val="0"/>
                </a:spcBef>
              </a:pPr>
              <a:r>
                <a:rPr lang="en-US">
                  <a:solidFill>
                    <a:sysClr val="windowText" lastClr="000000"/>
                  </a:solidFill>
                  <a:latin typeface="Arial" panose="020B0604020202020204" pitchFamily="34" charset="0"/>
                  <a:cs typeface="Arial" panose="020B0604020202020204" pitchFamily="34" charset="0"/>
                </a:rPr>
                <a:t>     accounts</a:t>
              </a:r>
            </a:p>
          </p:txBody>
        </p:sp>
      </p:grpSp>
      <p:sp>
        <p:nvSpPr>
          <p:cNvPr id="19" name="TextBox 18">
            <a:extLst>
              <a:ext uri="{FF2B5EF4-FFF2-40B4-BE49-F238E27FC236}">
                <a16:creationId xmlns:a16="http://schemas.microsoft.com/office/drawing/2014/main" id="{63572EB2-DE2D-4D6E-AC73-CA4F66B8CEF9}"/>
              </a:ext>
            </a:extLst>
          </p:cNvPr>
          <p:cNvSpPr txBox="1"/>
          <p:nvPr/>
        </p:nvSpPr>
        <p:spPr>
          <a:xfrm>
            <a:off x="914400" y="203570"/>
            <a:ext cx="4572000" cy="400110"/>
          </a:xfrm>
          <a:prstGeom prst="rect">
            <a:avLst/>
          </a:prstGeom>
          <a:noFill/>
        </p:spPr>
        <p:txBody>
          <a:bodyPr wrap="square">
            <a:spAutoFit/>
          </a:bodyPr>
          <a:lstStyle/>
          <a:p>
            <a:pPr marL="0" marR="0" lvl="0" indent="0" algn="ctr" defTabSz="685766"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srgbClr val="2B3990"/>
                </a:solidFill>
                <a:effectLst/>
                <a:uLnTx/>
                <a:uFillTx/>
                <a:latin typeface="Cambria" panose="02040503050406030204" pitchFamily="18" charset="0"/>
                <a:ea typeface="Cambria" panose="02040503050406030204" pitchFamily="18" charset="0"/>
                <a:cs typeface="+mn-cs"/>
              </a:rPr>
              <a:t>Summary of Statistics Tables</a:t>
            </a:r>
          </a:p>
        </p:txBody>
      </p:sp>
    </p:spTree>
    <p:extLst>
      <p:ext uri="{BB962C8B-B14F-4D97-AF65-F5344CB8AC3E}">
        <p14:creationId xmlns:p14="http://schemas.microsoft.com/office/powerpoint/2010/main" val="5802538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5">
            <a:extLst>
              <a:ext uri="{FF2B5EF4-FFF2-40B4-BE49-F238E27FC236}">
                <a16:creationId xmlns:a16="http://schemas.microsoft.com/office/drawing/2014/main" id="{2ACB09B1-299B-4CEA-8964-88B41C6F9A07}"/>
              </a:ext>
            </a:extLst>
          </p:cNvPr>
          <p:cNvSpPr/>
          <p:nvPr/>
        </p:nvSpPr>
        <p:spPr>
          <a:xfrm>
            <a:off x="128926" y="971550"/>
            <a:ext cx="2461874" cy="3339376"/>
          </a:xfrm>
          <a:prstGeom prst="rect">
            <a:avLst/>
          </a:prstGeom>
          <a:noFill/>
        </p:spPr>
        <p:txBody>
          <a:bodyPr wrap="square">
            <a:spAutoFit/>
          </a:bodyPr>
          <a:lstStyle/>
          <a:p>
            <a:pPr>
              <a:buClr>
                <a:srgbClr val="000000"/>
              </a:buClr>
              <a:buSzPts val="1600"/>
              <a:defRPr/>
            </a:pPr>
            <a:r>
              <a:rPr lang="en-US" sz="1300" b="1" kern="0">
                <a:solidFill>
                  <a:srgbClr val="4F81BD"/>
                </a:solidFill>
                <a:latin typeface="Arial" panose="020B0604020202020204" pitchFamily="34" charset="0"/>
                <a:cs typeface="Arial" panose="020B0604020202020204" pitchFamily="34" charset="0"/>
              </a:rPr>
              <a:t>Table C1: Summary table of human impacts by hazards types</a:t>
            </a:r>
          </a:p>
          <a:p>
            <a:endParaRPr lang="en-US" sz="1600" b="1">
              <a:solidFill>
                <a:srgbClr val="4F81BD"/>
              </a:solidFill>
              <a:latin typeface="Franklin Gothic Book" panose="020B0503020102020204" pitchFamily="34" charset="0"/>
            </a:endParaRPr>
          </a:p>
          <a:p>
            <a:pPr>
              <a:buClr>
                <a:srgbClr val="000000"/>
              </a:buClr>
              <a:buSzPts val="1600"/>
              <a:defRPr/>
            </a:pPr>
            <a:r>
              <a:rPr lang="en-US" sz="1200" kern="0">
                <a:solidFill>
                  <a:srgbClr val="000000"/>
                </a:solidFill>
                <a:latin typeface="Arial" panose="020B0604020202020204" pitchFamily="34" charset="0"/>
                <a:cs typeface="Arial" panose="020B0604020202020204" pitchFamily="34" charset="0"/>
              </a:rPr>
              <a:t>Some data and statistics relate to both human and material categories. For example, the same data sources that are used for accounting for damaged or destroyed dwellings (Sendai Framework Target C for economic loss) should also be applicable for estimating the number of people whose houses were damaged (Sendai Framework Target B for affected population).</a:t>
            </a:r>
          </a:p>
        </p:txBody>
      </p:sp>
      <p:pic>
        <p:nvPicPr>
          <p:cNvPr id="8" name="Grafik 2">
            <a:extLst>
              <a:ext uri="{FF2B5EF4-FFF2-40B4-BE49-F238E27FC236}">
                <a16:creationId xmlns:a16="http://schemas.microsoft.com/office/drawing/2014/main" id="{C1262071-C70D-4D8F-AA85-E8B6BAC0C4F3}"/>
              </a:ext>
            </a:extLst>
          </p:cNvPr>
          <p:cNvPicPr>
            <a:picLocks noChangeAspect="1"/>
          </p:cNvPicPr>
          <p:nvPr/>
        </p:nvPicPr>
        <p:blipFill>
          <a:blip r:embed="rId3"/>
          <a:stretch>
            <a:fillRect/>
          </a:stretch>
        </p:blipFill>
        <p:spPr>
          <a:xfrm>
            <a:off x="2795926" y="601474"/>
            <a:ext cx="3939290" cy="4542025"/>
          </a:xfrm>
          <a:prstGeom prst="rect">
            <a:avLst/>
          </a:prstGeom>
        </p:spPr>
      </p:pic>
      <p:sp>
        <p:nvSpPr>
          <p:cNvPr id="6" name="Text Placeholder 1">
            <a:extLst>
              <a:ext uri="{FF2B5EF4-FFF2-40B4-BE49-F238E27FC236}">
                <a16:creationId xmlns:a16="http://schemas.microsoft.com/office/drawing/2014/main" id="{CEE4772A-4EF8-4628-B8F3-BF01BDA139B7}"/>
              </a:ext>
            </a:extLst>
          </p:cNvPr>
          <p:cNvSpPr txBox="1">
            <a:spLocks/>
          </p:cNvSpPr>
          <p:nvPr/>
        </p:nvSpPr>
        <p:spPr>
          <a:xfrm>
            <a:off x="-307841" y="262543"/>
            <a:ext cx="7010400" cy="677862"/>
          </a:xfrm>
          <a:prstGeom prst="rect">
            <a:avLst/>
          </a:prstGeom>
          <a:noFill/>
        </p:spPr>
        <p:txBody>
          <a:bodyPr/>
          <a:lstStyle>
            <a:lvl1pPr marL="0" indent="0" algn="l" defTabSz="685766" rtl="0" eaLnBrk="1" latinLnBrk="0" hangingPunct="1">
              <a:spcBef>
                <a:spcPct val="20000"/>
              </a:spcBef>
              <a:buFont typeface="Arial" panose="020B0604020202020204" pitchFamily="34" charset="0"/>
              <a:buNone/>
              <a:defRPr sz="4000" b="1" kern="1200">
                <a:solidFill>
                  <a:schemeClr val="tx1"/>
                </a:solidFill>
                <a:latin typeface="+mn-lt"/>
                <a:ea typeface="+mn-ea"/>
                <a:cs typeface="+mn-cs"/>
              </a:defRPr>
            </a:lvl1pPr>
            <a:lvl2pPr marL="557185" indent="-214303" algn="l" defTabSz="685766"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07" indent="-171442" algn="l" defTabSz="685766"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090"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2974"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856"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739"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622"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505"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0" marR="0" lvl="0" indent="0" algn="ctr" defTabSz="685766"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sz="2000">
                <a:solidFill>
                  <a:srgbClr val="2B3990"/>
                </a:solidFill>
                <a:latin typeface="Cambria" panose="02040503050406030204" pitchFamily="18" charset="0"/>
                <a:ea typeface="Cambria" panose="02040503050406030204" pitchFamily="18" charset="0"/>
              </a:rPr>
              <a:t>E</a:t>
            </a:r>
            <a:r>
              <a:rPr kumimoji="0" lang="en-US" sz="2000" b="1" i="0" u="none" strike="noStrike" kern="1200" cap="none" spc="0" normalizeH="0" baseline="0" noProof="0" err="1">
                <a:ln>
                  <a:noFill/>
                </a:ln>
                <a:solidFill>
                  <a:srgbClr val="2B3990"/>
                </a:solidFill>
                <a:effectLst/>
                <a:uLnTx/>
                <a:uFillTx/>
                <a:latin typeface="Cambria" panose="02040503050406030204" pitchFamily="18" charset="0"/>
                <a:ea typeface="Cambria" panose="02040503050406030204" pitchFamily="18" charset="0"/>
              </a:rPr>
              <a:t>xample</a:t>
            </a:r>
            <a:r>
              <a:rPr kumimoji="0" lang="en-US" sz="2000" b="1" i="0" u="none" strike="noStrike" kern="1200" cap="none" spc="0" normalizeH="0" baseline="0" noProof="0">
                <a:ln>
                  <a:noFill/>
                </a:ln>
                <a:solidFill>
                  <a:srgbClr val="2B3990"/>
                </a:solidFill>
                <a:effectLst/>
                <a:uLnTx/>
                <a:uFillTx/>
                <a:latin typeface="Cambria" panose="02040503050406030204" pitchFamily="18" charset="0"/>
                <a:ea typeface="Cambria" panose="02040503050406030204" pitchFamily="18" charset="0"/>
              </a:rPr>
              <a:t> of C table</a:t>
            </a:r>
          </a:p>
        </p:txBody>
      </p:sp>
    </p:spTree>
    <p:extLst>
      <p:ext uri="{BB962C8B-B14F-4D97-AF65-F5344CB8AC3E}">
        <p14:creationId xmlns:p14="http://schemas.microsoft.com/office/powerpoint/2010/main" val="10817833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10">
            <a:extLst>
              <a:ext uri="{FF2B5EF4-FFF2-40B4-BE49-F238E27FC236}">
                <a16:creationId xmlns:a16="http://schemas.microsoft.com/office/drawing/2014/main" id="{8E28DB79-9989-4440-90AC-E245BC6EE4E5}"/>
              </a:ext>
            </a:extLst>
          </p:cNvPr>
          <p:cNvSpPr txBox="1"/>
          <p:nvPr/>
        </p:nvSpPr>
        <p:spPr>
          <a:xfrm>
            <a:off x="165652" y="1150873"/>
            <a:ext cx="2193235" cy="3185487"/>
          </a:xfrm>
          <a:prstGeom prst="rect">
            <a:avLst/>
          </a:prstGeom>
          <a:noFill/>
        </p:spPr>
        <p:txBody>
          <a:bodyPr wrap="square">
            <a:spAutoFit/>
          </a:bodyPr>
          <a:lstStyle/>
          <a:p>
            <a:pPr>
              <a:buClr>
                <a:srgbClr val="000000"/>
              </a:buClr>
              <a:buSzPts val="1600"/>
              <a:defRPr/>
            </a:pPr>
            <a:r>
              <a:rPr lang="en-US" sz="1300" b="1" kern="0">
                <a:solidFill>
                  <a:srgbClr val="4F81BD"/>
                </a:solidFill>
                <a:latin typeface="Arial" panose="020B0604020202020204" pitchFamily="34" charset="0"/>
                <a:cs typeface="Arial" panose="020B0604020202020204" pitchFamily="34" charset="0"/>
              </a:rPr>
              <a:t>Table D2a: Disruption of basic services from a disaster by hazard type</a:t>
            </a:r>
          </a:p>
          <a:p>
            <a:endParaRPr lang="en-US" b="1">
              <a:solidFill>
                <a:srgbClr val="4F81BD"/>
              </a:solidFill>
              <a:latin typeface="Franklin Gothic Book" panose="020B0503020102020204" pitchFamily="34" charset="0"/>
            </a:endParaRPr>
          </a:p>
          <a:p>
            <a:pPr>
              <a:buClr>
                <a:srgbClr val="000000"/>
              </a:buClr>
              <a:buSzPts val="1400"/>
              <a:defRPr/>
            </a:pPr>
            <a:r>
              <a:rPr lang="en-US" sz="1200" kern="0">
                <a:solidFill>
                  <a:srgbClr val="000000"/>
                </a:solidFill>
                <a:latin typeface="Arial" panose="020B0604020202020204" pitchFamily="34" charset="0"/>
                <a:cs typeface="Arial" panose="020B0604020202020204" pitchFamily="34" charset="0"/>
              </a:rPr>
              <a:t>Disruptions to the functioning of a community or a society is one of the defining elements of disasters. The table is an extension of the direct material impacts tables, especially impacts to critical infrastructure. The recorded disruptions are caused by the material impact, and have a direct consequence on the affected people.</a:t>
            </a:r>
          </a:p>
        </p:txBody>
      </p:sp>
      <p:pic>
        <p:nvPicPr>
          <p:cNvPr id="6" name="Grafik 3">
            <a:extLst>
              <a:ext uri="{FF2B5EF4-FFF2-40B4-BE49-F238E27FC236}">
                <a16:creationId xmlns:a16="http://schemas.microsoft.com/office/drawing/2014/main" id="{E7EA5BDD-4401-42B9-9791-A9758E7CF21A}"/>
              </a:ext>
            </a:extLst>
          </p:cNvPr>
          <p:cNvPicPr>
            <a:picLocks noChangeAspect="1"/>
          </p:cNvPicPr>
          <p:nvPr/>
        </p:nvPicPr>
        <p:blipFill>
          <a:blip r:embed="rId3"/>
          <a:stretch>
            <a:fillRect/>
          </a:stretch>
        </p:blipFill>
        <p:spPr>
          <a:xfrm>
            <a:off x="2487336" y="665922"/>
            <a:ext cx="4205012" cy="4355444"/>
          </a:xfrm>
          <a:prstGeom prst="rect">
            <a:avLst/>
          </a:prstGeom>
        </p:spPr>
      </p:pic>
      <p:sp>
        <p:nvSpPr>
          <p:cNvPr id="8" name="Text Placeholder 1">
            <a:extLst>
              <a:ext uri="{FF2B5EF4-FFF2-40B4-BE49-F238E27FC236}">
                <a16:creationId xmlns:a16="http://schemas.microsoft.com/office/drawing/2014/main" id="{6ACD5E23-3863-45E5-97DF-859B3863AA24}"/>
              </a:ext>
            </a:extLst>
          </p:cNvPr>
          <p:cNvSpPr txBox="1">
            <a:spLocks/>
          </p:cNvSpPr>
          <p:nvPr/>
        </p:nvSpPr>
        <p:spPr>
          <a:xfrm>
            <a:off x="381000" y="326991"/>
            <a:ext cx="5105400" cy="677862"/>
          </a:xfrm>
          <a:prstGeom prst="rect">
            <a:avLst/>
          </a:prstGeom>
          <a:noFill/>
        </p:spPr>
        <p:txBody>
          <a:bodyPr/>
          <a:lstStyle>
            <a:lvl1pPr marL="0" indent="0" algn="l" defTabSz="685766" rtl="0" eaLnBrk="1" latinLnBrk="0" hangingPunct="1">
              <a:spcBef>
                <a:spcPct val="20000"/>
              </a:spcBef>
              <a:buFont typeface="Arial" panose="020B0604020202020204" pitchFamily="34" charset="0"/>
              <a:buNone/>
              <a:defRPr sz="4000" b="1" kern="1200">
                <a:solidFill>
                  <a:schemeClr val="tx1"/>
                </a:solidFill>
                <a:latin typeface="+mn-lt"/>
                <a:ea typeface="+mn-ea"/>
                <a:cs typeface="+mn-cs"/>
              </a:defRPr>
            </a:lvl1pPr>
            <a:lvl2pPr marL="557185" indent="-214303" algn="l" defTabSz="685766"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07" indent="-171442" algn="l" defTabSz="685766"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090"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2974"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856"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739"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622"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505" indent="-171442" algn="l" defTabSz="685766"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0" marR="0" lvl="0" indent="0" algn="ctr" defTabSz="685766"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sz="2000">
                <a:solidFill>
                  <a:srgbClr val="2B3990"/>
                </a:solidFill>
                <a:latin typeface="Cambria" panose="02040503050406030204" pitchFamily="18" charset="0"/>
                <a:ea typeface="Cambria" panose="02040503050406030204" pitchFamily="18" charset="0"/>
              </a:rPr>
              <a:t>E</a:t>
            </a:r>
            <a:r>
              <a:rPr kumimoji="0" lang="en-US" sz="2000" b="1" i="0" u="none" strike="noStrike" kern="1200" cap="none" spc="0" normalizeH="0" baseline="0" noProof="0" err="1">
                <a:ln>
                  <a:noFill/>
                </a:ln>
                <a:solidFill>
                  <a:srgbClr val="2B3990"/>
                </a:solidFill>
                <a:effectLst/>
                <a:uLnTx/>
                <a:uFillTx/>
                <a:latin typeface="Cambria" panose="02040503050406030204" pitchFamily="18" charset="0"/>
                <a:ea typeface="Cambria" panose="02040503050406030204" pitchFamily="18" charset="0"/>
              </a:rPr>
              <a:t>xample</a:t>
            </a:r>
            <a:r>
              <a:rPr kumimoji="0" lang="en-US" sz="2000" b="1" i="0" u="none" strike="noStrike" kern="1200" cap="none" spc="0" normalizeH="0" baseline="0" noProof="0">
                <a:ln>
                  <a:noFill/>
                </a:ln>
                <a:solidFill>
                  <a:srgbClr val="2B3990"/>
                </a:solidFill>
                <a:effectLst/>
                <a:uLnTx/>
                <a:uFillTx/>
                <a:latin typeface="Cambria" panose="02040503050406030204" pitchFamily="18" charset="0"/>
                <a:ea typeface="Cambria" panose="02040503050406030204" pitchFamily="18" charset="0"/>
              </a:rPr>
              <a:t> of D table</a:t>
            </a:r>
          </a:p>
        </p:txBody>
      </p:sp>
    </p:spTree>
    <p:extLst>
      <p:ext uri="{BB962C8B-B14F-4D97-AF65-F5344CB8AC3E}">
        <p14:creationId xmlns:p14="http://schemas.microsoft.com/office/powerpoint/2010/main" val="33268563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E4AFE5-AE1A-3F47-AD48-0DECA6B600CE}"/>
              </a:ext>
            </a:extLst>
          </p:cNvPr>
          <p:cNvSpPr>
            <a:spLocks noGrp="1"/>
          </p:cNvSpPr>
          <p:nvPr>
            <p:ph sz="quarter" idx="11"/>
          </p:nvPr>
        </p:nvSpPr>
        <p:spPr>
          <a:xfrm>
            <a:off x="228600" y="1962150"/>
            <a:ext cx="6108700" cy="387350"/>
          </a:xfrm>
        </p:spPr>
        <p:txBody>
          <a:bodyPr/>
          <a:lstStyle/>
          <a:p>
            <a:pPr lvl="0"/>
            <a:r>
              <a:rPr lang="en-US"/>
              <a:t>WWW.UNESCAP.ORG</a:t>
            </a:r>
          </a:p>
        </p:txBody>
      </p:sp>
      <p:sp>
        <p:nvSpPr>
          <p:cNvPr id="4" name="Content Placeholder 3">
            <a:extLst>
              <a:ext uri="{FF2B5EF4-FFF2-40B4-BE49-F238E27FC236}">
                <a16:creationId xmlns:a16="http://schemas.microsoft.com/office/drawing/2014/main" id="{9DA066F9-58D6-E34F-8F17-C73BC2720028}"/>
              </a:ext>
            </a:extLst>
          </p:cNvPr>
          <p:cNvSpPr>
            <a:spLocks noGrp="1"/>
          </p:cNvSpPr>
          <p:nvPr>
            <p:ph sz="quarter" idx="12"/>
          </p:nvPr>
        </p:nvSpPr>
        <p:spPr/>
        <p:txBody>
          <a:bodyPr/>
          <a:lstStyle/>
          <a:p>
            <a:pPr lvl="0"/>
            <a:r>
              <a:rPr lang="en-US"/>
              <a:t>UNESCAP</a:t>
            </a:r>
          </a:p>
          <a:p>
            <a:pPr lvl="0"/>
            <a:r>
              <a:rPr lang="en-US"/>
              <a:t>UNESCAP</a:t>
            </a:r>
          </a:p>
          <a:p>
            <a:r>
              <a:rPr lang="en-US"/>
              <a:t>UNESCAP</a:t>
            </a:r>
          </a:p>
          <a:p>
            <a:pPr lvl="0"/>
            <a:r>
              <a:rPr lang="en-US"/>
              <a:t>UNITEDNATIONSESCAP</a:t>
            </a:r>
          </a:p>
          <a:p>
            <a:r>
              <a:rPr lang="en-US"/>
              <a:t>UNITEDNATIONSESCAP</a:t>
            </a:r>
          </a:p>
        </p:txBody>
      </p:sp>
      <p:sp>
        <p:nvSpPr>
          <p:cNvPr id="6" name="Content Placeholder 5">
            <a:extLst>
              <a:ext uri="{FF2B5EF4-FFF2-40B4-BE49-F238E27FC236}">
                <a16:creationId xmlns:a16="http://schemas.microsoft.com/office/drawing/2014/main" id="{8D3DB601-0BD2-4C00-B6C8-BB2EE6F272AF}"/>
              </a:ext>
            </a:extLst>
          </p:cNvPr>
          <p:cNvSpPr>
            <a:spLocks noGrp="1"/>
          </p:cNvSpPr>
          <p:nvPr>
            <p:ph sz="quarter" idx="10"/>
          </p:nvPr>
        </p:nvSpPr>
        <p:spPr>
          <a:xfrm>
            <a:off x="228600" y="666750"/>
            <a:ext cx="5956299" cy="533400"/>
          </a:xfrm>
        </p:spPr>
        <p:txBody>
          <a:bodyPr/>
          <a:lstStyle/>
          <a:p>
            <a:r>
              <a:rPr lang="en-US"/>
              <a:t>Thank you</a:t>
            </a:r>
          </a:p>
        </p:txBody>
      </p:sp>
    </p:spTree>
    <p:extLst>
      <p:ext uri="{BB962C8B-B14F-4D97-AF65-F5344CB8AC3E}">
        <p14:creationId xmlns:p14="http://schemas.microsoft.com/office/powerpoint/2010/main" val="15889800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Roboto">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SCAP-PPT-TEMPLATE-4-3  -  Repaired" id="{E1DC0E89-503F-4EF0-BCD6-A399BD35DE93}" vid="{F16783FB-C610-44F8-8384-8A98F5AF1404}"/>
    </a:ext>
  </a:extLst>
</a:theme>
</file>

<file path=ppt/theme/theme2.xml><?xml version="1.0" encoding="utf-8"?>
<a:theme xmlns:a="http://schemas.openxmlformats.org/drawingml/2006/main" name="1_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사용자 지정 1">
      <a:majorFont>
        <a:latin typeface="Calibri"/>
        <a:ea typeface="맑은 고딕"/>
        <a:cs typeface=""/>
      </a:majorFont>
      <a:minorFont>
        <a:latin typeface="Calibri"/>
        <a:ea typeface="맑은 고딕"/>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0E44B3155D93548BFB5D9868DE50590" ma:contentTypeVersion="10" ma:contentTypeDescription="Create a new document." ma:contentTypeScope="" ma:versionID="7e22a306aac618458f692aab763351e1">
  <xsd:schema xmlns:xsd="http://www.w3.org/2001/XMLSchema" xmlns:xs="http://www.w3.org/2001/XMLSchema" xmlns:p="http://schemas.microsoft.com/office/2006/metadata/properties" xmlns:ns2="fc324f8e-c367-4552-ac84-3cb58e6ddd25" xmlns:ns3="fec07db8-52c1-4dac-bfc9-69c6002d1ead" targetNamespace="http://schemas.microsoft.com/office/2006/metadata/properties" ma:root="true" ma:fieldsID="c532f6df4ff4ad0be441253dffe1b410" ns2:_="" ns3:_="">
    <xsd:import namespace="fc324f8e-c367-4552-ac84-3cb58e6ddd25"/>
    <xsd:import namespace="fec07db8-52c1-4dac-bfc9-69c6002d1ead"/>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324f8e-c367-4552-ac84-3cb58e6ddd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ec07db8-52c1-4dac-bfc9-69c6002d1ead"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745c902-9f8f-456d-acdd-58310ffb86c0}" ma:internalName="TaxCatchAll" ma:showField="CatchAllData" ma:web="fec07db8-52c1-4dac-bfc9-69c6002d1ead">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fec07db8-52c1-4dac-bfc9-69c6002d1ead" xsi:nil="true"/>
    <lcf76f155ced4ddcb4097134ff3c332f xmlns="fc324f8e-c367-4552-ac84-3cb58e6ddd25">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D97C312-8966-4328-B331-B5AE6E604FB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c324f8e-c367-4552-ac84-3cb58e6ddd25"/>
    <ds:schemaRef ds:uri="fec07db8-52c1-4dac-bfc9-69c6002d1ea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F57C6F4-7C6D-4083-B2F0-1DE03BC87B34}">
  <ds:schemaRefs>
    <ds:schemaRef ds:uri="fc324f8e-c367-4552-ac84-3cb58e6ddd25"/>
    <ds:schemaRef ds:uri="fec07db8-52c1-4dac-bfc9-69c6002d1ea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262A669-8A9A-4A9C-98FD-E445965C18A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ESCAP-PPT-TEMPLATE-4-3</Template>
  <TotalTime>4</TotalTime>
  <Words>1871</Words>
  <Application>Microsoft Office PowerPoint</Application>
  <PresentationFormat>Custom</PresentationFormat>
  <Paragraphs>259</Paragraphs>
  <Slides>21</Slides>
  <Notes>15</Notes>
  <HiddenSlides>1</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21</vt:i4>
      </vt:variant>
    </vt:vector>
  </HeadingPairs>
  <TitlesOfParts>
    <vt:vector size="28" baseType="lpstr">
      <vt:lpstr>Arial</vt:lpstr>
      <vt:lpstr>Calibri</vt:lpstr>
      <vt:lpstr>Cambria</vt:lpstr>
      <vt:lpstr>Franklin Gothic Book</vt:lpstr>
      <vt:lpstr>Roboto</vt:lpstr>
      <vt:lpstr>Office Theme</vt:lpstr>
      <vt:lpstr>1_Office 테마</vt:lpstr>
      <vt:lpstr>PowerPoint Presentation</vt:lpstr>
      <vt:lpstr>PowerPoint Presentation</vt:lpstr>
      <vt:lpstr>PowerPoint Presentation</vt:lpstr>
      <vt:lpstr>PowerPoint Presentation</vt:lpstr>
      <vt:lpstr>PowerPoint Presentation</vt:lpstr>
      <vt:lpstr>PowerPoint Presentation</vt:lpstr>
      <vt:lpstr>DRSF Tables for Sendai Indicators</vt:lpstr>
      <vt:lpstr>Linking the Sendai Targets to the SDGs</vt:lpstr>
      <vt:lpstr>   Basic range of disaster-related statistics: before a disaster</vt:lpstr>
      <vt:lpstr>   Basic range of disaster-related statistics:     before a disaster (con’t)</vt:lpstr>
      <vt:lpstr>   Basic range of disaster-related statistics:     during and after a disaster(con’t) </vt:lpstr>
      <vt:lpstr>   Basic range of disaster-related statistics:     during and after a disaster</vt:lpstr>
      <vt:lpstr>   Basic range of disaster-related statistics:     during and after a disaster(con’t)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Fe Talento</dc:creator>
  <cp:lastModifiedBy>Samuel Opiyo</cp:lastModifiedBy>
  <cp:revision>3</cp:revision>
  <dcterms:created xsi:type="dcterms:W3CDTF">2019-01-21T02:46:05Z</dcterms:created>
  <dcterms:modified xsi:type="dcterms:W3CDTF">2024-01-03T07:56:42Z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0x010100D0E44B3155D93548BFB5D9868DE50590</vt:lpwstr>
  </property>
  <property fmtid="{D5CDD505-2E9C-101B-9397-08002B2CF9AE}" pid="3" name="MediaServiceImageTags">
    <vt:lpwstr/>
  </property>
</Properties>
</file>