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0" r:id="rId2"/>
    <p:sldMasterId id="2147483690" r:id="rId3"/>
    <p:sldMasterId id="2147483730" r:id="rId4"/>
    <p:sldMasterId id="2147483740" r:id="rId5"/>
  </p:sldMasterIdLst>
  <p:notesMasterIdLst>
    <p:notesMasterId r:id="rId16"/>
  </p:notesMasterIdLst>
  <p:handoutMasterIdLst>
    <p:handoutMasterId r:id="rId17"/>
  </p:handoutMasterIdLst>
  <p:sldIdLst>
    <p:sldId id="256" r:id="rId6"/>
    <p:sldId id="302" r:id="rId7"/>
    <p:sldId id="270" r:id="rId8"/>
    <p:sldId id="280" r:id="rId9"/>
    <p:sldId id="317" r:id="rId10"/>
    <p:sldId id="313" r:id="rId11"/>
    <p:sldId id="318" r:id="rId12"/>
    <p:sldId id="316" r:id="rId13"/>
    <p:sldId id="319" r:id="rId14"/>
    <p:sldId id="320" r:id="rId15"/>
  </p:sldIdLst>
  <p:sldSz cx="9144000" cy="6858000" type="screen4x3"/>
  <p:notesSz cx="6858000" cy="9144000"/>
  <p:defaultTextStyle>
    <a:defPPr>
      <a:defRPr lang="en-US"/>
    </a:defPPr>
    <a:lvl1pPr marL="0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6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72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08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43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79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15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51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87" algn="l" defTabSz="45713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anjith Ramadasa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scaleToFitPaper="1" frameSlides="1"/>
  <p:clrMru>
    <a:srgbClr val="00AEEF"/>
    <a:srgbClr val="43C9D6"/>
    <a:srgbClr val="A4C2D2"/>
    <a:srgbClr val="C7EAFB"/>
    <a:srgbClr val="E1F4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631" autoAdjust="0"/>
  </p:normalViewPr>
  <p:slideViewPr>
    <p:cSldViewPr snapToGrid="0" snapToObjects="1">
      <p:cViewPr>
        <p:scale>
          <a:sx n="100" d="100"/>
          <a:sy n="100" d="100"/>
        </p:scale>
        <p:origin x="-276" y="-14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9" d="100"/>
          <a:sy n="139" d="100"/>
        </p:scale>
        <p:origin x="-556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506EF-06C3-404C-8F89-57A0E21DDE2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CCDC5-2EC0-A947-93ED-82E1F9248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9486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D1C28-0F0C-214E-8322-B87F8AA539D8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3311DB-C32A-CC46-90F4-CE205A9DE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52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36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72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08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43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79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15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51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87" algn="l" defTabSz="45713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311DB-C32A-CC46-90F4-CE205A9DE9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058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 smtClean="0"/>
              <a:pPr/>
              <a:t>27/04/2017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17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317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90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58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71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90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5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211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6" indent="0">
              <a:buNone/>
              <a:defRPr sz="2800"/>
            </a:lvl2pPr>
            <a:lvl3pPr marL="914272" indent="0">
              <a:buNone/>
              <a:defRPr sz="2400"/>
            </a:lvl3pPr>
            <a:lvl4pPr marL="1371408" indent="0">
              <a:buNone/>
              <a:defRPr sz="2000"/>
            </a:lvl4pPr>
            <a:lvl5pPr marL="1828543" indent="0">
              <a:buNone/>
              <a:defRPr sz="2000"/>
            </a:lvl5pPr>
            <a:lvl6pPr marL="2285679" indent="0">
              <a:buNone/>
              <a:defRPr sz="2000"/>
            </a:lvl6pPr>
            <a:lvl7pPr marL="2742815" indent="0">
              <a:buNone/>
              <a:defRPr sz="2000"/>
            </a:lvl7pPr>
            <a:lvl8pPr marL="3199951" indent="0">
              <a:buNone/>
              <a:defRPr sz="2000"/>
            </a:lvl8pPr>
            <a:lvl9pPr marL="3657087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/>
              <a:t>27/04/2017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63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302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21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419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407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463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555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4523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2284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6" indent="0">
              <a:buNone/>
              <a:defRPr sz="2800"/>
            </a:lvl2pPr>
            <a:lvl3pPr marL="914272" indent="0">
              <a:buNone/>
              <a:defRPr sz="2400"/>
            </a:lvl3pPr>
            <a:lvl4pPr marL="1371408" indent="0">
              <a:buNone/>
              <a:defRPr sz="2000"/>
            </a:lvl4pPr>
            <a:lvl5pPr marL="1828543" indent="0">
              <a:buNone/>
              <a:defRPr sz="2000"/>
            </a:lvl5pPr>
            <a:lvl6pPr marL="2285679" indent="0">
              <a:buNone/>
              <a:defRPr sz="2000"/>
            </a:lvl6pPr>
            <a:lvl7pPr marL="2742815" indent="0">
              <a:buNone/>
              <a:defRPr sz="2000"/>
            </a:lvl7pPr>
            <a:lvl8pPr marL="3199951" indent="0">
              <a:buNone/>
              <a:defRPr sz="2000"/>
            </a:lvl8pPr>
            <a:lvl9pPr marL="3657087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8819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6370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6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92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1087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782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98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397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5296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6" indent="0">
              <a:buNone/>
              <a:defRPr sz="2800"/>
            </a:lvl2pPr>
            <a:lvl3pPr marL="914272" indent="0">
              <a:buNone/>
              <a:defRPr sz="2400"/>
            </a:lvl3pPr>
            <a:lvl4pPr marL="1371408" indent="0">
              <a:buNone/>
              <a:defRPr sz="2000"/>
            </a:lvl4pPr>
            <a:lvl5pPr marL="1828543" indent="0">
              <a:buNone/>
              <a:defRPr sz="2000"/>
            </a:lvl5pPr>
            <a:lvl6pPr marL="2285679" indent="0">
              <a:buNone/>
              <a:defRPr sz="2000"/>
            </a:lvl6pPr>
            <a:lvl7pPr marL="2742815" indent="0">
              <a:buNone/>
              <a:defRPr sz="2000"/>
            </a:lvl7pPr>
            <a:lvl8pPr marL="3199951" indent="0">
              <a:buNone/>
              <a:defRPr sz="2000"/>
            </a:lvl8pPr>
            <a:lvl9pPr marL="3657087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6066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7417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26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2203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643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56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8549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637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0553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6" indent="0">
              <a:buNone/>
              <a:defRPr sz="2800"/>
            </a:lvl2pPr>
            <a:lvl3pPr marL="914272" indent="0">
              <a:buNone/>
              <a:defRPr sz="2400"/>
            </a:lvl3pPr>
            <a:lvl4pPr marL="1371408" indent="0">
              <a:buNone/>
              <a:defRPr sz="2000"/>
            </a:lvl4pPr>
            <a:lvl5pPr marL="1828543" indent="0">
              <a:buNone/>
              <a:defRPr sz="2000"/>
            </a:lvl5pPr>
            <a:lvl6pPr marL="2285679" indent="0">
              <a:buNone/>
              <a:defRPr sz="2000"/>
            </a:lvl6pPr>
            <a:lvl7pPr marL="2742815" indent="0">
              <a:buNone/>
              <a:defRPr sz="2000"/>
            </a:lvl7pPr>
            <a:lvl8pPr marL="3199951" indent="0">
              <a:buNone/>
              <a:defRPr sz="2000"/>
            </a:lvl8pPr>
            <a:lvl9pPr marL="3657087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0364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493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9882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537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6780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6" indent="0">
              <a:buNone/>
              <a:defRPr sz="2000" b="1"/>
            </a:lvl2pPr>
            <a:lvl3pPr marL="914272" indent="0">
              <a:buNone/>
              <a:defRPr sz="1800" b="1"/>
            </a:lvl3pPr>
            <a:lvl4pPr marL="1371408" indent="0">
              <a:buNone/>
              <a:defRPr sz="1600" b="1"/>
            </a:lvl4pPr>
            <a:lvl5pPr marL="1828543" indent="0">
              <a:buNone/>
              <a:defRPr sz="1600" b="1"/>
            </a:lvl5pPr>
            <a:lvl6pPr marL="2285679" indent="0">
              <a:buNone/>
              <a:defRPr sz="1600" b="1"/>
            </a:lvl6pPr>
            <a:lvl7pPr marL="2742815" indent="0">
              <a:buNone/>
              <a:defRPr sz="1600" b="1"/>
            </a:lvl7pPr>
            <a:lvl8pPr marL="3199951" indent="0">
              <a:buNone/>
              <a:defRPr sz="1600" b="1"/>
            </a:lvl8pPr>
            <a:lvl9pPr marL="365708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9174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5330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3295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324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6" indent="0">
              <a:buNone/>
              <a:defRPr sz="2800"/>
            </a:lvl2pPr>
            <a:lvl3pPr marL="914272" indent="0">
              <a:buNone/>
              <a:defRPr sz="2400"/>
            </a:lvl3pPr>
            <a:lvl4pPr marL="1371408" indent="0">
              <a:buNone/>
              <a:defRPr sz="2000"/>
            </a:lvl4pPr>
            <a:lvl5pPr marL="1828543" indent="0">
              <a:buNone/>
              <a:defRPr sz="2000"/>
            </a:lvl5pPr>
            <a:lvl6pPr marL="2285679" indent="0">
              <a:buNone/>
              <a:defRPr sz="2000"/>
            </a:lvl6pPr>
            <a:lvl7pPr marL="2742815" indent="0">
              <a:buNone/>
              <a:defRPr sz="2000"/>
            </a:lvl7pPr>
            <a:lvl8pPr marL="3199951" indent="0">
              <a:buNone/>
              <a:defRPr sz="2000"/>
            </a:lvl8pPr>
            <a:lvl9pPr marL="3657087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6" indent="0">
              <a:buNone/>
              <a:defRPr sz="1200"/>
            </a:lvl2pPr>
            <a:lvl3pPr marL="914272" indent="0">
              <a:buNone/>
              <a:defRPr sz="1000"/>
            </a:lvl3pPr>
            <a:lvl4pPr marL="1371408" indent="0">
              <a:buNone/>
              <a:defRPr sz="900"/>
            </a:lvl4pPr>
            <a:lvl5pPr marL="1828543" indent="0">
              <a:buNone/>
              <a:defRPr sz="900"/>
            </a:lvl5pPr>
            <a:lvl6pPr marL="2285679" indent="0">
              <a:buNone/>
              <a:defRPr sz="900"/>
            </a:lvl6pPr>
            <a:lvl7pPr marL="2742815" indent="0">
              <a:buNone/>
              <a:defRPr sz="900"/>
            </a:lvl7pPr>
            <a:lvl8pPr marL="3199951" indent="0">
              <a:buNone/>
              <a:defRPr sz="900"/>
            </a:lvl8pPr>
            <a:lvl9pPr marL="3657087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716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err="1" smtClean="0"/>
              <a:t>sjdlf</a:t>
            </a:r>
            <a:endParaRPr lang="en-US" dirty="0" smtClean="0"/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 smtClean="0"/>
              <a:pPr/>
              <a:t>27/04/2017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52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45713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boto Regular"/>
          <a:ea typeface="+mj-ea"/>
          <a:cs typeface="Roboto Regular"/>
        </a:defRPr>
      </a:lvl1pPr>
    </p:titleStyle>
    <p:bodyStyle>
      <a:lvl1pPr marL="342852" indent="-342852" algn="l" defTabSz="45713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Roboto Regular"/>
          <a:ea typeface="+mn-ea"/>
          <a:cs typeface="Roboto Regular"/>
        </a:defRPr>
      </a:lvl1pPr>
      <a:lvl2pPr marL="742845" indent="-285710" algn="l" defTabSz="45713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Roboto Regular"/>
          <a:ea typeface="+mn-ea"/>
          <a:cs typeface="Roboto Regular"/>
        </a:defRPr>
      </a:lvl2pPr>
      <a:lvl3pPr marL="1142840" indent="-228568" algn="l" defTabSz="45713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oboto Regular"/>
          <a:ea typeface="+mn-ea"/>
          <a:cs typeface="Roboto Regular"/>
        </a:defRPr>
      </a:lvl3pPr>
      <a:lvl4pPr marL="1599975" indent="-228568" algn="l" defTabSz="45713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4pPr>
      <a:lvl5pPr marL="2171395" indent="-342852" algn="l" defTabSz="457136" rtl="0" eaLnBrk="1" latinLnBrk="0" hangingPunct="1">
        <a:spcBef>
          <a:spcPct val="20000"/>
        </a:spcBef>
        <a:buFont typeface="Wingdings" charset="2"/>
        <a:buChar char="v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5pPr>
      <a:lvl6pPr marL="2514247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3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19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55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2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8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3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9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15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1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87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45713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boto Regular"/>
          <a:ea typeface="+mj-ea"/>
          <a:cs typeface="Roboto Regular"/>
        </a:defRPr>
      </a:lvl1pPr>
    </p:titleStyle>
    <p:bodyStyle>
      <a:lvl1pPr marL="342852" indent="-342852" algn="l" defTabSz="45713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Roboto Regular"/>
          <a:ea typeface="+mn-ea"/>
          <a:cs typeface="Roboto Regular"/>
        </a:defRPr>
      </a:lvl1pPr>
      <a:lvl2pPr marL="742845" indent="-285710" algn="l" defTabSz="45713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Roboto Regular"/>
          <a:ea typeface="+mn-ea"/>
          <a:cs typeface="Roboto Regular"/>
        </a:defRPr>
      </a:lvl2pPr>
      <a:lvl3pPr marL="1142840" indent="-228568" algn="l" defTabSz="45713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oboto Regular"/>
          <a:ea typeface="+mn-ea"/>
          <a:cs typeface="Roboto Regular"/>
        </a:defRPr>
      </a:lvl3pPr>
      <a:lvl4pPr marL="1599975" indent="-228568" algn="l" defTabSz="45713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4pPr>
      <a:lvl5pPr marL="2057111" indent="-228568" algn="l" defTabSz="457136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5pPr>
      <a:lvl6pPr marL="2514247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3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19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55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2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8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3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9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15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1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87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34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45713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boto Regular"/>
          <a:ea typeface="+mj-ea"/>
          <a:cs typeface="Roboto Regular"/>
        </a:defRPr>
      </a:lvl1pPr>
    </p:titleStyle>
    <p:bodyStyle>
      <a:lvl1pPr marL="342852" indent="-342852" algn="l" defTabSz="45713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Roboto Regular"/>
          <a:ea typeface="+mn-ea"/>
          <a:cs typeface="Roboto Regular"/>
        </a:defRPr>
      </a:lvl1pPr>
      <a:lvl2pPr marL="742845" indent="-285710" algn="l" defTabSz="45713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Roboto Regular"/>
          <a:ea typeface="+mn-ea"/>
          <a:cs typeface="Roboto Regular"/>
        </a:defRPr>
      </a:lvl2pPr>
      <a:lvl3pPr marL="1142840" indent="-228568" algn="l" defTabSz="45713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oboto Regular"/>
          <a:ea typeface="+mn-ea"/>
          <a:cs typeface="Roboto Regular"/>
        </a:defRPr>
      </a:lvl3pPr>
      <a:lvl4pPr marL="1599975" indent="-228568" algn="l" defTabSz="45713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4pPr>
      <a:lvl5pPr marL="2057111" indent="-228568" algn="l" defTabSz="457136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5pPr>
      <a:lvl6pPr marL="2514247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3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19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55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2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8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3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9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15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1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87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32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</p:sldLayoutIdLst>
  <p:txStyles>
    <p:titleStyle>
      <a:lvl1pPr algn="l" defTabSz="45713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boto Regular"/>
          <a:ea typeface="+mj-ea"/>
          <a:cs typeface="Roboto Regular"/>
        </a:defRPr>
      </a:lvl1pPr>
    </p:titleStyle>
    <p:bodyStyle>
      <a:lvl1pPr marL="342852" indent="-342852" algn="l" defTabSz="45713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Roboto Regular"/>
          <a:ea typeface="+mn-ea"/>
          <a:cs typeface="Roboto Regular"/>
        </a:defRPr>
      </a:lvl1pPr>
      <a:lvl2pPr marL="742845" indent="-285710" algn="l" defTabSz="45713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Roboto Regular"/>
          <a:ea typeface="+mn-ea"/>
          <a:cs typeface="Roboto Regular"/>
        </a:defRPr>
      </a:lvl2pPr>
      <a:lvl3pPr marL="1142840" indent="-228568" algn="l" defTabSz="45713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oboto Regular"/>
          <a:ea typeface="+mn-ea"/>
          <a:cs typeface="Roboto Regular"/>
        </a:defRPr>
      </a:lvl3pPr>
      <a:lvl4pPr marL="1599975" indent="-228568" algn="l" defTabSz="45713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4pPr>
      <a:lvl5pPr marL="2057111" indent="-228568" algn="l" defTabSz="457136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5pPr>
      <a:lvl6pPr marL="2514247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3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19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55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2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8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3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9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15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1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87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err="1" smtClean="0"/>
              <a:t>sjdlf</a:t>
            </a:r>
            <a:endParaRPr lang="en-US" dirty="0" smtClean="0"/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970ECD59-A37A-C84B-9DFA-8E427AD378B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27/04/2017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 Regular"/>
                <a:cs typeface="Roboto Regular"/>
              </a:defRPr>
            </a:lvl1pPr>
          </a:lstStyle>
          <a:p>
            <a:fld id="{80E39091-E0D1-CF46-954B-4EBC67CDBE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382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</p:sldLayoutIdLst>
  <p:txStyles>
    <p:titleStyle>
      <a:lvl1pPr algn="l" defTabSz="45713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boto Regular"/>
          <a:ea typeface="+mj-ea"/>
          <a:cs typeface="Roboto Regular"/>
        </a:defRPr>
      </a:lvl1pPr>
    </p:titleStyle>
    <p:bodyStyle>
      <a:lvl1pPr marL="342852" indent="-342852" algn="l" defTabSz="45713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Roboto Regular"/>
          <a:ea typeface="+mn-ea"/>
          <a:cs typeface="Roboto Regular"/>
        </a:defRPr>
      </a:lvl1pPr>
      <a:lvl2pPr marL="742845" indent="-285710" algn="l" defTabSz="45713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Roboto Regular"/>
          <a:ea typeface="+mn-ea"/>
          <a:cs typeface="Roboto Regular"/>
        </a:defRPr>
      </a:lvl2pPr>
      <a:lvl3pPr marL="1142840" indent="-228568" algn="l" defTabSz="45713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oboto Regular"/>
          <a:ea typeface="+mn-ea"/>
          <a:cs typeface="Roboto Regular"/>
        </a:defRPr>
      </a:lvl3pPr>
      <a:lvl4pPr marL="1599975" indent="-228568" algn="l" defTabSz="45713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4pPr>
      <a:lvl5pPr marL="2171395" indent="-342852" algn="l" defTabSz="457136" rtl="0" eaLnBrk="1" latinLnBrk="0" hangingPunct="1">
        <a:spcBef>
          <a:spcPct val="20000"/>
        </a:spcBef>
        <a:buFont typeface="Wingdings" charset="2"/>
        <a:buChar char="v"/>
        <a:defRPr sz="2000" kern="1200">
          <a:solidFill>
            <a:schemeClr val="tx1"/>
          </a:solidFill>
          <a:latin typeface="Roboto Regular"/>
          <a:ea typeface="+mn-ea"/>
          <a:cs typeface="Roboto Regular"/>
        </a:defRPr>
      </a:lvl5pPr>
      <a:lvl6pPr marL="2514247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3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19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55" indent="-228568" algn="l" defTabSz="45713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2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8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3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9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15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1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87" algn="l" defTabSz="4571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122" y="2260601"/>
            <a:ext cx="7679262" cy="2233083"/>
          </a:xfrm>
        </p:spPr>
        <p:txBody>
          <a:bodyPr lIns="0" rIns="0" bIns="144000" anchor="b">
            <a:no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WORLD 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ENVIRONMENT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DAY 2017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122" y="4493683"/>
            <a:ext cx="7679262" cy="1271156"/>
          </a:xfrm>
        </p:spPr>
        <p:txBody>
          <a:bodyPr lIns="0" tIns="144000" rIns="0" bIns="144000" anchor="t">
            <a:noAutofit/>
          </a:bodyPr>
          <a:lstStyle/>
          <a:p>
            <a:r>
              <a:rPr lang="en-US" sz="1800" b="1" dirty="0">
                <a:solidFill>
                  <a:srgbClr val="FFFFFF"/>
                </a:solidFill>
              </a:rPr>
              <a:t>A </a:t>
            </a:r>
            <a:r>
              <a:rPr lang="en-US" sz="1800" b="1" dirty="0" smtClean="0">
                <a:solidFill>
                  <a:srgbClr val="FFFFFF"/>
                </a:solidFill>
              </a:rPr>
              <a:t>presentation to the Sub-Committee Meeting</a:t>
            </a:r>
            <a:r>
              <a:rPr lang="en-US" sz="1800" b="1" dirty="0">
                <a:solidFill>
                  <a:srgbClr val="FFFFFF"/>
                </a:solidFill>
              </a:rPr>
              <a:t> </a:t>
            </a:r>
            <a:r>
              <a:rPr lang="en-US" sz="1800" b="1" dirty="0" smtClean="0">
                <a:solidFill>
                  <a:srgbClr val="FFFFFF"/>
                </a:solidFill>
              </a:rPr>
              <a:t>of the </a:t>
            </a:r>
          </a:p>
          <a:p>
            <a:r>
              <a:rPr lang="en-US" sz="1800" b="1" dirty="0" smtClean="0">
                <a:solidFill>
                  <a:srgbClr val="FFFFFF"/>
                </a:solidFill>
              </a:rPr>
              <a:t>Committee of Permanent Representatives to the </a:t>
            </a:r>
            <a:br>
              <a:rPr lang="en-US" sz="1800" b="1" dirty="0" smtClean="0">
                <a:solidFill>
                  <a:srgbClr val="FFFFFF"/>
                </a:solidFill>
              </a:rPr>
            </a:br>
            <a:r>
              <a:rPr lang="en-US" sz="1800" b="1" dirty="0" smtClean="0">
                <a:solidFill>
                  <a:srgbClr val="FFFFFF"/>
                </a:solidFill>
              </a:rPr>
              <a:t>United Nations Environment Programme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28122" y="4493683"/>
            <a:ext cx="7679263" cy="0"/>
          </a:xfrm>
          <a:prstGeom prst="line">
            <a:avLst/>
          </a:prstGeom>
          <a:ln w="12700" cmpd="sng">
            <a:solidFill>
              <a:schemeClr val="bg1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8122" y="5790240"/>
            <a:ext cx="7679263" cy="0"/>
          </a:xfrm>
          <a:prstGeom prst="line">
            <a:avLst/>
          </a:prstGeom>
          <a:ln w="12700" cmpd="sng">
            <a:solidFill>
              <a:schemeClr val="bg1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ubtitle 2"/>
          <p:cNvSpPr txBox="1">
            <a:spLocks/>
          </p:cNvSpPr>
          <p:nvPr/>
        </p:nvSpPr>
        <p:spPr>
          <a:xfrm>
            <a:off x="728122" y="5790240"/>
            <a:ext cx="7679262" cy="458159"/>
          </a:xfrm>
          <a:prstGeom prst="rect">
            <a:avLst/>
          </a:prstGeom>
        </p:spPr>
        <p:txBody>
          <a:bodyPr vert="horz" lIns="0" tIns="144000" rIns="0" bIns="45713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 smtClean="0">
                <a:solidFill>
                  <a:srgbClr val="FFFFFF"/>
                </a:solidFill>
              </a:rPr>
              <a:t>THU 27 APR 17</a:t>
            </a:r>
            <a:endParaRPr lang="en-US" sz="1100" dirty="0">
              <a:solidFill>
                <a:srgbClr val="FFFFFF"/>
              </a:solidFill>
            </a:endParaRPr>
          </a:p>
        </p:txBody>
      </p:sp>
      <p:pic>
        <p:nvPicPr>
          <p:cNvPr id="27" name="Picture 26" descr="UNEnvironment_Logo_English_Short_whit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921" y="1"/>
            <a:ext cx="2495615" cy="161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6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728122" y="6350001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2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28122" y="635000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728122" y="1682749"/>
            <a:ext cx="4301078" cy="5003801"/>
          </a:xfrm>
          <a:prstGeom prst="rect">
            <a:avLst/>
          </a:prstGeom>
          <a:noFill/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World’s biggest day to celebrate the environment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UN Environment-inspired; universally “open source”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Digital + events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Symbol + </a:t>
            </a:r>
            <a:r>
              <a:rPr lang="en-US" sz="2400" dirty="0" smtClean="0"/>
              <a:t>substance; </a:t>
            </a:r>
            <a:r>
              <a:rPr lang="en-US" sz="2400" dirty="0"/>
              <a:t> </a:t>
            </a:r>
            <a:r>
              <a:rPr lang="en-US" sz="2400" dirty="0" smtClean="0"/>
              <a:t>        </a:t>
            </a:r>
            <a:r>
              <a:rPr lang="en-US" sz="2400" dirty="0" smtClean="0"/>
              <a:t>fun </a:t>
            </a:r>
            <a:r>
              <a:rPr lang="en-US" sz="2400" dirty="0" smtClean="0"/>
              <a:t>+ further</a:t>
            </a:r>
            <a:endParaRPr lang="en-US" sz="2400" dirty="0">
              <a:solidFill>
                <a:schemeClr val="bg1">
                  <a:lumMod val="65000"/>
                </a:schemeClr>
              </a:solidFill>
              <a:latin typeface="Roboto Black"/>
              <a:ea typeface="Roboto Black" panose="02000000000000000000" pitchFamily="2" charset="0"/>
              <a:cs typeface="Roboto Black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>
                  <a:lumMod val="65000"/>
                </a:schemeClr>
              </a:solidFill>
            </a:endParaRPr>
          </a:p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Roboto Black"/>
              <a:ea typeface="Roboto Black" panose="02000000000000000000" pitchFamily="2" charset="0"/>
              <a:cs typeface="Roboto Black"/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28122" y="381000"/>
            <a:ext cx="7679262" cy="8128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World Environment Day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74" r="26398"/>
          <a:stretch/>
        </p:blipFill>
        <p:spPr bwMode="auto">
          <a:xfrm>
            <a:off x="4932664" y="1825624"/>
            <a:ext cx="3474720" cy="154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38" r="-1934"/>
          <a:stretch/>
        </p:blipFill>
        <p:spPr bwMode="auto">
          <a:xfrm>
            <a:off x="5120640" y="3625849"/>
            <a:ext cx="2834640" cy="154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64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728122" y="6350001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3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28122" y="635000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>
          <a:xfrm>
            <a:off x="728122" y="323850"/>
            <a:ext cx="7679262" cy="86995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Connecting People to Nature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2050" name="Picture 2" descr="C:\Users\sahban\Desktop\New folder\unspecifi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75" y="1481139"/>
            <a:ext cx="11094720" cy="460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8705850" y="5095875"/>
            <a:ext cx="1114425" cy="400050"/>
          </a:xfrm>
          <a:prstGeom prst="round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8562975" y="5095875"/>
            <a:ext cx="1" cy="600075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37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728122" y="6435726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4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28122" y="655955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728122" y="381000"/>
            <a:ext cx="7679262" cy="8128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2017 Global Host Country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77" r="-175"/>
          <a:stretch/>
        </p:blipFill>
        <p:spPr bwMode="auto">
          <a:xfrm>
            <a:off x="342911" y="2819401"/>
            <a:ext cx="8299272" cy="127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64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728122" y="6435726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5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28122" y="655955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728122" y="381000"/>
            <a:ext cx="7679262" cy="8128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2017 Global Host Country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5122" name="Picture 2" descr="C:\Users\sahban\Desktop\New folder\celebra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" y="0"/>
            <a:ext cx="9144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28700" y="466695"/>
            <a:ext cx="26452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4000+ activities</a:t>
            </a:r>
            <a:endParaRPr lang="en-US" sz="24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971520"/>
            <a:ext cx="23487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150+ regional</a:t>
            </a:r>
          </a:p>
          <a:p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         events</a:t>
            </a:r>
            <a:endParaRPr lang="en-US" sz="24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57350" y="2571719"/>
            <a:ext cx="3193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Advocacy moments</a:t>
            </a:r>
            <a:endParaRPr lang="en-US" sz="24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750" y="1952595"/>
            <a:ext cx="2355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Greenlit icons</a:t>
            </a:r>
            <a:endParaRPr lang="en-US" sz="24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05313" y="3247995"/>
            <a:ext cx="987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HQ   </a:t>
            </a:r>
            <a:r>
              <a:rPr lang="en-US" sz="20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  <a:sym typeface="Wingdings"/>
              </a:rPr>
              <a:t></a:t>
            </a:r>
            <a:endParaRPr lang="en-US" sz="20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38463" y="3905220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Oceans Summit   </a:t>
            </a:r>
            <a:r>
              <a:rPr lang="en-US" sz="20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  <a:sym typeface="Wingdings"/>
              </a:rPr>
              <a:t></a:t>
            </a:r>
            <a:endParaRPr lang="en-US" sz="20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19730" y="4562475"/>
            <a:ext cx="2273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Partnerships   </a:t>
            </a:r>
            <a:r>
              <a:rPr lang="en-US" sz="2000" b="1" dirty="0" smtClean="0">
                <a:solidFill>
                  <a:schemeClr val="bg1"/>
                </a:solidFill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  <a:sym typeface="Wingdings"/>
              </a:rPr>
              <a:t></a:t>
            </a:r>
            <a:endParaRPr lang="en-US" sz="2000" b="1" dirty="0">
              <a:solidFill>
                <a:schemeClr val="bg1"/>
              </a:solidFill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25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>
            <a:spLocks/>
          </p:cNvSpPr>
          <p:nvPr/>
        </p:nvSpPr>
        <p:spPr>
          <a:xfrm>
            <a:off x="728122" y="6350001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6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28122" y="635000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 txBox="1">
            <a:spLocks/>
          </p:cNvSpPr>
          <p:nvPr/>
        </p:nvSpPr>
        <p:spPr>
          <a:xfrm>
            <a:off x="728122" y="1193800"/>
            <a:ext cx="3759211" cy="51562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pPr marL="285750" indent="-285750">
              <a:buFont typeface="Arial"/>
              <a:buChar char="•"/>
            </a:pPr>
            <a:endParaRPr lang="en-US" sz="2400" dirty="0" smtClean="0">
              <a:solidFill>
                <a:prstClr val="black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Governments &amp; cities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Schools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Businesses &amp; organisations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Citizens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Universities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28122" y="314328"/>
            <a:ext cx="7679262" cy="914398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Toolkits to Inspire and Guide Activities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1026" name="Picture 2" descr="C:\Users\sahban\Desktop\New folder\wed_busin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35" y="3901440"/>
            <a:ext cx="1489710" cy="211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hban\Desktop\New folder\wed_citi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098" y="1613535"/>
            <a:ext cx="1501140" cy="212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ahban\Desktop\New folder\wed_citiz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910" y="1613535"/>
            <a:ext cx="1504950" cy="214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ahban\Desktop\New folder\wed_school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3905250"/>
            <a:ext cx="1504950" cy="212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17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>
            <a:spLocks/>
          </p:cNvSpPr>
          <p:nvPr/>
        </p:nvSpPr>
        <p:spPr>
          <a:xfrm>
            <a:off x="728122" y="6350001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7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>
          <a:xfrm>
            <a:off x="728122" y="314328"/>
            <a:ext cx="7679262" cy="914398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err="1">
                <a:solidFill>
                  <a:srgbClr val="00AEEF"/>
                </a:solidFill>
              </a:rPr>
              <a:t>w</a:t>
            </a:r>
            <a:r>
              <a:rPr lang="en-US" sz="3200" dirty="0" err="1" smtClean="0">
                <a:solidFill>
                  <a:srgbClr val="00AEEF"/>
                </a:solidFill>
              </a:rPr>
              <a:t>orldenvironmentday.global</a:t>
            </a:r>
            <a:endParaRPr lang="en-US" sz="3200" dirty="0">
              <a:solidFill>
                <a:srgbClr val="00AEEF"/>
              </a:solidFill>
            </a:endParaRPr>
          </a:p>
        </p:txBody>
      </p:sp>
      <p:pic>
        <p:nvPicPr>
          <p:cNvPr id="7170" name="Picture 2" descr="C:\Users\sahban\Desktop\New folder\Wesbsite homepa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84" y="1185408"/>
            <a:ext cx="9218439" cy="427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7700" y="5638800"/>
            <a:ext cx="43252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Inform | Inspire | Involve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Call to action / engagement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0" y="5638800"/>
            <a:ext cx="29354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#</a:t>
            </a:r>
            <a:r>
              <a:rPr lang="en-US" sz="2400" dirty="0" err="1" smtClean="0"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WithNature</a:t>
            </a:r>
            <a:endParaRPr lang="en-US" sz="2400" dirty="0" smtClean="0"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Roboto Regular" panose="02000000000000000000" pitchFamily="2" charset="0"/>
                <a:ea typeface="Roboto Regular" panose="02000000000000000000" pitchFamily="2" charset="0"/>
                <a:cs typeface="Roboto Regular" panose="02000000000000000000" pitchFamily="2" charset="0"/>
              </a:rPr>
              <a:t>Event registration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Roboto Regular" panose="02000000000000000000" pitchFamily="2" charset="0"/>
              <a:ea typeface="Roboto Regular" panose="02000000000000000000" pitchFamily="2" charset="0"/>
              <a:cs typeface="Roboto Regula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9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28122" y="1193800"/>
            <a:ext cx="7679262" cy="51562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2400" dirty="0" smtClean="0">
                <a:latin typeface="Roboto Black"/>
                <a:ea typeface="Roboto Black" panose="02000000000000000000" pitchFamily="2" charset="0"/>
                <a:cs typeface="Roboto Black"/>
              </a:rPr>
              <a:t>Review the latest data available on protected areas</a:t>
            </a:r>
          </a:p>
          <a:p>
            <a:r>
              <a:rPr lang="en-US" sz="2400" dirty="0" smtClean="0"/>
              <a:t>Evaluate how far the world is from meeting its commitments on area-based conservation measures (Aichi Target 11)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 smtClean="0"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Make recommendations on ways to bridge the gap </a:t>
            </a:r>
          </a:p>
          <a:p>
            <a:r>
              <a:rPr lang="en-US" sz="2400" dirty="0" smtClean="0"/>
              <a:t>A call to raise the ambition and commitments for area-based conservation for 2020 and beyond</a:t>
            </a:r>
          </a:p>
          <a:p>
            <a:endParaRPr lang="en-US" sz="2400" dirty="0"/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728122" y="6435726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8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28122" y="655955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728122" y="381000"/>
            <a:ext cx="7679262" cy="8128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A </a:t>
            </a:r>
            <a:r>
              <a:rPr lang="en-US" sz="3200" dirty="0" smtClean="0">
                <a:solidFill>
                  <a:srgbClr val="00AEEF"/>
                </a:solidFill>
              </a:rPr>
              <a:t>Call </a:t>
            </a:r>
            <a:r>
              <a:rPr lang="en-US" sz="3200" dirty="0" smtClean="0">
                <a:solidFill>
                  <a:srgbClr val="00AEEF"/>
                </a:solidFill>
              </a:rPr>
              <a:t>to </a:t>
            </a:r>
            <a:r>
              <a:rPr lang="en-US" sz="3200" dirty="0" smtClean="0">
                <a:solidFill>
                  <a:srgbClr val="00AEEF"/>
                </a:solidFill>
              </a:rPr>
              <a:t>Action </a:t>
            </a:r>
            <a:r>
              <a:rPr lang="en-US" sz="3200" dirty="0" smtClean="0">
                <a:solidFill>
                  <a:srgbClr val="00AEEF"/>
                </a:solidFill>
              </a:rPr>
              <a:t>on </a:t>
            </a:r>
            <a:r>
              <a:rPr lang="en-US" sz="3200" dirty="0" smtClean="0">
                <a:solidFill>
                  <a:srgbClr val="00AEEF"/>
                </a:solidFill>
              </a:rPr>
              <a:t>Conservation </a:t>
            </a:r>
            <a:r>
              <a:rPr lang="en-US" sz="3200" dirty="0">
                <a:solidFill>
                  <a:srgbClr val="00AEEF"/>
                </a:solidFill>
              </a:rPr>
              <a:t>A</a:t>
            </a:r>
            <a:r>
              <a:rPr lang="en-US" sz="3200" dirty="0" smtClean="0">
                <a:solidFill>
                  <a:srgbClr val="00AEEF"/>
                </a:solidFill>
              </a:rPr>
              <a:t>reas</a:t>
            </a:r>
            <a:endParaRPr lang="en-US" sz="3200" dirty="0">
              <a:solidFill>
                <a:srgbClr val="00AE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1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28122" y="1193800"/>
            <a:ext cx="7679262" cy="51562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2400" dirty="0" smtClean="0">
                <a:latin typeface="Roboto Black"/>
                <a:ea typeface="Roboto Black" panose="02000000000000000000" pitchFamily="2" charset="0"/>
                <a:cs typeface="Roboto Black"/>
              </a:rPr>
              <a:t>Make a new announcement</a:t>
            </a:r>
            <a:endParaRPr lang="en-US" sz="2400" dirty="0" smtClean="0">
              <a:latin typeface="Roboto Black"/>
              <a:ea typeface="Roboto Black" panose="02000000000000000000" pitchFamily="2" charset="0"/>
              <a:cs typeface="Roboto Black"/>
            </a:endParaRPr>
          </a:p>
          <a:p>
            <a:r>
              <a:rPr lang="en-US" sz="2400" dirty="0" smtClean="0"/>
              <a:t>A protected area? A related policy?  A new resource or programme?  Join a 24-hour arc of announcements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 smtClean="0"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Call on citizens to get out into nature</a:t>
            </a:r>
            <a:r>
              <a:rPr lang="en-US" sz="2400" dirty="0" smtClean="0"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 </a:t>
            </a:r>
            <a:endParaRPr lang="en-US" sz="2400" dirty="0" smtClean="0">
              <a:latin typeface="Roboto Black" panose="02000000000000000000" pitchFamily="2" charset="0"/>
              <a:ea typeface="Roboto Black" panose="02000000000000000000" pitchFamily="2" charset="0"/>
              <a:cs typeface="Roboto Black" panose="02000000000000000000" pitchFamily="2" charset="0"/>
            </a:endParaRPr>
          </a:p>
          <a:p>
            <a:r>
              <a:rPr lang="en-US" sz="2400" dirty="0" smtClean="0"/>
              <a:t>Free access to parks; special </a:t>
            </a:r>
            <a:r>
              <a:rPr lang="en-US" sz="2400" dirty="0" err="1" smtClean="0"/>
              <a:t>programmes</a:t>
            </a:r>
            <a:endParaRPr lang="en-US" sz="2400" dirty="0" smtClean="0"/>
          </a:p>
          <a:p>
            <a:endParaRPr lang="en-US" sz="2400" dirty="0" smtClean="0">
              <a:latin typeface="Roboto Black" panose="02000000000000000000" pitchFamily="2" charset="0"/>
              <a:ea typeface="Roboto Black" panose="02000000000000000000" pitchFamily="2" charset="0"/>
              <a:cs typeface="Roboto Black" panose="02000000000000000000" pitchFamily="2" charset="0"/>
            </a:endParaRPr>
          </a:p>
          <a:p>
            <a:r>
              <a:rPr lang="en-US" sz="2400" dirty="0" smtClean="0"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Invite Education, schools; inspire others to participate </a:t>
            </a:r>
            <a:endParaRPr lang="en-US" sz="2400" dirty="0">
              <a:latin typeface="Roboto Black" panose="02000000000000000000" pitchFamily="2" charset="0"/>
              <a:ea typeface="Roboto Black" panose="02000000000000000000" pitchFamily="2" charset="0"/>
              <a:cs typeface="Roboto Black" panose="02000000000000000000" pitchFamily="2" charset="0"/>
            </a:endParaRPr>
          </a:p>
          <a:p>
            <a:r>
              <a:rPr lang="en-US" sz="2400" dirty="0" smtClean="0"/>
              <a:t>A special action-learning moment; a great moment to engage on integration, and the Environment Assembly</a:t>
            </a:r>
          </a:p>
          <a:p>
            <a:endParaRPr lang="en-US" sz="2400" dirty="0"/>
          </a:p>
          <a:p>
            <a:r>
              <a:rPr lang="en-US" sz="2400" dirty="0" smtClean="0"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Engage leadership; host a special event</a:t>
            </a:r>
            <a:endParaRPr lang="en-US" sz="2400" dirty="0">
              <a:latin typeface="Roboto Black" panose="02000000000000000000" pitchFamily="2" charset="0"/>
              <a:ea typeface="Roboto Black" panose="02000000000000000000" pitchFamily="2" charset="0"/>
              <a:cs typeface="Roboto Black" panose="02000000000000000000" pitchFamily="2" charset="0"/>
            </a:endParaRPr>
          </a:p>
          <a:p>
            <a:r>
              <a:rPr lang="en-US" sz="2400" dirty="0" smtClean="0"/>
              <a:t>A great visibility moment; a great day for out-of-the-box, out-of-the-office events</a:t>
            </a:r>
            <a:endParaRPr lang="en-US" sz="2400" dirty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728122" y="6435726"/>
            <a:ext cx="7679262" cy="508000"/>
          </a:xfrm>
          <a:prstGeom prst="rect">
            <a:avLst/>
          </a:prstGeom>
        </p:spPr>
        <p:txBody>
          <a:bodyPr vert="horz" lIns="0" tIns="45713" rIns="0" bIns="45713" rtlCol="0" anchor="ctr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fld id="{28574C2E-61E0-2C45-9917-25B26B6AD85F}" type="slidenum">
              <a:rPr lang="en-US" sz="900" smtClean="0">
                <a:solidFill>
                  <a:schemeClr val="bg1">
                    <a:lumMod val="65000"/>
                  </a:schemeClr>
                </a:solidFill>
              </a:rPr>
              <a:t>9</a:t>
            </a:fld>
            <a:endParaRPr 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28122" y="1193800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28122" y="6559551"/>
            <a:ext cx="7679263" cy="0"/>
          </a:xfrm>
          <a:prstGeom prst="line">
            <a:avLst/>
          </a:prstGeom>
          <a:ln w="12700" cmpd="sng">
            <a:solidFill>
              <a:srgbClr val="00AEEF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728122" y="381000"/>
            <a:ext cx="7679262" cy="812801"/>
          </a:xfrm>
          <a:prstGeom prst="rect">
            <a:avLst/>
          </a:prstGeom>
        </p:spPr>
        <p:txBody>
          <a:bodyPr vert="horz" lIns="0" tIns="144000" rIns="0" bIns="14400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r>
              <a:rPr lang="en-US" sz="3200" dirty="0" smtClean="0">
                <a:solidFill>
                  <a:srgbClr val="00AEEF"/>
                </a:solidFill>
              </a:rPr>
              <a:t>Member States</a:t>
            </a:r>
            <a:endParaRPr lang="en-US" sz="3200" dirty="0">
              <a:solidFill>
                <a:srgbClr val="00AE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0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122" y="3649132"/>
            <a:ext cx="4995349" cy="844551"/>
          </a:xfrm>
        </p:spPr>
        <p:txBody>
          <a:bodyPr lIns="0" rIns="0" bIns="234000" anchor="b">
            <a:no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Thank you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28122" y="4493683"/>
            <a:ext cx="7679263" cy="0"/>
          </a:xfrm>
          <a:prstGeom prst="line">
            <a:avLst/>
          </a:prstGeom>
          <a:ln w="12700" cmpd="sng">
            <a:solidFill>
              <a:schemeClr val="bg1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Environment_Logo_English_Short_whit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055" y="2874028"/>
            <a:ext cx="2495615" cy="1619656"/>
          </a:xfrm>
          <a:prstGeom prst="rect">
            <a:avLst/>
          </a:prstGeom>
        </p:spPr>
      </p:pic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5156201" y="4493684"/>
            <a:ext cx="3251184" cy="1296556"/>
          </a:xfrm>
        </p:spPr>
        <p:txBody>
          <a:bodyPr lIns="0" tIns="144000" rIns="0" anchor="t">
            <a:normAutofit/>
          </a:bodyPr>
          <a:lstStyle/>
          <a:p>
            <a:pPr algn="r"/>
            <a:endParaRPr lang="en-US" sz="900" dirty="0">
              <a:solidFill>
                <a:schemeClr val="bg1"/>
              </a:solidFill>
            </a:endParaRPr>
          </a:p>
          <a:p>
            <a:pPr algn="r"/>
            <a:r>
              <a:rPr lang="en-US" sz="900" dirty="0" err="1" smtClean="0">
                <a:solidFill>
                  <a:schemeClr val="bg1"/>
                </a:solidFill>
              </a:rPr>
              <a:t>Naysán</a:t>
            </a:r>
            <a:r>
              <a:rPr lang="en-US" sz="900" dirty="0" smtClean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Sahba</a:t>
            </a:r>
            <a:endParaRPr lang="en-US" sz="900" dirty="0">
              <a:solidFill>
                <a:schemeClr val="bg1"/>
              </a:solidFill>
            </a:endParaRPr>
          </a:p>
          <a:p>
            <a:pPr algn="r"/>
            <a:r>
              <a:rPr lang="en-US" sz="900" dirty="0">
                <a:solidFill>
                  <a:schemeClr val="bg1"/>
                </a:solidFill>
              </a:rPr>
              <a:t>Communication Division</a:t>
            </a:r>
          </a:p>
          <a:p>
            <a:pPr algn="r"/>
            <a:r>
              <a:rPr lang="en-US" sz="900" dirty="0">
                <a:solidFill>
                  <a:schemeClr val="bg1"/>
                </a:solidFill>
              </a:rPr>
              <a:t>communication.director@unep.org</a:t>
            </a:r>
            <a:endParaRPr lang="en-US" sz="900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28122" y="5790240"/>
            <a:ext cx="7679263" cy="0"/>
          </a:xfrm>
          <a:prstGeom prst="line">
            <a:avLst/>
          </a:prstGeom>
          <a:ln w="12700" cmpd="sng">
            <a:solidFill>
              <a:schemeClr val="bg1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ubtitle 2"/>
          <p:cNvSpPr txBox="1">
            <a:spLocks/>
          </p:cNvSpPr>
          <p:nvPr/>
        </p:nvSpPr>
        <p:spPr>
          <a:xfrm>
            <a:off x="5156201" y="5790240"/>
            <a:ext cx="3251184" cy="597747"/>
          </a:xfrm>
          <a:prstGeom prst="rect">
            <a:avLst/>
          </a:prstGeom>
        </p:spPr>
        <p:txBody>
          <a:bodyPr vert="horz" lIns="0" tIns="144000" rIns="0" bIns="45713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600" dirty="0">
                <a:solidFill>
                  <a:srgbClr val="FFFFFF"/>
                </a:solidFill>
              </a:rPr>
              <a:t>www.unep.org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28122" y="1506006"/>
            <a:ext cx="6282278" cy="844551"/>
          </a:xfrm>
          <a:prstGeom prst="rect">
            <a:avLst/>
          </a:prstGeom>
        </p:spPr>
        <p:txBody>
          <a:bodyPr vert="horz" lIns="0" tIns="45713" rIns="0" bIns="234000" rtlCol="0" anchor="b">
            <a:noAutofit/>
          </a:bodyPr>
          <a:lstStyle>
            <a:lvl1pPr algn="l" defTabSz="457136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Roboto Regular"/>
                <a:ea typeface="+mj-ea"/>
                <a:cs typeface="Roboto Regular"/>
              </a:defRPr>
            </a:lvl1pPr>
          </a:lstStyle>
          <a:p>
            <a:endParaRPr lang="en-US" sz="3600" dirty="0" smtClean="0">
              <a:solidFill>
                <a:schemeClr val="bg1"/>
              </a:solidFill>
            </a:endParaRPr>
          </a:p>
          <a:p>
            <a:endParaRPr lang="en-US" sz="3600" dirty="0" smtClean="0">
              <a:solidFill>
                <a:schemeClr val="bg1"/>
              </a:solidFill>
            </a:endParaRPr>
          </a:p>
          <a:p>
            <a:r>
              <a:rPr lang="en-US" sz="3600" dirty="0" err="1" smtClean="0">
                <a:solidFill>
                  <a:schemeClr val="bg1"/>
                </a:solidFill>
              </a:rPr>
              <a:t>worldenvironmentday.global</a:t>
            </a:r>
            <a:endParaRPr lang="en-US" sz="3600" dirty="0" smtClean="0">
              <a:solidFill>
                <a:schemeClr val="bg1"/>
              </a:solidFill>
            </a:endParaRPr>
          </a:p>
          <a:p>
            <a:r>
              <a:rPr lang="en-US" sz="3600" dirty="0" smtClean="0">
                <a:solidFill>
                  <a:schemeClr val="bg1"/>
                </a:solidFill>
              </a:rPr>
              <a:t>#</a:t>
            </a:r>
            <a:r>
              <a:rPr lang="en-US" sz="3600" dirty="0" err="1" smtClean="0">
                <a:solidFill>
                  <a:schemeClr val="bg1"/>
                </a:solidFill>
              </a:rPr>
              <a:t>WorldEnvironmentDay</a:t>
            </a:r>
            <a:endParaRPr lang="en-US" sz="3600" dirty="0">
              <a:solidFill>
                <a:schemeClr val="bg1"/>
              </a:solidFill>
            </a:endParaRPr>
          </a:p>
          <a:p>
            <a:r>
              <a:rPr lang="en-US" sz="3600" dirty="0" smtClean="0">
                <a:solidFill>
                  <a:schemeClr val="bg1"/>
                </a:solidFill>
              </a:rPr>
              <a:t>#</a:t>
            </a:r>
            <a:r>
              <a:rPr lang="en-US" sz="3600" dirty="0" err="1" smtClean="0">
                <a:solidFill>
                  <a:schemeClr val="bg1"/>
                </a:solidFill>
              </a:rPr>
              <a:t>WithNature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728122" y="4493684"/>
            <a:ext cx="3251184" cy="1296556"/>
          </a:xfrm>
          <a:prstGeom prst="rect">
            <a:avLst/>
          </a:prstGeom>
        </p:spPr>
        <p:txBody>
          <a:bodyPr vert="horz" lIns="0" tIns="144000" rIns="0" bIns="45713" rtlCol="0" anchor="t">
            <a:normAutofit/>
          </a:bodyPr>
          <a:lstStyle>
            <a:lvl1pPr marL="0" indent="0" algn="l" defTabSz="457136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1pPr>
            <a:lvl2pPr marL="457136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2pPr>
            <a:lvl3pPr marL="914272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3pPr>
            <a:lvl4pPr marL="1371408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4pPr>
            <a:lvl5pPr marL="1828543" indent="0" algn="ctr" defTabSz="457136" rtl="0" eaLnBrk="1" latinLnBrk="0" hangingPunct="1">
              <a:spcBef>
                <a:spcPct val="20000"/>
              </a:spcBef>
              <a:buFont typeface="Wingdings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Roboto Regular"/>
                <a:ea typeface="+mn-ea"/>
                <a:cs typeface="Roboto Regular"/>
              </a:defRPr>
            </a:lvl5pPr>
            <a:lvl6pPr marL="2285679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2815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9951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087" indent="0" algn="ctr" defTabSz="457136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sz="900" dirty="0" smtClean="0">
              <a:solidFill>
                <a:schemeClr val="bg1"/>
              </a:solidFill>
            </a:endParaRPr>
          </a:p>
          <a:p>
            <a:r>
              <a:rPr lang="en-US" sz="900" b="1" dirty="0" smtClean="0">
                <a:solidFill>
                  <a:schemeClr val="bg1"/>
                </a:solidFill>
              </a:rPr>
              <a:t>For more information:</a:t>
            </a:r>
          </a:p>
          <a:p>
            <a:r>
              <a:rPr lang="en-US" sz="900" dirty="0" smtClean="0">
                <a:solidFill>
                  <a:schemeClr val="bg1"/>
                </a:solidFill>
              </a:rPr>
              <a:t>Sam.Barratt@unep.org</a:t>
            </a:r>
          </a:p>
          <a:p>
            <a:r>
              <a:rPr lang="en-US" sz="900" dirty="0" smtClean="0">
                <a:solidFill>
                  <a:schemeClr val="bg1"/>
                </a:solidFill>
              </a:rPr>
              <a:t>Valeria.Torner@unep.org</a:t>
            </a:r>
            <a:endParaRPr 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7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Environment_PPT_English_ver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_UNEnvironment_PPT_English_ver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UNEnvironment_PPT_English_ver2</Template>
  <TotalTime>633</TotalTime>
  <Words>280</Words>
  <Application>Microsoft Office PowerPoint</Application>
  <PresentationFormat>On-screen Show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UNEnvironment_PPT_English_ver2</vt:lpstr>
      <vt:lpstr>1_Office Theme</vt:lpstr>
      <vt:lpstr>3_Office Theme</vt:lpstr>
      <vt:lpstr>7_Office Theme</vt:lpstr>
      <vt:lpstr>1_UNEnvironment_PPT_English_ver2</vt:lpstr>
      <vt:lpstr>WORLD  ENVIRONMENT DAY 2017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CPR Update on WED 2017</dc:title>
  <dc:creator>Naysan Sahba</dc:creator>
  <cp:lastModifiedBy>Naysan Sahba</cp:lastModifiedBy>
  <cp:revision>53</cp:revision>
  <cp:lastPrinted>2017-02-02T13:27:08Z</cp:lastPrinted>
  <dcterms:created xsi:type="dcterms:W3CDTF">2017-03-08T07:30:31Z</dcterms:created>
  <dcterms:modified xsi:type="dcterms:W3CDTF">2017-04-27T05:23:40Z</dcterms:modified>
</cp:coreProperties>
</file>