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3126" r:id="rId3"/>
    <p:sldId id="3077" r:id="rId4"/>
    <p:sldId id="3128" r:id="rId5"/>
    <p:sldId id="3130" r:id="rId6"/>
    <p:sldId id="264" r:id="rId7"/>
    <p:sldId id="3070" r:id="rId8"/>
    <p:sldId id="3129" r:id="rId9"/>
    <p:sldId id="3131" r:id="rId10"/>
    <p:sldId id="3132" r:id="rId11"/>
    <p:sldId id="26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 Slides" id="{888F1B7E-8474-4447-AF82-8A2213AA69C2}">
          <p14:sldIdLst>
            <p14:sldId id="256"/>
          </p14:sldIdLst>
        </p14:section>
        <p14:section name="Content Slides" id="{19823C87-F31F-E346-AFC5-9FA24983B0CC}">
          <p14:sldIdLst>
            <p14:sldId id="3126"/>
            <p14:sldId id="3077"/>
            <p14:sldId id="3128"/>
            <p14:sldId id="3130"/>
            <p14:sldId id="264"/>
            <p14:sldId id="3070"/>
            <p14:sldId id="3129"/>
            <p14:sldId id="3131"/>
            <p14:sldId id="3132"/>
          </p14:sldIdLst>
        </p14:section>
        <p14:section name="Final Page" id="{2E45BA6D-186F-2442-80A6-285173F426D6}">
          <p14:sldIdLst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EEF5"/>
    <a:srgbClr val="E2F3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64"/>
    <p:restoredTop sz="86474"/>
  </p:normalViewPr>
  <p:slideViewPr>
    <p:cSldViewPr snapToGrid="0" snapToObjects="1">
      <p:cViewPr varScale="1">
        <p:scale>
          <a:sx n="91" d="100"/>
          <a:sy n="91" d="100"/>
        </p:scale>
        <p:origin x="192" y="22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>
        <p:scale>
          <a:sx n="128" d="100"/>
          <a:sy n="128" d="100"/>
        </p:scale>
        <p:origin x="3000" y="-13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A16114-94D5-C94E-A414-FD075A01461A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426B78-950D-0B45-B694-D406D7D4B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600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426B78-950D-0B45-B694-D406D7D4BE9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7158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A0E88-1CBB-D543-8CD1-A2BC1E74FB7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5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050" dirty="0">
              <a:solidFill>
                <a:schemeClr val="bg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426B78-950D-0B45-B694-D406D7D4BE9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1062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311DB-C32A-CC46-90F4-CE205A9DE94D}" type="slidenum">
              <a:rPr lang="en-US" smtClean="0"/>
              <a:t>4</a:t>
            </a:fld>
            <a:endParaRPr 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DEBD384A-2690-1AF5-D12B-889958297E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4074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311DB-C32A-CC46-90F4-CE205A9DE94D}" type="slidenum">
              <a:rPr lang="en-US" smtClean="0"/>
              <a:t>5</a:t>
            </a:fld>
            <a:endParaRPr 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D69A408C-14BF-72B9-A977-C6C79D3651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9750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426B78-950D-0B45-B694-D406D7D4BE9C}" type="slidenum">
              <a:rPr lang="en-US" smtClean="0"/>
              <a:t>6</a:t>
            </a:fld>
            <a:endParaRPr 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63B4754C-7772-A9BB-4EE7-584189C3FF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2346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88" y="744538"/>
            <a:ext cx="6615112" cy="3722687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26B78-950D-0B45-B694-D406D7D4BE9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8583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311DB-C32A-CC46-90F4-CE205A9DE94D}" type="slidenum">
              <a:rPr lang="en-US" smtClean="0"/>
              <a:t>8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7FF00EF6-C1E3-2CA2-4192-6552D4A418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9580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A0E88-1CBB-D543-8CD1-A2BC1E74FB78}" type="slidenum">
              <a:rPr lang="en-US" smtClean="0"/>
              <a:t>9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43988938-4B4E-87E2-3D51-93515ED1DF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7479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A0E88-1CBB-D543-8CD1-A2BC1E74FB78}" type="slidenum">
              <a:rPr lang="en-US" smtClean="0"/>
              <a:t>10</a:t>
            </a:fld>
            <a:endParaRPr 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E3C4AB71-32D0-6CA7-E7FC-52044FFA15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1613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426B78-950D-0B45-B694-D406D7D4BE9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722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3AC07-4ECD-274D-A461-34813D23A1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DAD18A-AA99-7244-AD35-36B5F7F22F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20D051-4D76-114A-B416-A96E2CBDB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F8A74E-22F8-534D-B4EF-35F71AEC3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047C90-B25E-A346-9E9B-162B3B16D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953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BC2BE-2FD4-BE43-A025-98552DC85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90BEE-8862-634E-9DAE-E2C82AD1A6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F1F68F-66EB-5E4A-B72B-F8770F943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D4B2E6-7E31-1941-AEBF-B1CE93BB2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5437D6-1BEB-144E-AF02-C0AFE57A2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556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717B9-B148-E945-A148-AF11F998E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CA13F4-6533-8F4D-B85C-DCBEBAB82A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D4C4C-3BC4-E94B-8FFB-CF3A78D02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6E3417-B0DA-8D40-BCFF-5BD793E06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E3042B-AE29-6A40-9D64-EB42D4DFD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885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A3EBE-5BB2-9043-B1CD-F8DEC3713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F21E0-BF3B-5645-B70D-243CB22420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73481-D8A0-D844-8619-711C4427A0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03B4DE-EF38-F44E-B078-539326634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1DDE1C-6604-1844-9F35-A0D309527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96A18A-AF8C-3344-A6D2-BC0EBB13A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048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FAABC-5F3E-F544-A989-4215E1670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4AD5C4-1F6E-E542-86B3-2FD64939D7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E9964D-E4CF-C64B-B22B-028802C32C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3F8C2-AAC8-294A-AE77-DC323A8B3B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D8550E-758E-4C47-AAF9-E6DCB4BCAC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B80521-D8AC-D245-B03B-798B63C47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73800E-41A3-6640-8D6F-5E6B752C1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CF6877-5F51-7946-8AE1-D15587853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302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361D1-71E2-A143-9849-E31FC4963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0A9FB3-307A-DF4E-9555-451A6BB3E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7E2E4D-59CE-554C-89A6-862894A99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E3EB03-2311-2D40-A4C7-9075EE223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681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3E0DE3-BED1-D54F-BEAA-EC1028D84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3F3F1-269A-0141-BCC5-EC8AF0055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95E10F-C896-364B-B942-D8EAE480F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678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9F1E7-463E-9649-AB61-F30F302CF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8889F6-1141-5F4B-9E1A-78D1C42B8A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207966-BD51-484B-9E24-A0AF92E847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2F7D5A-298F-7645-89AA-57AA44E11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5C3A19-B82D-7848-9D80-1438A5CEA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609FB-0537-F447-8684-B7AE80CF6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337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ADCD7-8C05-784F-B967-89E4284EC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38B20C-C42A-E44D-A952-19B4D305CB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854BA3-09E2-2C4E-89F7-110A98FCA1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15A16B-D78C-A546-8D53-5C548EAC1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DFF0E7-CF03-B64A-B146-9D65C2BAF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553722-7A82-4448-B7C3-02830ECCB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559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E7F9A-FB0A-374E-8E6E-9FA973B03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A5AF0C-A74C-8D41-8D0B-E760DF3D22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894928-BA9F-BE42-8F15-BBA9A4226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B01EF0-F95A-7945-9A8C-35AD090D9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D147B9-6005-2044-8A6F-E62EBCA39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057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726E5D-64F1-7042-8487-B3E5161568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755CE7-1A46-F24F-8E3D-5A75E4297B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CF563F-D312-914B-8778-A3D9146B4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AEE13-CEB6-B842-A306-00E16204F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A45253-EA51-E242-8776-3BAF9B396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493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7929D1-5E48-A046-AAE1-BCCA5ACB1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3C9253-EABA-104E-AC57-20BBDDC8E5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A41176-6322-B44A-AB2A-64E15B9FE0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30487-9C54-7E48-836D-2B2D373B8A85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3DE3D9-F99A-6A4A-A255-F36F987B43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2D6F28-6826-124D-9F1F-0239F9E508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9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emf"/><Relationship Id="rId4" Type="http://schemas.openxmlformats.org/officeDocument/2006/relationships/image" Target="../media/image8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F09A6B2-A937-9B4D-A91B-21EDFEAE85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0319546"/>
              </p:ext>
            </p:extLst>
          </p:nvPr>
        </p:nvGraphicFramePr>
        <p:xfrm>
          <a:off x="672352" y="1574800"/>
          <a:ext cx="10846548" cy="4610100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7231032">
                  <a:extLst>
                    <a:ext uri="{9D8B030D-6E8A-4147-A177-3AD203B41FA5}">
                      <a16:colId xmlns:a16="http://schemas.microsoft.com/office/drawing/2014/main" val="1031637976"/>
                    </a:ext>
                  </a:extLst>
                </a:gridCol>
                <a:gridCol w="3615516">
                  <a:extLst>
                    <a:ext uri="{9D8B030D-6E8A-4147-A177-3AD203B41FA5}">
                      <a16:colId xmlns:a16="http://schemas.microsoft.com/office/drawing/2014/main" val="655879346"/>
                    </a:ext>
                  </a:extLst>
                </a:gridCol>
              </a:tblGrid>
              <a:tr h="2806700">
                <a:tc gridSpan="2">
                  <a:txBody>
                    <a:bodyPr/>
                    <a:lstStyle/>
                    <a:p>
                      <a:endParaRPr lang="en-US" sz="40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r>
                        <a:rPr lang="en-US" sz="4000" b="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Operational Efficiency and Effectiveness</a:t>
                      </a:r>
                      <a:endParaRPr lang="en-US" sz="40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377598"/>
                  </a:ext>
                </a:extLst>
              </a:tr>
              <a:tr h="12065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</a:t>
                      </a:r>
                      <a:r>
                        <a:rPr lang="en-US" sz="1800" baseline="300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th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Annual Subcommittee Meeting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6558981"/>
                  </a:ext>
                </a:extLst>
              </a:tr>
              <a:tr h="596900"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r>
                        <a:rPr lang="en-US" sz="11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Sonja Leighton-Kone, Director, Corporate Services Division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1212888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8CDA326B-DC27-5640-A0EB-E5E4145899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0990" y="568960"/>
            <a:ext cx="1587910" cy="115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732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1394E65-2546-4A4B-842E-6BDF926909A0}"/>
              </a:ext>
            </a:extLst>
          </p:cNvPr>
          <p:cNvSpPr/>
          <p:nvPr/>
        </p:nvSpPr>
        <p:spPr>
          <a:xfrm>
            <a:off x="451825" y="179220"/>
            <a:ext cx="6562725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defRPr sz="2000" b="1" i="0" u="none" strike="noStrike" kern="1200" spc="0" baseline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pPr>
            <a:r>
              <a:rPr lang="en-US" sz="2000" dirty="0">
                <a:solidFill>
                  <a:srgbClr val="00AEE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Human Resources Overview </a:t>
            </a:r>
          </a:p>
          <a:p>
            <a:pPr>
              <a:defRPr sz="2000" b="1" i="0" u="none" strike="noStrike" kern="1200" spc="0" baseline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pP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General Staffing</a:t>
            </a:r>
            <a:endParaRPr lang="en-US" sz="1575" dirty="0">
              <a:latin typeface="Roboto Light" panose="02000000000000000000" pitchFamily="2" charset="0"/>
              <a:ea typeface="Roboto Light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B941853-757C-BB4A-87DB-3825728EA1C2}"/>
              </a:ext>
            </a:extLst>
          </p:cNvPr>
          <p:cNvCxnSpPr>
            <a:cxnSpLocks/>
          </p:cNvCxnSpPr>
          <p:nvPr/>
        </p:nvCxnSpPr>
        <p:spPr>
          <a:xfrm>
            <a:off x="0" y="851305"/>
            <a:ext cx="12192000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2A3ACC3B-1849-B14E-9794-E4EF754599D1}"/>
              </a:ext>
            </a:extLst>
          </p:cNvPr>
          <p:cNvSpPr/>
          <p:nvPr/>
        </p:nvSpPr>
        <p:spPr>
          <a:xfrm>
            <a:off x="112047" y="1283950"/>
            <a:ext cx="119679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1125" lvl="1">
              <a:defRPr/>
            </a:pPr>
            <a:r>
              <a:rPr lang="en-GB" sz="140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As of 30 September 2022, UNEP employed 1323 staff members comprising 1035 (78%) in the Secretariat and 288 (22%) in the </a:t>
            </a:r>
            <a:r>
              <a:rPr lang="en-GB" sz="1400" err="1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MEAs.</a:t>
            </a:r>
            <a:r>
              <a:rPr lang="en-GB" sz="140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pPr marL="111125" lvl="1">
              <a:defRPr/>
            </a:pPr>
            <a:endParaRPr lang="en-GB" sz="1400">
              <a:solidFill>
                <a:schemeClr val="dk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11125" lvl="1">
              <a:defRPr/>
            </a:pPr>
            <a:r>
              <a:rPr lang="en-GB" sz="140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Of the 1323 staff members, 806 (61%) were in the professional and higher categories, 12 (1%) in the National Professional Officer (NPO) category and 505 (38%) in the General Service category. </a:t>
            </a:r>
            <a:endParaRPr lang="en-US" sz="14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6F24BD-875E-A447-8AF8-09006A0956F3}"/>
              </a:ext>
            </a:extLst>
          </p:cNvPr>
          <p:cNvSpPr/>
          <p:nvPr/>
        </p:nvSpPr>
        <p:spPr>
          <a:xfrm>
            <a:off x="1" y="885473"/>
            <a:ext cx="52101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en-US" sz="1400">
                <a:solidFill>
                  <a:srgbClr val="00AEE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Staff Distribution and Categories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5A3A9C-E490-C37A-4773-835D9CB3A6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312" y="2670701"/>
            <a:ext cx="10239375" cy="36480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43C62C0-A72A-6A72-1F66-512EFF2D2D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63365" y="6218579"/>
            <a:ext cx="768350" cy="560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745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F88414D-D7F8-BD44-B8E5-6CE9E0677A5A}"/>
              </a:ext>
            </a:extLst>
          </p:cNvPr>
          <p:cNvSpPr/>
          <p:nvPr/>
        </p:nvSpPr>
        <p:spPr>
          <a:xfrm>
            <a:off x="112047" y="1237909"/>
            <a:ext cx="119679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Out of the total staff portfolio of 1323 in September, 62% (817) are female and 38% (506) are male. The UNEP Secretariat employed 1035 staff.  61% were female and 39% male. 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999E15E-EDA4-610B-AE96-D6EFD5D3F78B}"/>
              </a:ext>
            </a:extLst>
          </p:cNvPr>
          <p:cNvCxnSpPr>
            <a:cxnSpLocks/>
          </p:cNvCxnSpPr>
          <p:nvPr/>
        </p:nvCxnSpPr>
        <p:spPr>
          <a:xfrm>
            <a:off x="0" y="851305"/>
            <a:ext cx="12192000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DBB6792C-2D2B-1BFD-6FC2-309BA306E973}"/>
              </a:ext>
            </a:extLst>
          </p:cNvPr>
          <p:cNvSpPr/>
          <p:nvPr/>
        </p:nvSpPr>
        <p:spPr>
          <a:xfrm>
            <a:off x="0" y="885473"/>
            <a:ext cx="52101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en-US" sz="1400">
                <a:solidFill>
                  <a:srgbClr val="00AEE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Staff Distribution and Categories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F3E1046-B499-693B-9421-4E740A5DDE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19775"/>
            <a:ext cx="12192000" cy="479644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215FD04-BE69-AE58-8D56-520AA052BC59}"/>
              </a:ext>
            </a:extLst>
          </p:cNvPr>
          <p:cNvSpPr/>
          <p:nvPr/>
        </p:nvSpPr>
        <p:spPr>
          <a:xfrm>
            <a:off x="256616" y="111274"/>
            <a:ext cx="6562725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defRPr sz="2000" b="1" i="0" u="none" strike="noStrike" kern="1200" spc="0" baseline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pPr>
            <a:r>
              <a:rPr lang="en-US" sz="2000" dirty="0">
                <a:solidFill>
                  <a:srgbClr val="00AEE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Human Resources Overview </a:t>
            </a:r>
          </a:p>
          <a:p>
            <a:pPr>
              <a:defRPr sz="2000" b="1" i="0" u="none" strike="noStrike" kern="1200" spc="0" baseline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pP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General Staffing</a:t>
            </a:r>
            <a:endParaRPr lang="en-US" sz="1575" dirty="0">
              <a:latin typeface="Roboto Light" panose="02000000000000000000" pitchFamily="2" charset="0"/>
              <a:ea typeface="Roboto Light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3A4863-E04A-EE08-C020-BC8F3D8BFE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67034" y="166383"/>
            <a:ext cx="768350" cy="560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725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6D226D-53F1-60F9-2BFB-8CCA87CFE3D1}"/>
              </a:ext>
            </a:extLst>
          </p:cNvPr>
          <p:cNvCxnSpPr>
            <a:cxnSpLocks/>
          </p:cNvCxnSpPr>
          <p:nvPr/>
        </p:nvCxnSpPr>
        <p:spPr>
          <a:xfrm>
            <a:off x="0" y="851305"/>
            <a:ext cx="12192000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F5C81C5F-FFB7-6BAA-9F99-564BF6D37A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45" b="2112"/>
          <a:stretch/>
        </p:blipFill>
        <p:spPr>
          <a:xfrm>
            <a:off x="25800" y="887620"/>
            <a:ext cx="12101113" cy="591729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17D3E8D-2F32-CAF8-68EF-B0DD1CC5B905}"/>
              </a:ext>
            </a:extLst>
          </p:cNvPr>
          <p:cNvSpPr/>
          <p:nvPr/>
        </p:nvSpPr>
        <p:spPr>
          <a:xfrm>
            <a:off x="256616" y="111274"/>
            <a:ext cx="6562725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defRPr sz="2000" b="1" i="0" u="none" strike="noStrike" kern="1200" spc="0" baseline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pPr>
            <a:r>
              <a:rPr lang="en-US" sz="2000" dirty="0">
                <a:solidFill>
                  <a:srgbClr val="00AEE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Human Resources Overview </a:t>
            </a:r>
          </a:p>
          <a:p>
            <a:pPr>
              <a:defRPr sz="2000" b="1" i="0" u="none" strike="noStrike" kern="1200" spc="0" baseline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pP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Regional Representation – P and Above Staff</a:t>
            </a:r>
            <a:endParaRPr lang="en-US" sz="1575" dirty="0">
              <a:latin typeface="Roboto Light" panose="02000000000000000000" pitchFamily="2" charset="0"/>
              <a:ea typeface="Roboto Light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67CFF4-B5A8-D208-E106-3B167B4EBD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67034" y="166383"/>
            <a:ext cx="768350" cy="560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209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22A3D0D-6A32-8342-B96D-1DA62D8EA6EE}"/>
              </a:ext>
            </a:extLst>
          </p:cNvPr>
          <p:cNvCxnSpPr>
            <a:cxnSpLocks/>
          </p:cNvCxnSpPr>
          <p:nvPr/>
        </p:nvCxnSpPr>
        <p:spPr>
          <a:xfrm>
            <a:off x="1702721" y="851305"/>
            <a:ext cx="8786558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F7E8E7BC-2E4B-4371-8A3F-5D96B6A45F75}"/>
              </a:ext>
            </a:extLst>
          </p:cNvPr>
          <p:cNvGraphicFramePr>
            <a:graphicFrameLocks noGrp="1"/>
          </p:cNvGraphicFramePr>
          <p:nvPr/>
        </p:nvGraphicFramePr>
        <p:xfrm>
          <a:off x="2110105" y="4642301"/>
          <a:ext cx="6220325" cy="14030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8747">
                  <a:extLst>
                    <a:ext uri="{9D8B030D-6E8A-4147-A177-3AD203B41FA5}">
                      <a16:colId xmlns:a16="http://schemas.microsoft.com/office/drawing/2014/main" val="912522216"/>
                    </a:ext>
                  </a:extLst>
                </a:gridCol>
                <a:gridCol w="2185736">
                  <a:extLst>
                    <a:ext uri="{9D8B030D-6E8A-4147-A177-3AD203B41FA5}">
                      <a16:colId xmlns:a16="http://schemas.microsoft.com/office/drawing/2014/main" val="4266499619"/>
                    </a:ext>
                  </a:extLst>
                </a:gridCol>
                <a:gridCol w="2225842">
                  <a:extLst>
                    <a:ext uri="{9D8B030D-6E8A-4147-A177-3AD203B41FA5}">
                      <a16:colId xmlns:a16="http://schemas.microsoft.com/office/drawing/2014/main" val="950280981"/>
                    </a:ext>
                  </a:extLst>
                </a:gridCol>
              </a:tblGrid>
              <a:tr h="255895">
                <a:tc>
                  <a:txBody>
                    <a:bodyPr/>
                    <a:lstStyle/>
                    <a:p>
                      <a:endParaRPr lang="en-US" sz="110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Engagement (Active)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Passive (Engagement)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286186"/>
                  </a:ext>
                </a:extLst>
              </a:tr>
              <a:tr h="285992">
                <a:tc>
                  <a:txBody>
                    <a:bodyPr/>
                    <a:lstStyle/>
                    <a:p>
                      <a:r>
                        <a:rPr lang="en-US" sz="11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Q1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659401"/>
                  </a:ext>
                </a:extLst>
              </a:tr>
              <a:tr h="285992">
                <a:tc>
                  <a:txBody>
                    <a:bodyPr/>
                    <a:lstStyle/>
                    <a:p>
                      <a:r>
                        <a:rPr lang="en-US" sz="11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Q2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3945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305235"/>
                  </a:ext>
                </a:extLst>
              </a:tr>
              <a:tr h="285992">
                <a:tc>
                  <a:txBody>
                    <a:bodyPr/>
                    <a:lstStyle/>
                    <a:p>
                      <a:r>
                        <a:rPr lang="en-US" sz="11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Q3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460799"/>
                  </a:ext>
                </a:extLst>
              </a:tr>
              <a:tr h="285992">
                <a:tc>
                  <a:txBody>
                    <a:bodyPr/>
                    <a:lstStyle/>
                    <a:p>
                      <a:r>
                        <a:rPr lang="en-US" sz="1100" b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4487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48615"/>
                  </a:ext>
                </a:extLst>
              </a:tr>
            </a:tbl>
          </a:graphicData>
        </a:graphic>
      </p:graphicFrame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35B9E88-FCEF-4441-847D-D6AC893D49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1445" y="964946"/>
            <a:ext cx="9207362" cy="3272223"/>
          </a:xfrm>
        </p:spPr>
        <p:txBody>
          <a:bodyPr>
            <a:noAutofit/>
          </a:bodyPr>
          <a:lstStyle/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b="1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Key Achievements:</a:t>
            </a:r>
            <a:endParaRPr lang="en-US" sz="1400">
              <a:solidFill>
                <a:srgbClr val="00B0F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internal Human Resources Dashboard for senior management and hiring managers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endParaRPr lang="en-US" sz="1400">
              <a:solidFill>
                <a:schemeClr val="bg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Outreach products (presentations, distribution materials) specifically on How to Apply to UNEP for outreach events and career fairs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endParaRPr lang="en-US" sz="1400">
              <a:solidFill>
                <a:schemeClr val="bg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Working with/through UNEP networks: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14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Internal UNEP sections and units who are recruiting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14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UN-system wide: UN agencies/entities, inter-agency working groups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14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Academic institutions with graduate </a:t>
            </a:r>
            <a:r>
              <a:rPr lang="en-US" sz="140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programmes</a:t>
            </a:r>
            <a:r>
              <a:rPr lang="en-US" sz="14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research institutions and alumni networks in targeted regions and/or with large diaspora from targeted regions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endParaRPr lang="en-US" sz="1400">
              <a:solidFill>
                <a:schemeClr val="bg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Developing the Young/Future Talent Pipeline for specific number of recruitments to be targeted at focus regions.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endParaRPr lang="en-US" sz="1400">
              <a:solidFill>
                <a:schemeClr val="bg1">
                  <a:lumMod val="50000"/>
                </a:schemeClr>
              </a:solidFill>
              <a:highlight>
                <a:srgbClr val="FFFF00"/>
              </a:highligh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D1E2399-AB94-4D82-9C52-EF4DDB75D525}"/>
              </a:ext>
            </a:extLst>
          </p:cNvPr>
          <p:cNvSpPr txBox="1"/>
          <p:nvPr/>
        </p:nvSpPr>
        <p:spPr>
          <a:xfrm>
            <a:off x="1701444" y="4172927"/>
            <a:ext cx="6093994" cy="310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b="1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Engagement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2C4097E-2BF6-9B51-34DF-804612E13685}"/>
              </a:ext>
            </a:extLst>
          </p:cNvPr>
          <p:cNvSpPr/>
          <p:nvPr/>
        </p:nvSpPr>
        <p:spPr>
          <a:xfrm>
            <a:off x="1701444" y="142617"/>
            <a:ext cx="7267895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defRPr sz="2000" b="1" i="0" u="none" strike="noStrike" kern="1200" spc="0" baseline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pPr>
            <a:r>
              <a:rPr lang="en-US" sz="2000" dirty="0">
                <a:solidFill>
                  <a:srgbClr val="00AEE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Human Resources </a:t>
            </a:r>
          </a:p>
          <a:p>
            <a:pPr>
              <a:defRPr sz="2000" b="1" i="0" u="none" strike="noStrike" kern="1200" spc="0" baseline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pP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Outreach and Young Talent in accordance to the 4-Point Plan</a:t>
            </a:r>
            <a:endParaRPr lang="en-US" sz="1575" dirty="0">
              <a:latin typeface="Roboto Light" panose="02000000000000000000" pitchFamily="2" charset="0"/>
              <a:ea typeface="Roboto Light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1B6882-2430-1F60-94E3-ABABB8E9F5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6341" y="6135669"/>
            <a:ext cx="768350" cy="560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630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7261DF9-F136-194C-888A-295E95C140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0392109"/>
              </p:ext>
            </p:extLst>
          </p:nvPr>
        </p:nvGraphicFramePr>
        <p:xfrm>
          <a:off x="-78000" y="227458"/>
          <a:ext cx="12348000" cy="6852262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8232000">
                  <a:extLst>
                    <a:ext uri="{9D8B030D-6E8A-4147-A177-3AD203B41FA5}">
                      <a16:colId xmlns:a16="http://schemas.microsoft.com/office/drawing/2014/main" val="1031637976"/>
                    </a:ext>
                  </a:extLst>
                </a:gridCol>
                <a:gridCol w="4116000">
                  <a:extLst>
                    <a:ext uri="{9D8B030D-6E8A-4147-A177-3AD203B41FA5}">
                      <a16:colId xmlns:a16="http://schemas.microsoft.com/office/drawing/2014/main" val="655879346"/>
                    </a:ext>
                  </a:extLst>
                </a:gridCol>
              </a:tblGrid>
              <a:tr h="558800">
                <a:tc gridSpan="2">
                  <a:txBody>
                    <a:bodyPr/>
                    <a:lstStyle/>
                    <a:p>
                      <a:pPr lvl="1"/>
                      <a:r>
                        <a:rPr lang="en-US" sz="2800" b="1" dirty="0">
                          <a:solidFill>
                            <a:srgbClr val="00B0F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Conduct and Discipline Policy and Approach</a:t>
                      </a:r>
                    </a:p>
                    <a:p>
                      <a:pPr lvl="1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Priorities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377598"/>
                  </a:ext>
                </a:extLst>
              </a:tr>
              <a:tr h="337963">
                <a:tc gridSpan="2">
                  <a:txBody>
                    <a:bodyPr/>
                    <a:lstStyle/>
                    <a:p>
                      <a:pPr lvl="1"/>
                      <a:endParaRPr lang="en-US" sz="1800" b="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609846"/>
                  </a:ext>
                </a:extLst>
              </a:tr>
              <a:tr h="4688041">
                <a:tc gridSpan="2"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rgbClr val="00AEEF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R="1800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6558981"/>
                  </a:ext>
                </a:extLst>
              </a:tr>
              <a:tr h="853581">
                <a:tc>
                  <a:txBody>
                    <a:bodyPr/>
                    <a:lstStyle/>
                    <a:p>
                      <a:pPr lvl="1"/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1212888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3D44BAFF-24C9-5E4D-AEEB-0553B8874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1069" y="6297556"/>
            <a:ext cx="768350" cy="56044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6B0382E-A85D-2916-B61B-5FCBFF14512B}"/>
              </a:ext>
            </a:extLst>
          </p:cNvPr>
          <p:cNvSpPr/>
          <p:nvPr/>
        </p:nvSpPr>
        <p:spPr>
          <a:xfrm>
            <a:off x="444500" y="1996016"/>
            <a:ext cx="10353315" cy="41549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Misconduct Risk Register- </a:t>
            </a:r>
            <a:r>
              <a:rPr lang="en-US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Priority areas identified</a:t>
            </a:r>
          </a:p>
          <a:p>
            <a:pPr marL="0" indent="0">
              <a:buNone/>
            </a:pPr>
            <a:endParaRPr lang="en-US" dirty="0">
              <a:solidFill>
                <a:srgbClr val="00B0F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Types of misconduct</a:t>
            </a:r>
          </a:p>
          <a:p>
            <a:pPr marL="541338" indent="-541338">
              <a:buFont typeface="Wingdings" panose="05000000000000000000" pitchFamily="2" charset="2"/>
              <a:buChar char="ü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Sexual harassment</a:t>
            </a:r>
          </a:p>
          <a:p>
            <a:pPr marL="541338" indent="-541338">
              <a:buFont typeface="Wingdings" panose="05000000000000000000" pitchFamily="2" charset="2"/>
              <a:buChar char="ü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Abuse of authority and harassment</a:t>
            </a:r>
          </a:p>
          <a:p>
            <a:pPr marL="541338" indent="-541338">
              <a:buFont typeface="Wingdings" panose="05000000000000000000" pitchFamily="2" charset="2"/>
              <a:buChar char="ü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Sexual Exploitation and Abuse</a:t>
            </a:r>
          </a:p>
          <a:p>
            <a:pPr marL="541338" indent="-541338">
              <a:buFont typeface="Wingdings" panose="05000000000000000000" pitchFamily="2" charset="2"/>
              <a:buChar char="ü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Unauthorized outside activities</a:t>
            </a:r>
          </a:p>
          <a:p>
            <a:pPr marL="541338" indent="-541338">
              <a:buFont typeface="Wingdings" panose="05000000000000000000" pitchFamily="2" charset="2"/>
              <a:buChar char="ü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Other types of misconduct including fraud and corruption</a:t>
            </a:r>
          </a:p>
          <a:p>
            <a:r>
              <a:rPr lang="en-US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Reporting</a:t>
            </a:r>
          </a:p>
          <a:p>
            <a:pPr marL="541338" indent="-541338">
              <a:buFont typeface="Wingdings" panose="05000000000000000000" pitchFamily="2" charset="2"/>
              <a:buChar char="§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Reporting misconduct </a:t>
            </a:r>
          </a:p>
          <a:p>
            <a:pPr marL="541338" indent="-541338">
              <a:buFont typeface="Wingdings" panose="05000000000000000000" pitchFamily="2" charset="2"/>
              <a:buChar char="§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Preliminary assessments- Timeline to complete reviews of reports of possible unsatisfactory conduct and implementation of recommendations from preliminary assessments</a:t>
            </a:r>
          </a:p>
          <a:p>
            <a:pPr marL="541338" indent="-541338">
              <a:buFont typeface="Wingdings" panose="05000000000000000000" pitchFamily="2" charset="2"/>
              <a:buChar char="§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Cooperation with the Office of Internal Oversight Services (OIOS)</a:t>
            </a:r>
          </a:p>
          <a:p>
            <a:r>
              <a:rPr lang="en-US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Actions taken</a:t>
            </a:r>
          </a:p>
          <a:p>
            <a:pPr marL="541338" indent="-541338">
              <a:buFont typeface="Wingdings" panose="05000000000000000000" pitchFamily="2" charset="2"/>
              <a:buChar char="ü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Managerial, administrative and disciplinary measures</a:t>
            </a:r>
          </a:p>
        </p:txBody>
      </p:sp>
    </p:spTree>
    <p:extLst>
      <p:ext uri="{BB962C8B-B14F-4D97-AF65-F5344CB8AC3E}">
        <p14:creationId xmlns:p14="http://schemas.microsoft.com/office/powerpoint/2010/main" val="3599627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2CB00BD-8AF6-574E-B40A-8F3D5DCE46D3}"/>
              </a:ext>
            </a:extLst>
          </p:cNvPr>
          <p:cNvSpPr/>
          <p:nvPr/>
        </p:nvSpPr>
        <p:spPr>
          <a:xfrm>
            <a:off x="1680258" y="1013508"/>
            <a:ext cx="8831484" cy="48309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E" sz="135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193D37-4406-874E-8AA4-B2BEE2B4FDFA}"/>
              </a:ext>
            </a:extLst>
          </p:cNvPr>
          <p:cNvSpPr/>
          <p:nvPr/>
        </p:nvSpPr>
        <p:spPr>
          <a:xfrm>
            <a:off x="373046" y="163071"/>
            <a:ext cx="6856561" cy="792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defRPr sz="2000" b="1" i="0" u="none" strike="noStrike" kern="1200" spc="0" baseline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pPr>
            <a:r>
              <a:rPr lang="en-US" sz="2000" dirty="0">
                <a:solidFill>
                  <a:srgbClr val="00AEE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Implementation of Misconduct Risk Register </a:t>
            </a:r>
          </a:p>
          <a:p>
            <a:pPr>
              <a:defRPr sz="2000" b="1" i="0" u="none" strike="noStrike" kern="1200" spc="0" baseline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pPr>
            <a:endParaRPr lang="en-US" sz="1575" dirty="0">
              <a:solidFill>
                <a:srgbClr val="00AEEF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" panose="02000000000000000000" pitchFamily="2" charset="0"/>
            </a:endParaRPr>
          </a:p>
          <a:p>
            <a:pPr>
              <a:defRPr sz="2000" b="1" i="0" u="none" strike="noStrike" kern="1200" spc="0" baseline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pPr>
            <a:endParaRPr lang="en-US" sz="1575" dirty="0">
              <a:solidFill>
                <a:srgbClr val="00AEEF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5355086-E49C-EA44-931D-8D6A6BBEB6BC}"/>
              </a:ext>
            </a:extLst>
          </p:cNvPr>
          <p:cNvCxnSpPr>
            <a:cxnSpLocks/>
          </p:cNvCxnSpPr>
          <p:nvPr/>
        </p:nvCxnSpPr>
        <p:spPr>
          <a:xfrm>
            <a:off x="373046" y="644989"/>
            <a:ext cx="8786558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9718F0C9-9444-3A8B-0B1E-00078D2D1DA2}"/>
              </a:ext>
            </a:extLst>
          </p:cNvPr>
          <p:cNvSpPr txBox="1"/>
          <p:nvPr/>
        </p:nvSpPr>
        <p:spPr>
          <a:xfrm>
            <a:off x="3048000" y="286943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kern="12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UNEP Conduct and Discipline policy and approach</a:t>
            </a:r>
            <a:endParaRPr lang="en-US" sz="1800" b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D0987EF-9C63-1028-4CEB-6718875A0D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7465" y="103844"/>
            <a:ext cx="784788" cy="572434"/>
          </a:xfrm>
          <a:prstGeom prst="rect">
            <a:avLst/>
          </a:prstGeom>
        </p:spPr>
      </p:pic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997FF972-3999-E70B-F3F5-9571079A3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243" y="1316224"/>
            <a:ext cx="5567769" cy="166283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11430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rgbClr val="00AEEF"/>
                </a:solidFill>
                <a:latin typeface="Roboto"/>
                <a:ea typeface="Roboto"/>
                <a:cs typeface="Roboto" panose="02000000000000000000" pitchFamily="2" charset="0"/>
              </a:rPr>
              <a:t>Sexual Harassment</a:t>
            </a:r>
            <a:r>
              <a:rPr lang="en-US" sz="1400" dirty="0">
                <a:solidFill>
                  <a:srgbClr val="00AEEF"/>
                </a:solidFill>
                <a:latin typeface="Roboto"/>
                <a:ea typeface="Roboto"/>
                <a:cs typeface="Roboto" panose="02000000000000000000" pitchFamily="2" charset="0"/>
              </a:rPr>
              <a:t>​</a:t>
            </a:r>
            <a:endParaRPr lang="en-US" sz="1400" b="1" dirty="0">
              <a:solidFill>
                <a:srgbClr val="00AEE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Actively follow up on complaints for sexual harassment with the OIOS</a:t>
            </a:r>
            <a:endParaRPr lang="en-US" sz="16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Administrative/Managerial action taken- Reprimand letter, Administrative leave without pay, termination of staff member appointment.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Broadcast to staff member on sexual exploitation and whistleblowing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Sexual harassment action plan for UNEP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186AC37-F844-DEBF-94E3-82A1AEB4FFF6}"/>
              </a:ext>
            </a:extLst>
          </p:cNvPr>
          <p:cNvSpPr txBox="1">
            <a:spLocks/>
          </p:cNvSpPr>
          <p:nvPr/>
        </p:nvSpPr>
        <p:spPr>
          <a:xfrm>
            <a:off x="6096000" y="5279592"/>
            <a:ext cx="5567770" cy="126776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Reporting on C&amp;D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Annual fraud and corruption report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Annual conduct and discipline report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Report to the CPR on action on Sexual Harassment (SH) and Prevention of Sexual Exploitation and Abuse (PSEA)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944430D0-94FB-27BB-A67D-964EDB0E64FC}"/>
              </a:ext>
            </a:extLst>
          </p:cNvPr>
          <p:cNvSpPr txBox="1">
            <a:spLocks/>
          </p:cNvSpPr>
          <p:nvPr/>
        </p:nvSpPr>
        <p:spPr>
          <a:xfrm>
            <a:off x="277243" y="3839435"/>
            <a:ext cx="5440152" cy="18000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Sexual Exploitation and abuse (SEA)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Policy: Statement on the protection from SEA for Implementing partners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Policy: Statement on protection of SEA for UNEP Personnel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Active participation in UN SEA Working group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Active participation in the UNON- PSEA Task force- participated in the development the PSEA Brochure for UNON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C9316C0-EE7E-6DDF-FB58-75EEBA57D0F0}"/>
              </a:ext>
            </a:extLst>
          </p:cNvPr>
          <p:cNvSpPr txBox="1">
            <a:spLocks/>
          </p:cNvSpPr>
          <p:nvPr/>
        </p:nvSpPr>
        <p:spPr>
          <a:xfrm>
            <a:off x="6032149" y="944525"/>
            <a:ext cx="5567769" cy="29150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Capacity awareness/sensitization for UNEP Personnel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Trainings- Leadership role in addressing sexual harassment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Regular update of internal UNEP C&amp;D page to sensitize UNEP Personnel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Q and A Memo on Outside occupation and activities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UNEP response on SH and SEA visible and whistleblower/retaliation on UNEP main website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5 United to Respect Dialogues Workshops</a:t>
            </a:r>
          </a:p>
          <a:p>
            <a:pPr marL="285750" indent="-285750" algn="just">
              <a:lnSpc>
                <a:spcPct val="110000"/>
              </a:lnSpc>
              <a:spcBef>
                <a:spcPts val="0"/>
              </a:spcBef>
            </a:pPr>
            <a:r>
              <a:rPr lang="en-GB" sz="1600" dirty="0">
                <a:latin typeface="Roboto" panose="02000000000000000000" pitchFamily="2" charset="0"/>
                <a:ea typeface="Roboto" panose="02000000000000000000" pitchFamily="2" charset="0"/>
              </a:rPr>
              <a:t>Mandatory training on “</a:t>
            </a:r>
            <a:r>
              <a:rPr lang="en-US" sz="1600" i="1" dirty="0">
                <a:latin typeface="Roboto" panose="02000000000000000000" pitchFamily="2" charset="0"/>
                <a:ea typeface="Roboto" panose="02000000000000000000" pitchFamily="2" charset="0"/>
              </a:rPr>
              <a:t>Preventing Fraud and Corruption at the United Nations</a:t>
            </a: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”</a:t>
            </a:r>
            <a:endParaRPr lang="en-GB" sz="16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  <a:buFontTx/>
              <a:buChar char="-"/>
            </a:pP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UNEP is raising awareness about fraud and corruption: UNEP’s </a:t>
            </a:r>
            <a:r>
              <a:rPr lang="en-GB" sz="1600" dirty="0">
                <a:latin typeface="Roboto" panose="02000000000000000000" pitchFamily="2" charset="0"/>
                <a:ea typeface="Roboto" panose="02000000000000000000" pitchFamily="2" charset="0"/>
              </a:rPr>
              <a:t>Corporate Academy</a:t>
            </a: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 includes two courses on fraud and corruption: “</a:t>
            </a:r>
            <a:r>
              <a:rPr lang="en-US" sz="1600" i="1" dirty="0">
                <a:latin typeface="Roboto" panose="02000000000000000000" pitchFamily="2" charset="0"/>
                <a:ea typeface="Roboto" panose="02000000000000000000" pitchFamily="2" charset="0"/>
              </a:rPr>
              <a:t>Anti-Fraud Policy Fundamentals</a:t>
            </a: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</a:rPr>
              <a:t>” (CSD 104) and </a:t>
            </a:r>
            <a:r>
              <a:rPr lang="en-GB" sz="1600" dirty="0">
                <a:latin typeface="Roboto" panose="02000000000000000000" pitchFamily="2" charset="0"/>
                <a:ea typeface="Roboto" panose="02000000000000000000" pitchFamily="2" charset="0"/>
              </a:rPr>
              <a:t>“</a:t>
            </a:r>
            <a:r>
              <a:rPr lang="en-US" sz="1600" i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Navigating the Anti-Fraud and Anti-Corruption Policy</a:t>
            </a:r>
            <a:r>
              <a:rPr lang="en-US" sz="16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” (CSD 105). </a:t>
            </a:r>
            <a:endParaRPr lang="en-US" sz="1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397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CEDDD2C-4820-4AA8-812C-728E805C0C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97203" y="1209589"/>
            <a:ext cx="5376672" cy="2742043"/>
          </a:xfrm>
          <a:ln w="38100"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100" b="1" kern="0" dirty="0">
                <a:solidFill>
                  <a:srgbClr val="00AEE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following internal audits have been </a:t>
            </a:r>
            <a:r>
              <a:rPr lang="en-US" sz="1100" b="1" u="sng" kern="0" dirty="0">
                <a:solidFill>
                  <a:srgbClr val="00AEE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closed</a:t>
            </a:r>
            <a:r>
              <a:rPr lang="en-US" sz="1100" b="1" kern="0" dirty="0">
                <a:solidFill>
                  <a:srgbClr val="00AEE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as implemented since the beginning of 2021: 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2015 Audit of the United Nations Environment Programme Caribbean Environment Programme 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2015 Environmental Governance Subprogramme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2016 Resource Efficiency Sub-Programme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2018 Audit of Official Travel at UNEP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2018 UNEP Afghanistan Project Office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2019 Audit of the Recruitment Process at the UNEP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2021 Audit on the Multilateral Fund (MLF)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2021 Evaluation of the Prevention, Response and Victim Support Efforts Against Sexual Exploitation and Abuse by the United Secretariat Staff and Related Personal.</a:t>
            </a:r>
          </a:p>
        </p:txBody>
      </p:sp>
      <p:sp>
        <p:nvSpPr>
          <p:cNvPr id="9" name="Text Box 6">
            <a:extLst>
              <a:ext uri="{FF2B5EF4-FFF2-40B4-BE49-F238E27FC236}">
                <a16:creationId xmlns:a16="http://schemas.microsoft.com/office/drawing/2014/main" id="{EDADCC82-DC67-244C-B32B-649ABFE2DF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956" y="137713"/>
            <a:ext cx="774158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r>
              <a:rPr lang="en-US" altLang="en-US" sz="2400" b="1" kern="0" dirty="0">
                <a:solidFill>
                  <a:srgbClr val="00AEE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Audit and Investigation Recommendations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52173FF-C566-0A4B-BE8F-482EF820EE14}"/>
              </a:ext>
            </a:extLst>
          </p:cNvPr>
          <p:cNvCxnSpPr>
            <a:cxnSpLocks/>
          </p:cNvCxnSpPr>
          <p:nvPr/>
        </p:nvCxnSpPr>
        <p:spPr>
          <a:xfrm>
            <a:off x="869245" y="748691"/>
            <a:ext cx="10404630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68E30687-50CC-4BDD-BC6D-7ED80F173907}"/>
              </a:ext>
            </a:extLst>
          </p:cNvPr>
          <p:cNvSpPr txBox="1">
            <a:spLocks/>
          </p:cNvSpPr>
          <p:nvPr/>
        </p:nvSpPr>
        <p:spPr>
          <a:xfrm>
            <a:off x="5897203" y="3951632"/>
            <a:ext cx="5376672" cy="2635306"/>
          </a:xfrm>
          <a:prstGeom prst="rect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indent="0" defTabSz="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/>
              <a:buNone/>
              <a:defRPr sz="1200" b="1" kern="0">
                <a:solidFill>
                  <a:srgbClr val="00AEE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557213" indent="-214313" defTabSz="342900">
              <a:spcBef>
                <a:spcPct val="20000"/>
              </a:spcBef>
              <a:buFont typeface="Arial"/>
              <a:buChar char="–"/>
            </a:lvl2pPr>
            <a:lvl3pPr marL="857250" indent="-171450" defTabSz="342900">
              <a:spcBef>
                <a:spcPct val="20000"/>
              </a:spcBef>
              <a:buFont typeface="Arial"/>
              <a:buChar char="•"/>
              <a:defRPr sz="1500"/>
            </a:lvl3pPr>
            <a:lvl4pPr marL="1200150" indent="-171450" defTabSz="342900">
              <a:spcBef>
                <a:spcPct val="20000"/>
              </a:spcBef>
              <a:buFont typeface="Arial"/>
              <a:buChar char="–"/>
              <a:defRPr sz="1350"/>
            </a:lvl4pPr>
            <a:lvl5pPr marL="1628775" indent="-257175" defTabSz="342900">
              <a:spcBef>
                <a:spcPct val="20000"/>
              </a:spcBef>
              <a:buFont typeface="Wingdings" charset="2"/>
              <a:buChar char="v"/>
              <a:defRPr sz="1350"/>
            </a:lvl5pPr>
            <a:lvl6pPr marL="1885950" indent="-171450" defTabSz="342900">
              <a:spcBef>
                <a:spcPct val="20000"/>
              </a:spcBef>
              <a:buFont typeface="Arial"/>
              <a:buChar char="•"/>
              <a:defRPr sz="1350"/>
            </a:lvl6pPr>
            <a:lvl7pPr marL="2228850" indent="-171450" defTabSz="342900">
              <a:spcBef>
                <a:spcPct val="20000"/>
              </a:spcBef>
              <a:buFont typeface="Arial"/>
              <a:buChar char="•"/>
              <a:defRPr sz="1350"/>
            </a:lvl7pPr>
            <a:lvl8pPr marL="2571750" indent="-171450" defTabSz="342900">
              <a:spcBef>
                <a:spcPct val="20000"/>
              </a:spcBef>
              <a:buFont typeface="Arial"/>
              <a:buChar char="•"/>
              <a:defRPr sz="1350"/>
            </a:lvl8pPr>
            <a:lvl9pPr marL="2914650" indent="-171450" defTabSz="342900">
              <a:spcBef>
                <a:spcPct val="20000"/>
              </a:spcBef>
              <a:buFont typeface="Arial"/>
              <a:buChar char="•"/>
              <a:defRPr sz="1350"/>
            </a:lvl9pPr>
          </a:lstStyle>
          <a:p>
            <a:r>
              <a:rPr lang="en-US" sz="1100" u="sng" dirty="0"/>
              <a:t>Ongoing implementation </a:t>
            </a:r>
            <a:r>
              <a:rPr lang="en-US" sz="1100" dirty="0"/>
              <a:t>from internal audits: (26 total open recommendation)</a:t>
            </a:r>
          </a:p>
          <a:p>
            <a:pPr marL="342900" indent="-342900" defTabSz="914400">
              <a:spcAft>
                <a:spcPts val="0"/>
              </a:spcAft>
              <a:buFont typeface="+mj-lt"/>
              <a:buAutoNum type="arabicPeriod"/>
            </a:pPr>
            <a:r>
              <a:rPr lang="en-US" sz="1100" b="0" kern="1200" dirty="0">
                <a:solidFill>
                  <a:schemeClr val="bg1">
                    <a:lumMod val="50000"/>
                  </a:schemeClr>
                </a:solidFill>
                <a:cs typeface="+mn-cs"/>
              </a:rPr>
              <a:t>2018 Audit of the Convention for the Protection and Development of the Marine and Coastal Environment of the West and Central African Region (Abidjan Convention) (2)</a:t>
            </a:r>
          </a:p>
          <a:p>
            <a:pPr marL="342900" indent="-342900" defTabSz="914400">
              <a:spcAft>
                <a:spcPts val="0"/>
              </a:spcAft>
              <a:buFont typeface="+mj-lt"/>
              <a:buAutoNum type="arabicPeriod"/>
            </a:pPr>
            <a:r>
              <a:rPr lang="en-US" sz="1100" b="0" kern="1200" dirty="0">
                <a:solidFill>
                  <a:schemeClr val="bg1">
                    <a:lumMod val="50000"/>
                  </a:schemeClr>
                </a:solidFill>
                <a:cs typeface="+mn-cs"/>
              </a:rPr>
              <a:t>2019 Audit of Secretariat of the Convention on Biological Diversity (SCBD) (3)</a:t>
            </a:r>
          </a:p>
          <a:p>
            <a:pPr marL="342900" indent="-342900" defTabSz="914400">
              <a:spcAft>
                <a:spcPts val="0"/>
              </a:spcAft>
              <a:buFont typeface="+mj-lt"/>
              <a:buAutoNum type="arabicPeriod"/>
            </a:pPr>
            <a:r>
              <a:rPr lang="en-US" sz="1100" b="0" kern="1200" dirty="0">
                <a:solidFill>
                  <a:schemeClr val="bg1">
                    <a:lumMod val="50000"/>
                  </a:schemeClr>
                </a:solidFill>
                <a:cs typeface="+mn-cs"/>
              </a:rPr>
              <a:t>2019 Audit of Management of Partnerships at UNEP (6)</a:t>
            </a:r>
          </a:p>
          <a:p>
            <a:pPr marL="342900" indent="-342900" defTabSz="914400">
              <a:spcAft>
                <a:spcPts val="0"/>
              </a:spcAft>
              <a:buFont typeface="+mj-lt"/>
              <a:buAutoNum type="arabicPeriod"/>
            </a:pPr>
            <a:r>
              <a:rPr lang="en-US" sz="1100" b="0" kern="1200" dirty="0">
                <a:solidFill>
                  <a:schemeClr val="bg1">
                    <a:lumMod val="50000"/>
                  </a:schemeClr>
                </a:solidFill>
                <a:cs typeface="+mn-cs"/>
              </a:rPr>
              <a:t>2019 Audit of Grants Management at UNON, UNEP and UN-HABITAT (2)</a:t>
            </a:r>
          </a:p>
          <a:p>
            <a:pPr marL="342900" indent="-342900" defTabSz="914400">
              <a:spcAft>
                <a:spcPts val="0"/>
              </a:spcAft>
              <a:buFont typeface="+mj-lt"/>
              <a:buAutoNum type="arabicPeriod"/>
            </a:pPr>
            <a:r>
              <a:rPr lang="en-US" sz="1100" b="0" kern="1200" dirty="0">
                <a:solidFill>
                  <a:schemeClr val="bg1">
                    <a:lumMod val="50000"/>
                  </a:schemeClr>
                </a:solidFill>
                <a:cs typeface="+mn-cs"/>
              </a:rPr>
              <a:t>2021 Audit of Regional Office for Africa (ROA) (3)</a:t>
            </a:r>
          </a:p>
          <a:p>
            <a:pPr marL="342900" indent="-342900" defTabSz="914400">
              <a:spcAft>
                <a:spcPts val="0"/>
              </a:spcAft>
              <a:buFont typeface="+mj-lt"/>
              <a:buAutoNum type="arabicPeriod"/>
            </a:pPr>
            <a:r>
              <a:rPr lang="en-US" sz="1100" b="0" kern="1200" dirty="0">
                <a:solidFill>
                  <a:schemeClr val="bg1">
                    <a:lumMod val="50000"/>
                  </a:schemeClr>
                </a:solidFill>
                <a:cs typeface="+mn-cs"/>
              </a:rPr>
              <a:t>2021 Audit of Secretariat of the Convention on International Trade in Endangered Species (CITES) (7)</a:t>
            </a:r>
          </a:p>
          <a:p>
            <a:pPr marL="342900" indent="-342900" defTabSz="914400">
              <a:spcAft>
                <a:spcPts val="0"/>
              </a:spcAft>
              <a:buFont typeface="+mj-lt"/>
              <a:buAutoNum type="arabicPeriod"/>
            </a:pPr>
            <a:r>
              <a:rPr lang="en-US" sz="1100" b="0" kern="1200" dirty="0">
                <a:solidFill>
                  <a:schemeClr val="bg1">
                    <a:lumMod val="50000"/>
                  </a:schemeClr>
                </a:solidFill>
                <a:cs typeface="+mn-cs"/>
              </a:rPr>
              <a:t>2021 Audit of Accounts Receivable and Accounts Payable at UNON, UNEP and UN-Habitat (1)</a:t>
            </a:r>
          </a:p>
          <a:p>
            <a:pPr marL="342900" indent="-342900" defTabSz="914400">
              <a:spcAft>
                <a:spcPts val="0"/>
              </a:spcAft>
              <a:buFont typeface="+mj-lt"/>
              <a:buAutoNum type="arabicPeriod"/>
            </a:pPr>
            <a:r>
              <a:rPr lang="en-US" sz="1100" b="0" kern="1200" dirty="0">
                <a:solidFill>
                  <a:schemeClr val="bg1">
                    <a:lumMod val="50000"/>
                  </a:schemeClr>
                </a:solidFill>
                <a:cs typeface="+mn-cs"/>
              </a:rPr>
              <a:t>2021 Audit of response to COVID 19 at UNON, UNEP and UN-Habitat (2)</a:t>
            </a:r>
          </a:p>
          <a:p>
            <a:pPr marL="342900" indent="-342900">
              <a:spcAft>
                <a:spcPts val="0"/>
              </a:spcAft>
              <a:buFont typeface="+mj-lt"/>
              <a:buAutoNum type="arabicPeriod"/>
            </a:pPr>
            <a:endParaRPr lang="en-US" b="0" kern="1200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0F5E1DC7-8D47-474A-B84C-FD8D21D6C240}"/>
              </a:ext>
            </a:extLst>
          </p:cNvPr>
          <p:cNvSpPr txBox="1">
            <a:spLocks/>
          </p:cNvSpPr>
          <p:nvPr/>
        </p:nvSpPr>
        <p:spPr>
          <a:xfrm>
            <a:off x="869245" y="2523540"/>
            <a:ext cx="5027958" cy="4052956"/>
          </a:xfrm>
          <a:prstGeom prst="rect">
            <a:avLst/>
          </a:prstGeom>
          <a:ln w="38100" cap="flat" cmpd="sng" algn="ctr">
            <a:solidFill>
              <a:srgbClr val="00B0F0"/>
            </a:solidFill>
            <a:prstDash val="solid"/>
            <a:miter lim="800000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1" kern="0" dirty="0">
                <a:solidFill>
                  <a:srgbClr val="00AEE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Internal</a:t>
            </a:r>
            <a:r>
              <a:rPr lang="en-US" sz="1800" b="1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: 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n-US" sz="1200" b="1" kern="0" dirty="0">
                <a:solidFill>
                  <a:srgbClr val="00AEE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 2021 </a:t>
            </a:r>
            <a:r>
              <a:rPr lang="en-US" sz="1200" b="1" kern="0" dirty="0">
                <a:solidFill>
                  <a:srgbClr val="00AEE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and 2022, the following audits were undertaken: </a:t>
            </a:r>
          </a:p>
          <a:p>
            <a:pPr marL="342900" indent="-342900">
              <a:spcBef>
                <a:spcPts val="0"/>
              </a:spcBef>
              <a:buFont typeface="+mj-lt"/>
              <a:buAutoNum type="arabicPeriod"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2021 Audit of </a:t>
            </a:r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Accounts Receivable and Accounts Payable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at UNON, UNEP and UN-Habitat: 	</a:t>
            </a:r>
            <a:br>
              <a:rPr lang="en-U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	</a:t>
            </a:r>
            <a:r>
              <a:rPr lang="en-US" sz="1200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Received 5 important recommendations.</a:t>
            </a:r>
          </a:p>
          <a:p>
            <a:pPr marL="342900" indent="-342900">
              <a:spcBef>
                <a:spcPts val="0"/>
              </a:spcBef>
              <a:buFont typeface="+mj-lt"/>
              <a:buAutoNum type="arabicPeriod"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2021 Audit of </a:t>
            </a:r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response to COVID 19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at UNON, UNEP and UN-Habitat: 			</a:t>
            </a:r>
            <a:br>
              <a:rPr lang="en-U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	</a:t>
            </a:r>
            <a:r>
              <a:rPr lang="en-US" sz="1200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Received 2 important recommendations.</a:t>
            </a:r>
          </a:p>
          <a:p>
            <a:pPr marL="342900" indent="-342900">
              <a:spcBef>
                <a:spcPts val="0"/>
              </a:spcBef>
              <a:buFont typeface="+mj-lt"/>
              <a:buAutoNum type="arabicPeriod"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2021 Audit on the </a:t>
            </a:r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Multilateral Fund (MLF):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Received 6 important recommendations 	</a:t>
            </a:r>
            <a:r>
              <a:rPr lang="en-US" sz="1200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All 6 implemented.</a:t>
            </a:r>
          </a:p>
          <a:p>
            <a:pPr marL="342900" indent="-342900">
              <a:spcBef>
                <a:spcPts val="0"/>
              </a:spcBef>
              <a:buFont typeface="+mj-lt"/>
              <a:buAutoNum type="arabicPeriod"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2021 Audit on the </a:t>
            </a:r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Regional Office for Africa (ROA): 	</a:t>
            </a:r>
            <a:r>
              <a:rPr lang="en-US" sz="1200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Received 6 important recommendations.</a:t>
            </a:r>
          </a:p>
          <a:p>
            <a:pPr marL="342900" indent="-342900">
              <a:spcBef>
                <a:spcPts val="0"/>
              </a:spcBef>
              <a:buFont typeface="+mj-lt"/>
              <a:buAutoNum type="arabicPeriod"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2021 Audit on the UNEP Secretariat of the Convention on International Trade in Endangered Species </a:t>
            </a:r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(CITES): 	</a:t>
            </a:r>
            <a:r>
              <a:rPr lang="en-US" sz="1200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Received 9 important recommendations.</a:t>
            </a:r>
          </a:p>
          <a:p>
            <a:pPr marL="342900" indent="-342900">
              <a:spcBef>
                <a:spcPts val="0"/>
              </a:spcBef>
              <a:buFont typeface="+mj-lt"/>
              <a:buAutoNum type="arabicPeriod"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2021 Evaluation of the Prevention, Response and Victim Support Efforts Against </a:t>
            </a:r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Sexual Exploitation and Abuse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by the United Secretariat Staff and Related Personal.</a:t>
            </a:r>
            <a:r>
              <a:rPr lang="en-US" sz="1200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All 2 implemented.</a:t>
            </a:r>
          </a:p>
          <a:p>
            <a:pPr marL="342900" indent="-342900">
              <a:spcBef>
                <a:spcPts val="0"/>
              </a:spcBef>
              <a:buFont typeface="+mj-lt"/>
              <a:buAutoNum type="arabicPeriod"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Audit of ICT Governance, operations and security at UNEP </a:t>
            </a:r>
            <a:br>
              <a:rPr lang="en-U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	</a:t>
            </a:r>
            <a:r>
              <a:rPr lang="en-US" sz="1200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Not yet published.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lang="en-US" sz="1200" dirty="0">
              <a:solidFill>
                <a:srgbClr val="00B0F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spcBef>
                <a:spcPts val="0"/>
              </a:spcBef>
              <a:buFont typeface="+mj-lt"/>
              <a:buAutoNum type="arabicPeriod"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2022 Audit of the </a:t>
            </a:r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Ecosystems Division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at United Nations Environment Programme </a:t>
            </a:r>
            <a:r>
              <a:rPr lang="en-US" sz="1200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Not yet published.</a:t>
            </a:r>
          </a:p>
          <a:p>
            <a:pPr marL="342900" indent="-342900">
              <a:spcBef>
                <a:spcPts val="0"/>
              </a:spcBef>
              <a:buFont typeface="+mj-lt"/>
              <a:buAutoNum type="arabicPeriod"/>
            </a:pPr>
            <a:endParaRPr lang="en-US" sz="1200" dirty="0">
              <a:solidFill>
                <a:srgbClr val="00B0F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spcBef>
                <a:spcPts val="0"/>
              </a:spcBef>
              <a:buFont typeface="+mj-lt"/>
              <a:buAutoNum type="arabicPeriod"/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	</a:t>
            </a:r>
            <a:endParaRPr lang="en-US" sz="1200" dirty="0">
              <a:solidFill>
                <a:srgbClr val="00B05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ED73F8-118C-4E4E-9685-B127AE83F5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69245" y="877457"/>
            <a:ext cx="5016670" cy="1635596"/>
          </a:xfr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1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External: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200" b="1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 2021 and 2022, the following  audits were undertaken: </a:t>
            </a:r>
          </a:p>
          <a:p>
            <a:pPr marL="342900" indent="-342900">
              <a:spcBef>
                <a:spcPts val="0"/>
              </a:spcBef>
              <a:buFont typeface="+mj-lt"/>
              <a:buAutoNum type="arabicPeriod"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The Board of Auditors (BOA) from China conducted the Internal Control and Management Audit (Interim) on </a:t>
            </a:r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UNEP Headquarter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including </a:t>
            </a:r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Regional Office for North America (NAO)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and </a:t>
            </a:r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The Secretariat of the Convention on Biological Diversity (SCBD)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and the end of year Financial Audit (Final) for FY2021. 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dirty="0">
              <a:solidFill>
                <a:srgbClr val="0070C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200" dirty="0">
              <a:solidFill>
                <a:srgbClr val="00B05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B5A0F2-846B-62CC-B7B9-BDBEE194CF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3869" y="137713"/>
            <a:ext cx="768350" cy="560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385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DC514-6D3E-48AE-895F-1684BDA525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0335" y="1028395"/>
            <a:ext cx="7098284" cy="4978298"/>
          </a:xfrm>
        </p:spPr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4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Key Achievements:</a:t>
            </a:r>
            <a:endParaRPr lang="en-US" sz="1400" dirty="0">
              <a:solidFill>
                <a:srgbClr val="00B0F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Risk Committee established </a:t>
            </a:r>
          </a:p>
          <a:p>
            <a:pPr marL="342900" indent="-34290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GB" sz="14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Risk Treatment and Response Plan Monitoring and Assurance Meetings proceeded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Enterprise Risk Management (ERM) and Environmental Management System (EMS) Integration </a:t>
            </a:r>
          </a:p>
          <a:p>
            <a:pPr marL="342900" indent="-34290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Additional ERM Module 3 &amp; 4 to Corporate Academy </a:t>
            </a:r>
          </a:p>
          <a:p>
            <a:pPr marL="342900" indent="-34290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Assigning of Risk Focal Points for MEA’s, Divisions, Offices Away from Headquarters (staff+10)</a:t>
            </a:r>
          </a:p>
          <a:p>
            <a:pPr marL="342900" indent="-34290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Bottom-up Approach initiated along with Top-down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Approach</a:t>
            </a:r>
          </a:p>
          <a:p>
            <a:pPr marL="0" indent="0">
              <a:spcBef>
                <a:spcPts val="0"/>
              </a:spcBef>
              <a:buNone/>
            </a:pPr>
            <a:endParaRPr lang="en-US" sz="1400" dirty="0">
              <a:solidFill>
                <a:schemeClr val="bg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14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Risks:</a:t>
            </a:r>
            <a:endParaRPr lang="en-US" sz="1400" dirty="0">
              <a:solidFill>
                <a:srgbClr val="00B0F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spcBef>
                <a:spcPts val="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High risk categories (Implementing Partners and Procurement) require further corporate-wide leadership, discussion, strategy, and development due to their divisional transcendence and complexity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GB" sz="14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Lessons Learned:</a:t>
            </a:r>
            <a:endParaRPr lang="en-US" sz="1400" b="1" dirty="0">
              <a:solidFill>
                <a:srgbClr val="00B0F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spcBef>
                <a:spcPts val="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GB" sz="14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Successful implementation of ERM requires establishment of essential internal organizational structures and resources with clear roles and responsibilities in line with the ERM policy and “three lines of defence” model. </a:t>
            </a:r>
          </a:p>
          <a:p>
            <a:pPr marL="342900" indent="-342900">
              <a:spcBef>
                <a:spcPts val="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 two-year cycle for the Top-Down/ Bottom-up approaches has been established to accommodate full deployment of the ERM framework across the Organization including its Divisions, MEA’s, and Offices Away From Headquarters (Staff 10+)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endParaRPr lang="en-US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4F355114-5EBD-714A-9553-199183ADA6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2722" y="281504"/>
            <a:ext cx="774158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r>
              <a:rPr lang="en-US" altLang="en-US" sz="2400" b="1" kern="0" dirty="0">
                <a:solidFill>
                  <a:srgbClr val="00AEE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Management Decisions based on Risk Information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0C437D4-CBA1-8F4A-B380-93D03670EDBC}"/>
              </a:ext>
            </a:extLst>
          </p:cNvPr>
          <p:cNvCxnSpPr>
            <a:cxnSpLocks/>
          </p:cNvCxnSpPr>
          <p:nvPr/>
        </p:nvCxnSpPr>
        <p:spPr>
          <a:xfrm>
            <a:off x="1702721" y="851305"/>
            <a:ext cx="8786558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3">
            <a:extLst>
              <a:ext uri="{FF2B5EF4-FFF2-40B4-BE49-F238E27FC236}">
                <a16:creationId xmlns:a16="http://schemas.microsoft.com/office/drawing/2014/main" id="{3B6F225F-BF9C-4C12-BF99-90E66182B5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3807" y="1384002"/>
            <a:ext cx="1651543" cy="14819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856109A-4BC0-2BBE-28A3-DEC29606A1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02225" y="6006693"/>
            <a:ext cx="768350" cy="560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5112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DC514-6D3E-48AE-895F-1684BDA525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0335" y="1028395"/>
            <a:ext cx="7098284" cy="5638216"/>
          </a:xfrm>
        </p:spPr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4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Key Achievements:</a:t>
            </a:r>
            <a:endParaRPr lang="en-US" sz="1400" dirty="0">
              <a:solidFill>
                <a:srgbClr val="00B0F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Assigning of Environmental Sustainability Focal Points for Offices Away from Headquarters </a:t>
            </a:r>
          </a:p>
          <a:p>
            <a:pPr marL="342900" indent="-34290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Compilation</a:t>
            </a:r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of UNEP </a:t>
            </a:r>
            <a:r>
              <a:rPr lang="es-ES" sz="1200" dirty="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Environmental</a:t>
            </a:r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1200" dirty="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Inventory</a:t>
            </a:r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and </a:t>
            </a:r>
            <a:r>
              <a:rPr lang="es-ES" sz="1200" dirty="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boundary</a:t>
            </a:r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1200" dirty="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extension</a:t>
            </a:r>
            <a:endParaRPr lang="es-ES" sz="1200" dirty="0">
              <a:solidFill>
                <a:schemeClr val="bg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Environmental Risk registers approach initiated for Headquarters and Offices Away in line with Enterprise Risk Management (ERM)</a:t>
            </a:r>
          </a:p>
          <a:p>
            <a:pPr marL="342900" indent="-34290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Launch of the new Greening the Blue Tutorial to be mandatory for all UNEP personnel and five new EMS Modules to Corporate Academy</a:t>
            </a:r>
          </a:p>
          <a:p>
            <a:pPr marL="342900" indent="-34290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s-ES" sz="1200" dirty="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Update</a:t>
            </a:r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1200" dirty="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travel</a:t>
            </a:r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1200" dirty="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Guidelines</a:t>
            </a:r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1200" dirty="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to</a:t>
            </a:r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reduce </a:t>
            </a:r>
            <a:r>
              <a:rPr lang="es-ES" sz="1200" dirty="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environmental</a:t>
            </a:r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1200" dirty="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footprint</a:t>
            </a:r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1200" dirty="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from</a:t>
            </a:r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air </a:t>
            </a:r>
            <a:r>
              <a:rPr lang="es-ES" sz="1200" dirty="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travels</a:t>
            </a:r>
            <a:endParaRPr lang="en-GB" sz="1200" dirty="0">
              <a:solidFill>
                <a:schemeClr val="bg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s-ES" sz="1200" dirty="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Commencement</a:t>
            </a:r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1200" dirty="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of</a:t>
            </a:r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1200" dirty="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work</a:t>
            </a:r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1200" dirty="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with</a:t>
            </a:r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UN </a:t>
            </a:r>
            <a:r>
              <a:rPr lang="es-ES" sz="1200" dirty="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Secretariat</a:t>
            </a:r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and </a:t>
            </a:r>
            <a:r>
              <a:rPr lang="es-ES" sz="1200" dirty="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Umoja</a:t>
            </a:r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/BI </a:t>
            </a:r>
            <a:r>
              <a:rPr lang="es-ES" sz="1200" dirty="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Team</a:t>
            </a:r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1200" dirty="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for</a:t>
            </a:r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1200" dirty="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Carbon</a:t>
            </a:r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Tool and </a:t>
            </a:r>
            <a:r>
              <a:rPr lang="es-ES" sz="1200" dirty="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its</a:t>
            </a:r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1200" dirty="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application</a:t>
            </a:r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1200" dirty="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to</a:t>
            </a:r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UNEP air </a:t>
            </a:r>
            <a:r>
              <a:rPr lang="es-ES" sz="1200" dirty="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travel</a:t>
            </a:r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1200" dirty="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Greenhouse</a:t>
            </a:r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Gases (GHG) </a:t>
            </a:r>
            <a:r>
              <a:rPr lang="es-ES" sz="1200" dirty="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emissions</a:t>
            </a:r>
            <a:endParaRPr lang="es-ES" sz="1200" dirty="0">
              <a:solidFill>
                <a:schemeClr val="bg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400" dirty="0">
              <a:solidFill>
                <a:schemeClr val="bg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14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Risks:</a:t>
            </a:r>
            <a:endParaRPr lang="en-US" sz="1400" dirty="0">
              <a:solidFill>
                <a:srgbClr val="00B0F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spcBef>
                <a:spcPts val="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Available resources across Office Away from Headquarters for environmental data collection and the challenges associated with environmental sustainability management and implementation at shared facilities</a:t>
            </a:r>
          </a:p>
          <a:p>
            <a:pPr marL="342900" indent="-342900">
              <a:spcBef>
                <a:spcPts val="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EMS Policy and Manual need more updates, including risks identified during the establishment of Environmental Risk register</a:t>
            </a:r>
          </a:p>
          <a:p>
            <a:pPr marL="342900" indent="-342900">
              <a:spcBef>
                <a:spcPts val="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Updates</a:t>
            </a:r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 the UN secretariat software come with their own set of risks as the solution is not tailored for UNEP and its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specificies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GB" sz="14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Lessons Learned:</a:t>
            </a:r>
            <a:endParaRPr lang="en-US" sz="1400" b="1" dirty="0">
              <a:solidFill>
                <a:srgbClr val="00B0F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Successful deployment of EMS across Offices Away from Headquarters requires:</a:t>
            </a:r>
          </a:p>
          <a:p>
            <a:pPr marL="342900" indent="-342900">
              <a:spcBef>
                <a:spcPts val="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Appointment of resources with clear roles and responsibilities and a knowledge sharing platform to improve capabilities and share best practices</a:t>
            </a:r>
          </a:p>
          <a:p>
            <a:pPr marL="342900" indent="-342900">
              <a:spcBef>
                <a:spcPts val="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Drawn up a systematic approach to facilitate consistent deployment of the EMS across the Offices Away From Headquarters</a:t>
            </a:r>
            <a:endParaRPr lang="en-US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4F355114-5EBD-714A-9553-199183ADA6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2722" y="281504"/>
            <a:ext cx="774158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r>
              <a:rPr lang="en-US" altLang="en-US" sz="2400" b="1" kern="0" dirty="0">
                <a:solidFill>
                  <a:srgbClr val="00AEE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Environmental Sustainability Management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0C437D4-CBA1-8F4A-B380-93D03670EDBC}"/>
              </a:ext>
            </a:extLst>
          </p:cNvPr>
          <p:cNvCxnSpPr>
            <a:cxnSpLocks/>
          </p:cNvCxnSpPr>
          <p:nvPr/>
        </p:nvCxnSpPr>
        <p:spPr>
          <a:xfrm>
            <a:off x="1702721" y="851305"/>
            <a:ext cx="8786558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Graphic 4" descr="Sustainability with solid fill">
            <a:extLst>
              <a:ext uri="{FF2B5EF4-FFF2-40B4-BE49-F238E27FC236}">
                <a16:creationId xmlns:a16="http://schemas.microsoft.com/office/drawing/2014/main" id="{0C45412C-FC0E-D796-1422-E52F3EADA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54743" y="2684721"/>
            <a:ext cx="2133600" cy="21336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D8F9884-FA0F-7F80-C4E1-58DB45D6D1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12499" y="6091292"/>
            <a:ext cx="768350" cy="560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8042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B9F0699-3CE1-D04B-89C8-A1562B1878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257028"/>
              </p:ext>
            </p:extLst>
          </p:nvPr>
        </p:nvGraphicFramePr>
        <p:xfrm>
          <a:off x="673100" y="568960"/>
          <a:ext cx="10845800" cy="5738144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7230533">
                  <a:extLst>
                    <a:ext uri="{9D8B030D-6E8A-4147-A177-3AD203B41FA5}">
                      <a16:colId xmlns:a16="http://schemas.microsoft.com/office/drawing/2014/main" val="1031637976"/>
                    </a:ext>
                  </a:extLst>
                </a:gridCol>
                <a:gridCol w="3615267">
                  <a:extLst>
                    <a:ext uri="{9D8B030D-6E8A-4147-A177-3AD203B41FA5}">
                      <a16:colId xmlns:a16="http://schemas.microsoft.com/office/drawing/2014/main" val="655879346"/>
                    </a:ext>
                  </a:extLst>
                </a:gridCol>
              </a:tblGrid>
              <a:tr h="3405543">
                <a:tc gridSpan="2">
                  <a:txBody>
                    <a:bodyPr/>
                    <a:lstStyle/>
                    <a:p>
                      <a:r>
                        <a:rPr lang="en-US" sz="4000" dirty="0">
                          <a:solidFill>
                            <a:schemeClr val="bg1"/>
                          </a:solidFill>
                          <a:latin typeface="Roboto Regular" pitchFamily="2" charset="0"/>
                          <a:ea typeface="Roboto Regular" pitchFamily="2" charset="0"/>
                        </a:rPr>
                        <a:t>Thank you</a:t>
                      </a:r>
                      <a:endParaRPr lang="en-US" sz="40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377598"/>
                  </a:ext>
                </a:extLst>
              </a:tr>
              <a:tr h="146392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Sonja Leighton-Kone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Director, Corporate Services Division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Sonja.leighton-kone@un.org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6558981"/>
                  </a:ext>
                </a:extLst>
              </a:tr>
              <a:tr h="850615"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r>
                        <a:rPr lang="en-US" sz="11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United Nations Avenue, Gigiri</a:t>
                      </a:r>
                    </a:p>
                    <a:p>
                      <a:r>
                        <a:rPr lang="en-US" sz="11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 Box 30552 – 00100 GPO Nairobi, Kenya</a:t>
                      </a:r>
                    </a:p>
                    <a:p>
                      <a:endParaRPr 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www.unep.org</a:t>
                      </a:r>
                      <a:endParaRPr lang="en-US" sz="24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121288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D8DEA340-FA27-CA4A-9DFF-98CD3F992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0990" y="568960"/>
            <a:ext cx="1587910" cy="115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7320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5BA02E80-D97B-BB4E-9463-06AA165769A6}" vid="{5196EADF-DCBB-9C41-A65B-81DF0ACF330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1234</TotalTime>
  <Words>1570</Words>
  <Application>Microsoft Macintosh PowerPoint</Application>
  <PresentationFormat>Widescreen</PresentationFormat>
  <Paragraphs>172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Calibri</vt:lpstr>
      <vt:lpstr>Calibri Light</vt:lpstr>
      <vt:lpstr>Courier New</vt:lpstr>
      <vt:lpstr>Roboto</vt:lpstr>
      <vt:lpstr>Roboto Light</vt:lpstr>
      <vt:lpstr>Roboto Regular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Sheena Chana</dc:creator>
  <cp:lastModifiedBy>Sheena Chana</cp:lastModifiedBy>
  <cp:revision>5</cp:revision>
  <dcterms:created xsi:type="dcterms:W3CDTF">2022-10-06T10:04:38Z</dcterms:created>
  <dcterms:modified xsi:type="dcterms:W3CDTF">2022-10-18T08:22:14Z</dcterms:modified>
</cp:coreProperties>
</file>