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3054" r:id="rId7"/>
    <p:sldId id="568" r:id="rId8"/>
    <p:sldId id="3055" r:id="rId9"/>
    <p:sldId id="572" r:id="rId10"/>
    <p:sldId id="276" r:id="rId11"/>
    <p:sldId id="3060" r:id="rId12"/>
    <p:sldId id="3061" r:id="rId13"/>
    <p:sldId id="30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Slides" id="{888F1B7E-8474-4447-AF82-8A2213AA69C2}">
          <p14:sldIdLst>
            <p14:sldId id="256"/>
          </p14:sldIdLst>
        </p14:section>
        <p14:section name="Content Slides" id="{19823C87-F31F-E346-AFC5-9FA24983B0CC}">
          <p14:sldIdLst>
            <p14:sldId id="258"/>
            <p14:sldId id="3054"/>
            <p14:sldId id="568"/>
            <p14:sldId id="3055"/>
            <p14:sldId id="572"/>
            <p14:sldId id="276"/>
            <p14:sldId id="3060"/>
            <p14:sldId id="3061"/>
            <p14:sldId id="3062"/>
          </p14:sldIdLst>
        </p14:section>
        <p14:section name="Final Page" id="{2E45BA6D-186F-2442-80A6-285173F426D6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EF5"/>
    <a:srgbClr val="E2F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689"/>
  </p:normalViewPr>
  <p:slideViewPr>
    <p:cSldViewPr snapToGrid="0" snapToObjects="1">
      <p:cViewPr varScale="1">
        <p:scale>
          <a:sx n="87" d="100"/>
          <a:sy n="87" d="100"/>
        </p:scale>
        <p:origin x="394" y="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7D998-43C4-4A24-A0BC-99990186C76A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</dgm:pt>
    <dgm:pt modelId="{8BD81022-F20B-4B69-8F94-901C2B587436}">
      <dgm:prSet phldrT="[Text]"/>
      <dgm:spPr/>
      <dgm:t>
        <a:bodyPr/>
        <a:lstStyle/>
        <a:p>
          <a:r>
            <a:rPr lang="en-US" dirty="0"/>
            <a:t>Assets accounts</a:t>
          </a:r>
          <a:endParaRPr lang="en-GB" dirty="0"/>
        </a:p>
      </dgm:t>
    </dgm:pt>
    <dgm:pt modelId="{4B7661E7-1B95-47FD-BD2B-203FBBD4031F}" type="parTrans" cxnId="{79BE9195-8906-4E5E-93D3-2B18FC6B3374}">
      <dgm:prSet/>
      <dgm:spPr/>
      <dgm:t>
        <a:bodyPr/>
        <a:lstStyle/>
        <a:p>
          <a:endParaRPr lang="en-GB"/>
        </a:p>
      </dgm:t>
    </dgm:pt>
    <dgm:pt modelId="{F1567010-842C-4519-AD70-B45DEAEC4A45}" type="sibTrans" cxnId="{79BE9195-8906-4E5E-93D3-2B18FC6B3374}">
      <dgm:prSet/>
      <dgm:spPr/>
      <dgm:t>
        <a:bodyPr/>
        <a:lstStyle/>
        <a:p>
          <a:endParaRPr lang="en-GB"/>
        </a:p>
      </dgm:t>
    </dgm:pt>
    <dgm:pt modelId="{0B8585F3-40C7-4E1D-8C49-EEBABA2F731A}">
      <dgm:prSet phldrT="[Text]"/>
      <dgm:spPr/>
      <dgm:t>
        <a:bodyPr/>
        <a:lstStyle/>
        <a:p>
          <a:r>
            <a:rPr lang="en-US" dirty="0"/>
            <a:t>Flow accounts</a:t>
          </a:r>
          <a:endParaRPr lang="en-GB" dirty="0"/>
        </a:p>
      </dgm:t>
    </dgm:pt>
    <dgm:pt modelId="{ED0D9284-6639-40F5-98F8-F8C5D2A3D596}" type="parTrans" cxnId="{0C98CBD4-34B8-4E85-9961-586B56E7D5B0}">
      <dgm:prSet/>
      <dgm:spPr/>
      <dgm:t>
        <a:bodyPr/>
        <a:lstStyle/>
        <a:p>
          <a:endParaRPr lang="en-GB"/>
        </a:p>
      </dgm:t>
    </dgm:pt>
    <dgm:pt modelId="{C059DF91-AC2C-4D50-848A-8378BE417CBB}" type="sibTrans" cxnId="{0C98CBD4-34B8-4E85-9961-586B56E7D5B0}">
      <dgm:prSet/>
      <dgm:spPr/>
      <dgm:t>
        <a:bodyPr/>
        <a:lstStyle/>
        <a:p>
          <a:endParaRPr lang="en-GB"/>
        </a:p>
      </dgm:t>
    </dgm:pt>
    <dgm:pt modelId="{031C71A6-4B85-4AAC-B315-D7ECD466C7D4}">
      <dgm:prSet phldrT="[Text]"/>
      <dgm:spPr/>
      <dgm:t>
        <a:bodyPr/>
        <a:lstStyle/>
        <a:p>
          <a:r>
            <a:rPr lang="en-US" dirty="0"/>
            <a:t>Environmental activity accounts</a:t>
          </a:r>
          <a:endParaRPr lang="en-GB" dirty="0"/>
        </a:p>
      </dgm:t>
    </dgm:pt>
    <dgm:pt modelId="{6082B0BE-B770-475F-9B27-DD89A736C4D2}" type="parTrans" cxnId="{42AB6042-D441-4E89-B766-B73542681E72}">
      <dgm:prSet/>
      <dgm:spPr/>
      <dgm:t>
        <a:bodyPr/>
        <a:lstStyle/>
        <a:p>
          <a:endParaRPr lang="en-GB"/>
        </a:p>
      </dgm:t>
    </dgm:pt>
    <dgm:pt modelId="{A26FD9F0-F28A-46A3-B494-E6F82B7CE02C}" type="sibTrans" cxnId="{42AB6042-D441-4E89-B766-B73542681E72}">
      <dgm:prSet/>
      <dgm:spPr/>
      <dgm:t>
        <a:bodyPr/>
        <a:lstStyle/>
        <a:p>
          <a:endParaRPr lang="en-GB"/>
        </a:p>
      </dgm:t>
    </dgm:pt>
    <dgm:pt modelId="{9E9C7CF4-8BB8-4242-A584-A9FBBF09774A}" type="pres">
      <dgm:prSet presAssocID="{AD37D998-43C4-4A24-A0BC-99990186C76A}" presName="linearFlow" presStyleCnt="0">
        <dgm:presLayoutVars>
          <dgm:dir/>
          <dgm:resizeHandles val="exact"/>
        </dgm:presLayoutVars>
      </dgm:prSet>
      <dgm:spPr/>
    </dgm:pt>
    <dgm:pt modelId="{BA0716B3-4D65-4F16-A18B-F8402C14EB6A}" type="pres">
      <dgm:prSet presAssocID="{8BD81022-F20B-4B69-8F94-901C2B587436}" presName="composite" presStyleCnt="0"/>
      <dgm:spPr/>
    </dgm:pt>
    <dgm:pt modelId="{63411834-00BE-433C-B21A-39DFEEECBDAC}" type="pres">
      <dgm:prSet presAssocID="{8BD81022-F20B-4B69-8F94-901C2B587436}" presName="imgShp" presStyleLbl="fgImgPlace1" presStyleIdx="0" presStyleCnt="3"/>
      <dgm:spPr/>
    </dgm:pt>
    <dgm:pt modelId="{00547DA3-DFE8-4C8E-9BF8-3BAB8899F3F6}" type="pres">
      <dgm:prSet presAssocID="{8BD81022-F20B-4B69-8F94-901C2B587436}" presName="txShp" presStyleLbl="node1" presStyleIdx="0" presStyleCnt="3">
        <dgm:presLayoutVars>
          <dgm:bulletEnabled val="1"/>
        </dgm:presLayoutVars>
      </dgm:prSet>
      <dgm:spPr/>
    </dgm:pt>
    <dgm:pt modelId="{6DFB3F2D-4F7A-412E-9DF9-4B72D7FE5B39}" type="pres">
      <dgm:prSet presAssocID="{F1567010-842C-4519-AD70-B45DEAEC4A45}" presName="spacing" presStyleCnt="0"/>
      <dgm:spPr/>
    </dgm:pt>
    <dgm:pt modelId="{76B3BE9A-AA7B-424E-BCB6-44752D52C280}" type="pres">
      <dgm:prSet presAssocID="{0B8585F3-40C7-4E1D-8C49-EEBABA2F731A}" presName="composite" presStyleCnt="0"/>
      <dgm:spPr/>
    </dgm:pt>
    <dgm:pt modelId="{54D924E6-9D40-4D6A-99A1-655B0E1BD756}" type="pres">
      <dgm:prSet presAssocID="{0B8585F3-40C7-4E1D-8C49-EEBABA2F731A}" presName="imgShp" presStyleLbl="fgImgPlace1" presStyleIdx="1" presStyleCnt="3"/>
      <dgm:spPr/>
    </dgm:pt>
    <dgm:pt modelId="{116C9BBB-E1AA-4F1F-8957-4B165A93CF43}" type="pres">
      <dgm:prSet presAssocID="{0B8585F3-40C7-4E1D-8C49-EEBABA2F731A}" presName="txShp" presStyleLbl="node1" presStyleIdx="1" presStyleCnt="3">
        <dgm:presLayoutVars>
          <dgm:bulletEnabled val="1"/>
        </dgm:presLayoutVars>
      </dgm:prSet>
      <dgm:spPr/>
    </dgm:pt>
    <dgm:pt modelId="{A6C3DC5E-463B-400A-B2B7-1D120B5AE136}" type="pres">
      <dgm:prSet presAssocID="{C059DF91-AC2C-4D50-848A-8378BE417CBB}" presName="spacing" presStyleCnt="0"/>
      <dgm:spPr/>
    </dgm:pt>
    <dgm:pt modelId="{F2A2D9FD-CBD9-4500-B9D8-A133901A0199}" type="pres">
      <dgm:prSet presAssocID="{031C71A6-4B85-4AAC-B315-D7ECD466C7D4}" presName="composite" presStyleCnt="0"/>
      <dgm:spPr/>
    </dgm:pt>
    <dgm:pt modelId="{01A11906-6F1F-4500-8D4B-0C038905F727}" type="pres">
      <dgm:prSet presAssocID="{031C71A6-4B85-4AAC-B315-D7ECD466C7D4}" presName="imgShp" presStyleLbl="fgImgPlace1" presStyleIdx="2" presStyleCnt="3"/>
      <dgm:spPr/>
    </dgm:pt>
    <dgm:pt modelId="{2C5B761D-E5D8-49D1-BE81-4AC3A1F159E1}" type="pres">
      <dgm:prSet presAssocID="{031C71A6-4B85-4AAC-B315-D7ECD466C7D4}" presName="txShp" presStyleLbl="node1" presStyleIdx="2" presStyleCnt="3">
        <dgm:presLayoutVars>
          <dgm:bulletEnabled val="1"/>
        </dgm:presLayoutVars>
      </dgm:prSet>
      <dgm:spPr/>
    </dgm:pt>
  </dgm:ptLst>
  <dgm:cxnLst>
    <dgm:cxn modelId="{940A7322-B434-49BF-ADD5-0CFFD144CA43}" type="presOf" srcId="{AD37D998-43C4-4A24-A0BC-99990186C76A}" destId="{9E9C7CF4-8BB8-4242-A584-A9FBBF09774A}" srcOrd="0" destOrd="0" presId="urn:microsoft.com/office/officeart/2005/8/layout/vList3"/>
    <dgm:cxn modelId="{42AB6042-D441-4E89-B766-B73542681E72}" srcId="{AD37D998-43C4-4A24-A0BC-99990186C76A}" destId="{031C71A6-4B85-4AAC-B315-D7ECD466C7D4}" srcOrd="2" destOrd="0" parTransId="{6082B0BE-B770-475F-9B27-DD89A736C4D2}" sibTransId="{A26FD9F0-F28A-46A3-B494-E6F82B7CE02C}"/>
    <dgm:cxn modelId="{D250CE65-B925-4869-917B-145FBA9CEEDC}" type="presOf" srcId="{0B8585F3-40C7-4E1D-8C49-EEBABA2F731A}" destId="{116C9BBB-E1AA-4F1F-8957-4B165A93CF43}" srcOrd="0" destOrd="0" presId="urn:microsoft.com/office/officeart/2005/8/layout/vList3"/>
    <dgm:cxn modelId="{430B5E4B-1EC3-46B3-89D6-69D69772D62C}" type="presOf" srcId="{8BD81022-F20B-4B69-8F94-901C2B587436}" destId="{00547DA3-DFE8-4C8E-9BF8-3BAB8899F3F6}" srcOrd="0" destOrd="0" presId="urn:microsoft.com/office/officeart/2005/8/layout/vList3"/>
    <dgm:cxn modelId="{79BE9195-8906-4E5E-93D3-2B18FC6B3374}" srcId="{AD37D998-43C4-4A24-A0BC-99990186C76A}" destId="{8BD81022-F20B-4B69-8F94-901C2B587436}" srcOrd="0" destOrd="0" parTransId="{4B7661E7-1B95-47FD-BD2B-203FBBD4031F}" sibTransId="{F1567010-842C-4519-AD70-B45DEAEC4A45}"/>
    <dgm:cxn modelId="{0199BCC9-8AA1-4E78-B01A-C30DAF78A7B1}" type="presOf" srcId="{031C71A6-4B85-4AAC-B315-D7ECD466C7D4}" destId="{2C5B761D-E5D8-49D1-BE81-4AC3A1F159E1}" srcOrd="0" destOrd="0" presId="urn:microsoft.com/office/officeart/2005/8/layout/vList3"/>
    <dgm:cxn modelId="{0C98CBD4-34B8-4E85-9961-586B56E7D5B0}" srcId="{AD37D998-43C4-4A24-A0BC-99990186C76A}" destId="{0B8585F3-40C7-4E1D-8C49-EEBABA2F731A}" srcOrd="1" destOrd="0" parTransId="{ED0D9284-6639-40F5-98F8-F8C5D2A3D596}" sibTransId="{C059DF91-AC2C-4D50-848A-8378BE417CBB}"/>
    <dgm:cxn modelId="{B0163A88-73D1-4907-A77F-DD563D0BA6EC}" type="presParOf" srcId="{9E9C7CF4-8BB8-4242-A584-A9FBBF09774A}" destId="{BA0716B3-4D65-4F16-A18B-F8402C14EB6A}" srcOrd="0" destOrd="0" presId="urn:microsoft.com/office/officeart/2005/8/layout/vList3"/>
    <dgm:cxn modelId="{FC620B0F-9293-477D-8DE8-01A935408AC9}" type="presParOf" srcId="{BA0716B3-4D65-4F16-A18B-F8402C14EB6A}" destId="{63411834-00BE-433C-B21A-39DFEEECBDAC}" srcOrd="0" destOrd="0" presId="urn:microsoft.com/office/officeart/2005/8/layout/vList3"/>
    <dgm:cxn modelId="{3CEBF1A3-E645-44A9-AABC-AC66FA7AA877}" type="presParOf" srcId="{BA0716B3-4D65-4F16-A18B-F8402C14EB6A}" destId="{00547DA3-DFE8-4C8E-9BF8-3BAB8899F3F6}" srcOrd="1" destOrd="0" presId="urn:microsoft.com/office/officeart/2005/8/layout/vList3"/>
    <dgm:cxn modelId="{C21F4D26-37DB-4432-92B1-6E3E9083C4F4}" type="presParOf" srcId="{9E9C7CF4-8BB8-4242-A584-A9FBBF09774A}" destId="{6DFB3F2D-4F7A-412E-9DF9-4B72D7FE5B39}" srcOrd="1" destOrd="0" presId="urn:microsoft.com/office/officeart/2005/8/layout/vList3"/>
    <dgm:cxn modelId="{622496AA-728A-4A5C-B710-8917C6F1CE00}" type="presParOf" srcId="{9E9C7CF4-8BB8-4242-A584-A9FBBF09774A}" destId="{76B3BE9A-AA7B-424E-BCB6-44752D52C280}" srcOrd="2" destOrd="0" presId="urn:microsoft.com/office/officeart/2005/8/layout/vList3"/>
    <dgm:cxn modelId="{F4C31B76-6B8A-421D-AC2C-2A268407E138}" type="presParOf" srcId="{76B3BE9A-AA7B-424E-BCB6-44752D52C280}" destId="{54D924E6-9D40-4D6A-99A1-655B0E1BD756}" srcOrd="0" destOrd="0" presId="urn:microsoft.com/office/officeart/2005/8/layout/vList3"/>
    <dgm:cxn modelId="{683DCAC4-0B65-4E9D-B785-158D786498AB}" type="presParOf" srcId="{76B3BE9A-AA7B-424E-BCB6-44752D52C280}" destId="{116C9BBB-E1AA-4F1F-8957-4B165A93CF43}" srcOrd="1" destOrd="0" presId="urn:microsoft.com/office/officeart/2005/8/layout/vList3"/>
    <dgm:cxn modelId="{DDB677DC-F0A2-49EA-AFFC-5B2BAD7AF295}" type="presParOf" srcId="{9E9C7CF4-8BB8-4242-A584-A9FBBF09774A}" destId="{A6C3DC5E-463B-400A-B2B7-1D120B5AE136}" srcOrd="3" destOrd="0" presId="urn:microsoft.com/office/officeart/2005/8/layout/vList3"/>
    <dgm:cxn modelId="{6C417F3C-6484-451D-8B91-E56AA9713606}" type="presParOf" srcId="{9E9C7CF4-8BB8-4242-A584-A9FBBF09774A}" destId="{F2A2D9FD-CBD9-4500-B9D8-A133901A0199}" srcOrd="4" destOrd="0" presId="urn:microsoft.com/office/officeart/2005/8/layout/vList3"/>
    <dgm:cxn modelId="{2FD8EA2E-BEDB-40A2-8AD8-65A8026DEC64}" type="presParOf" srcId="{F2A2D9FD-CBD9-4500-B9D8-A133901A0199}" destId="{01A11906-6F1F-4500-8D4B-0C038905F727}" srcOrd="0" destOrd="0" presId="urn:microsoft.com/office/officeart/2005/8/layout/vList3"/>
    <dgm:cxn modelId="{3AB30ADD-2CD7-4F42-813A-340A75A3FD1B}" type="presParOf" srcId="{F2A2D9FD-CBD9-4500-B9D8-A133901A0199}" destId="{2C5B761D-E5D8-49D1-BE81-4AC3A1F159E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93A38-E57F-4A37-8992-569DE723E4CB}" type="doc">
      <dgm:prSet loTypeId="urn:microsoft.com/office/officeart/2005/8/layout/hProcess7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12304B8E-ED7C-4992-84DD-4A981EEBC308}">
      <dgm:prSet phldrT="[Text]"/>
      <dgm:spPr/>
      <dgm:t>
        <a:bodyPr/>
        <a:lstStyle/>
        <a:p>
          <a:r>
            <a:rPr lang="en-GB" dirty="0"/>
            <a:t>Flow Accounts</a:t>
          </a:r>
        </a:p>
      </dgm:t>
    </dgm:pt>
    <dgm:pt modelId="{E5C92D0A-6A9E-488C-8CFA-0671DB687C1E}" type="parTrans" cxnId="{F8320F49-6938-45DE-8FA8-62BF8B081D4A}">
      <dgm:prSet/>
      <dgm:spPr/>
      <dgm:t>
        <a:bodyPr/>
        <a:lstStyle/>
        <a:p>
          <a:endParaRPr lang="en-GB"/>
        </a:p>
      </dgm:t>
    </dgm:pt>
    <dgm:pt modelId="{CB37E682-5309-4888-A560-B6A7F52C863E}" type="sibTrans" cxnId="{F8320F49-6938-45DE-8FA8-62BF8B081D4A}">
      <dgm:prSet/>
      <dgm:spPr/>
      <dgm:t>
        <a:bodyPr/>
        <a:lstStyle/>
        <a:p>
          <a:endParaRPr lang="en-GB"/>
        </a:p>
      </dgm:t>
    </dgm:pt>
    <dgm:pt modelId="{49BFF52B-1C7F-4FB7-BF2E-9BC7EC5A580A}">
      <dgm:prSet phldrT="[Text]" custT="1"/>
      <dgm:spPr/>
      <dgm:t>
        <a:bodyPr/>
        <a:lstStyle/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</a:rPr>
            <a:t>Describe the flows of materials and energy that come:</a:t>
          </a:r>
        </a:p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</a:rPr>
            <a:t>- from the environment to the economy, </a:t>
          </a:r>
        </a:p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</a:rPr>
            <a:t>- are used in the economy, and</a:t>
          </a:r>
        </a:p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</a:rPr>
            <a:t>- pass as residuals from the economy to the environment. </a:t>
          </a:r>
        </a:p>
        <a:p>
          <a:endParaRPr lang="en-GB" sz="1600" dirty="0"/>
        </a:p>
      </dgm:t>
    </dgm:pt>
    <dgm:pt modelId="{41E7D061-7F95-4961-9583-60CC663C66D6}" type="parTrans" cxnId="{518259BB-B62E-4C71-8EF6-CA7DD3C35ADD}">
      <dgm:prSet/>
      <dgm:spPr/>
      <dgm:t>
        <a:bodyPr/>
        <a:lstStyle/>
        <a:p>
          <a:endParaRPr lang="en-GB"/>
        </a:p>
      </dgm:t>
    </dgm:pt>
    <dgm:pt modelId="{4C06553A-5765-4A75-BCB9-47561CD1E4CB}" type="sibTrans" cxnId="{518259BB-B62E-4C71-8EF6-CA7DD3C35ADD}">
      <dgm:prSet/>
      <dgm:spPr/>
      <dgm:t>
        <a:bodyPr/>
        <a:lstStyle/>
        <a:p>
          <a:endParaRPr lang="en-GB"/>
        </a:p>
      </dgm:t>
    </dgm:pt>
    <dgm:pt modelId="{1B8C7C41-0141-49BB-9097-166E3EE9996B}">
      <dgm:prSet phldrT="[Text]"/>
      <dgm:spPr/>
      <dgm:t>
        <a:bodyPr/>
        <a:lstStyle/>
        <a:p>
          <a:r>
            <a:rPr lang="en-GB" dirty="0"/>
            <a:t>Asset Accounts</a:t>
          </a:r>
        </a:p>
      </dgm:t>
    </dgm:pt>
    <dgm:pt modelId="{C9194C31-CCD0-4309-AF79-AE3FA8010421}" type="parTrans" cxnId="{E6D53858-85C2-4803-898D-43ECAA21EEE9}">
      <dgm:prSet/>
      <dgm:spPr/>
      <dgm:t>
        <a:bodyPr/>
        <a:lstStyle/>
        <a:p>
          <a:endParaRPr lang="en-GB"/>
        </a:p>
      </dgm:t>
    </dgm:pt>
    <dgm:pt modelId="{309C78E2-6C52-41A2-8538-E2234236C892}" type="sibTrans" cxnId="{E6D53858-85C2-4803-898D-43ECAA21EEE9}">
      <dgm:prSet/>
      <dgm:spPr/>
      <dgm:t>
        <a:bodyPr/>
        <a:lstStyle/>
        <a:p>
          <a:endParaRPr lang="en-GB"/>
        </a:p>
      </dgm:t>
    </dgm:pt>
    <dgm:pt modelId="{30AB15F9-A00A-4428-8125-727598347BE6}">
      <dgm:prSet phldrT="[Text]" custT="1"/>
      <dgm:spPr/>
      <dgm:t>
        <a:bodyPr/>
        <a:lstStyle/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</a:rPr>
            <a:t>Measure the quantity and value of environmental assets and record changes in those assets over time.</a:t>
          </a:r>
          <a:endParaRPr lang="en-US" sz="16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94126E1-84E0-4F62-A659-AFA5539A6BBA}" type="parTrans" cxnId="{7CB44B68-7FDB-4DFE-A581-6D2952FEC00A}">
      <dgm:prSet/>
      <dgm:spPr/>
      <dgm:t>
        <a:bodyPr/>
        <a:lstStyle/>
        <a:p>
          <a:endParaRPr lang="en-GB"/>
        </a:p>
      </dgm:t>
    </dgm:pt>
    <dgm:pt modelId="{A1780124-E5B6-4A34-B5E6-78F28C9D7DEC}" type="sibTrans" cxnId="{7CB44B68-7FDB-4DFE-A581-6D2952FEC00A}">
      <dgm:prSet/>
      <dgm:spPr/>
      <dgm:t>
        <a:bodyPr/>
        <a:lstStyle/>
        <a:p>
          <a:endParaRPr lang="en-GB"/>
        </a:p>
      </dgm:t>
    </dgm:pt>
    <dgm:pt modelId="{03235E1D-DC79-47D5-AF8D-7761AD12E01E}">
      <dgm:prSet phldrT="[Text]" custT="1"/>
      <dgm:spPr/>
      <dgm:t>
        <a:bodyPr/>
        <a:lstStyle/>
        <a:p>
          <a:r>
            <a:rPr lang="en-US" sz="1600">
              <a:latin typeface="Roboto" panose="02000000000000000000" pitchFamily="2" charset="0"/>
              <a:ea typeface="Roboto" panose="02000000000000000000" pitchFamily="2" charset="0"/>
            </a:rPr>
            <a:t>Can be presented as material flows accounts, water accounts and energy accounts.</a:t>
          </a:r>
          <a:endParaRPr lang="en-GB" sz="1600" dirty="0"/>
        </a:p>
      </dgm:t>
    </dgm:pt>
    <dgm:pt modelId="{F8268ABB-9EF2-4286-A1D3-EFCF9A466789}" type="parTrans" cxnId="{6157CB6D-4A21-44DA-9478-732F9416E84F}">
      <dgm:prSet/>
      <dgm:spPr/>
      <dgm:t>
        <a:bodyPr/>
        <a:lstStyle/>
        <a:p>
          <a:endParaRPr lang="en-GB"/>
        </a:p>
      </dgm:t>
    </dgm:pt>
    <dgm:pt modelId="{93068460-6498-474D-B5BF-0FAD2A68E32D}" type="sibTrans" cxnId="{6157CB6D-4A21-44DA-9478-732F9416E84F}">
      <dgm:prSet/>
      <dgm:spPr/>
      <dgm:t>
        <a:bodyPr/>
        <a:lstStyle/>
        <a:p>
          <a:endParaRPr lang="en-GB"/>
        </a:p>
      </dgm:t>
    </dgm:pt>
    <dgm:pt modelId="{3B5C11B7-3BC8-47F6-8434-35F41B2C4FCD}">
      <dgm:prSet custT="1"/>
      <dgm:spPr/>
      <dgm:t>
        <a:bodyPr/>
        <a:lstStyle/>
        <a:p>
          <a:pPr>
            <a:buFontTx/>
            <a:buNone/>
          </a:pPr>
          <a:endParaRPr lang="en-US" sz="16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ADD5FAA-3831-48EE-A164-CD7298C18816}" type="parTrans" cxnId="{C5AF7970-5105-495F-A985-B4EE3E1540D9}">
      <dgm:prSet/>
      <dgm:spPr/>
      <dgm:t>
        <a:bodyPr/>
        <a:lstStyle/>
        <a:p>
          <a:endParaRPr lang="en-GB"/>
        </a:p>
      </dgm:t>
    </dgm:pt>
    <dgm:pt modelId="{420B3FFC-63A4-452D-BC49-BCC6F47906C4}" type="sibTrans" cxnId="{C5AF7970-5105-495F-A985-B4EE3E1540D9}">
      <dgm:prSet/>
      <dgm:spPr/>
      <dgm:t>
        <a:bodyPr/>
        <a:lstStyle/>
        <a:p>
          <a:endParaRPr lang="en-GB"/>
        </a:p>
      </dgm:t>
    </dgm:pt>
    <dgm:pt modelId="{26EE2C47-C395-4523-9030-C64E844FEDF4}">
      <dgm:prSet custT="1"/>
      <dgm:spPr/>
      <dgm:t>
        <a:bodyPr/>
        <a:lstStyle/>
        <a:p>
          <a:pPr>
            <a:buFontTx/>
            <a:buNone/>
          </a:pPr>
          <a:r>
            <a:rPr lang="en-US" sz="1600" dirty="0">
              <a:latin typeface="Roboto" panose="02000000000000000000" pitchFamily="2" charset="0"/>
              <a:ea typeface="Roboto" panose="02000000000000000000" pitchFamily="2" charset="0"/>
            </a:rPr>
            <a:t>Consider the following environmental assets: mineral and energy resources, land, soil resources, timber resources, aquatic resources, other biological resources, and water resources. </a:t>
          </a:r>
          <a:endParaRPr lang="en-GB" sz="1600" dirty="0"/>
        </a:p>
      </dgm:t>
    </dgm:pt>
    <dgm:pt modelId="{9A54AFA0-6A63-4F4A-AF56-ABDC56ECA946}" type="parTrans" cxnId="{13926DB1-A8D7-4722-B363-165E2C231182}">
      <dgm:prSet/>
      <dgm:spPr/>
      <dgm:t>
        <a:bodyPr/>
        <a:lstStyle/>
        <a:p>
          <a:endParaRPr lang="en-GB"/>
        </a:p>
      </dgm:t>
    </dgm:pt>
    <dgm:pt modelId="{97684579-D71C-43B6-82FA-C6F47AB704F9}" type="sibTrans" cxnId="{13926DB1-A8D7-4722-B363-165E2C231182}">
      <dgm:prSet/>
      <dgm:spPr/>
      <dgm:t>
        <a:bodyPr/>
        <a:lstStyle/>
        <a:p>
          <a:endParaRPr lang="en-GB"/>
        </a:p>
      </dgm:t>
    </dgm:pt>
    <dgm:pt modelId="{90CA2069-8236-4542-9E13-AF79B6146F70}">
      <dgm:prSet custT="1"/>
      <dgm:spPr/>
      <dgm:t>
        <a:bodyPr/>
        <a:lstStyle/>
        <a:p>
          <a:pPr>
            <a:buFontTx/>
            <a:buNone/>
          </a:pPr>
          <a:r>
            <a:rPr lang="en-GB" sz="2700" dirty="0"/>
            <a:t>Environmental Activity</a:t>
          </a:r>
        </a:p>
      </dgm:t>
    </dgm:pt>
    <dgm:pt modelId="{78CD952D-53BB-4966-ACE7-AC28743CE846}" type="parTrans" cxnId="{9C2679EA-250D-4398-9DE5-7B4C28AA3588}">
      <dgm:prSet/>
      <dgm:spPr/>
      <dgm:t>
        <a:bodyPr/>
        <a:lstStyle/>
        <a:p>
          <a:endParaRPr lang="en-GB"/>
        </a:p>
      </dgm:t>
    </dgm:pt>
    <dgm:pt modelId="{EEDA1860-01DE-4C23-9E15-07AF2FC97C91}" type="sibTrans" cxnId="{9C2679EA-250D-4398-9DE5-7B4C28AA3588}">
      <dgm:prSet/>
      <dgm:spPr/>
      <dgm:t>
        <a:bodyPr/>
        <a:lstStyle/>
        <a:p>
          <a:endParaRPr lang="en-GB"/>
        </a:p>
      </dgm:t>
    </dgm:pt>
    <dgm:pt modelId="{F17EA8C2-F181-44E0-9251-0605E883C0A1}">
      <dgm:prSet custT="1"/>
      <dgm:spPr/>
      <dgm:t>
        <a:bodyPr/>
        <a:lstStyle/>
        <a:p>
          <a:r>
            <a:rPr lang="en-GB" sz="1600" dirty="0">
              <a:latin typeface="Roboto" panose="02000000000000000000" pitchFamily="2" charset="0"/>
              <a:ea typeface="Roboto" panose="02000000000000000000" pitchFamily="2" charset="0"/>
            </a:rPr>
            <a:t>E</a:t>
          </a:r>
          <a:r>
            <a:rPr lang="en-GB" sz="1600" b="0" dirty="0">
              <a:latin typeface="Roboto" panose="02000000000000000000" pitchFamily="2" charset="0"/>
              <a:ea typeface="Roboto" panose="02000000000000000000" pitchFamily="2" charset="0"/>
            </a:rPr>
            <a:t>ncompass those economic activities whose primary purpose is to reduce or eliminate pressures on the environment or to make more efficient use of natural resources.</a:t>
          </a:r>
          <a:endParaRPr lang="en-GB" sz="1600" dirty="0"/>
        </a:p>
      </dgm:t>
    </dgm:pt>
    <dgm:pt modelId="{614088B1-5090-4814-8996-E3248B915543}" type="parTrans" cxnId="{20531777-5993-45B3-A6F3-3C8032F214B3}">
      <dgm:prSet/>
      <dgm:spPr/>
      <dgm:t>
        <a:bodyPr/>
        <a:lstStyle/>
        <a:p>
          <a:endParaRPr lang="en-GB"/>
        </a:p>
      </dgm:t>
    </dgm:pt>
    <dgm:pt modelId="{79BFE8C3-5E3C-4369-A752-A4BB90C10769}" type="sibTrans" cxnId="{20531777-5993-45B3-A6F3-3C8032F214B3}">
      <dgm:prSet/>
      <dgm:spPr/>
      <dgm:t>
        <a:bodyPr/>
        <a:lstStyle/>
        <a:p>
          <a:endParaRPr lang="en-GB"/>
        </a:p>
      </dgm:t>
    </dgm:pt>
    <dgm:pt modelId="{B4515C6D-8A24-4AE7-8C78-560AC3CB3CB7}">
      <dgm:prSet custT="1"/>
      <dgm:spPr/>
      <dgm:t>
        <a:bodyPr/>
        <a:lstStyle/>
        <a:p>
          <a:pPr>
            <a:buFontTx/>
            <a:buNone/>
          </a:pPr>
          <a:endParaRPr lang="en-GB" sz="1600" b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ECB1AE7-B42E-4DC5-BB24-450DCD29327B}" type="parTrans" cxnId="{E600B672-1E28-4BB0-A785-69380CB6D1C4}">
      <dgm:prSet/>
      <dgm:spPr/>
      <dgm:t>
        <a:bodyPr/>
        <a:lstStyle/>
        <a:p>
          <a:endParaRPr lang="en-GB"/>
        </a:p>
      </dgm:t>
    </dgm:pt>
    <dgm:pt modelId="{72143656-7FFA-4D76-B01E-ECE7E7526C27}" type="sibTrans" cxnId="{E600B672-1E28-4BB0-A785-69380CB6D1C4}">
      <dgm:prSet/>
      <dgm:spPr/>
      <dgm:t>
        <a:bodyPr/>
        <a:lstStyle/>
        <a:p>
          <a:endParaRPr lang="en-GB"/>
        </a:p>
      </dgm:t>
    </dgm:pt>
    <dgm:pt modelId="{32A1633E-C528-46A2-8954-019211D4DD53}">
      <dgm:prSet custT="1"/>
      <dgm:spPr/>
      <dgm:t>
        <a:bodyPr/>
        <a:lstStyle/>
        <a:p>
          <a:pPr>
            <a:buFontTx/>
            <a:buNone/>
          </a:pPr>
          <a:r>
            <a:rPr lang="en-US" sz="1600" b="0" dirty="0">
              <a:latin typeface="Roboto" panose="02000000000000000000" pitchFamily="2" charset="0"/>
              <a:ea typeface="Roboto" panose="02000000000000000000" pitchFamily="2" charset="0"/>
            </a:rPr>
            <a:t>Cover environmental protection expenditure, environmental goods and services, environmental taxes and subsidies, permits and licenses to use environmental assets.</a:t>
          </a:r>
          <a:endParaRPr lang="en-GB" sz="1600" dirty="0"/>
        </a:p>
      </dgm:t>
    </dgm:pt>
    <dgm:pt modelId="{13B968FD-0A54-490E-8448-0D1796139F53}" type="parTrans" cxnId="{B8243B9E-DF08-468C-9CFC-0FE74F10BB90}">
      <dgm:prSet/>
      <dgm:spPr/>
      <dgm:t>
        <a:bodyPr/>
        <a:lstStyle/>
        <a:p>
          <a:endParaRPr lang="en-GB"/>
        </a:p>
      </dgm:t>
    </dgm:pt>
    <dgm:pt modelId="{ABA57984-6259-4E89-9F3C-F729EF53B2B4}" type="sibTrans" cxnId="{B8243B9E-DF08-468C-9CFC-0FE74F10BB90}">
      <dgm:prSet/>
      <dgm:spPr/>
      <dgm:t>
        <a:bodyPr/>
        <a:lstStyle/>
        <a:p>
          <a:endParaRPr lang="en-GB"/>
        </a:p>
      </dgm:t>
    </dgm:pt>
    <dgm:pt modelId="{5E67E772-A260-421F-8645-7ED73724AACB}" type="pres">
      <dgm:prSet presAssocID="{58B93A38-E57F-4A37-8992-569DE723E4CB}" presName="Name0" presStyleCnt="0">
        <dgm:presLayoutVars>
          <dgm:dir/>
          <dgm:animLvl val="lvl"/>
          <dgm:resizeHandles val="exact"/>
        </dgm:presLayoutVars>
      </dgm:prSet>
      <dgm:spPr/>
    </dgm:pt>
    <dgm:pt modelId="{0FE7DB60-A8BC-49BB-A061-FEEAA4F8EB42}" type="pres">
      <dgm:prSet presAssocID="{12304B8E-ED7C-4992-84DD-4A981EEBC308}" presName="compositeNode" presStyleCnt="0">
        <dgm:presLayoutVars>
          <dgm:bulletEnabled val="1"/>
        </dgm:presLayoutVars>
      </dgm:prSet>
      <dgm:spPr/>
    </dgm:pt>
    <dgm:pt modelId="{C5EC39CD-B612-4871-9942-01E9C7EA608E}" type="pres">
      <dgm:prSet presAssocID="{12304B8E-ED7C-4992-84DD-4A981EEBC308}" presName="bgRect" presStyleLbl="node1" presStyleIdx="0" presStyleCnt="3"/>
      <dgm:spPr/>
    </dgm:pt>
    <dgm:pt modelId="{8402A9E6-2EFB-4D4D-B073-A339692C8CCD}" type="pres">
      <dgm:prSet presAssocID="{12304B8E-ED7C-4992-84DD-4A981EEBC308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6DF00F23-6229-4183-8487-308A48D56E25}" type="pres">
      <dgm:prSet presAssocID="{12304B8E-ED7C-4992-84DD-4A981EEBC308}" presName="childNode" presStyleLbl="node1" presStyleIdx="0" presStyleCnt="3">
        <dgm:presLayoutVars>
          <dgm:bulletEnabled val="1"/>
        </dgm:presLayoutVars>
      </dgm:prSet>
      <dgm:spPr/>
    </dgm:pt>
    <dgm:pt modelId="{96508303-7786-49BC-AD04-30522E535167}" type="pres">
      <dgm:prSet presAssocID="{CB37E682-5309-4888-A560-B6A7F52C863E}" presName="hSp" presStyleCnt="0"/>
      <dgm:spPr/>
    </dgm:pt>
    <dgm:pt modelId="{DB083D3D-CEA7-4EF4-8AA1-C2A802704268}" type="pres">
      <dgm:prSet presAssocID="{CB37E682-5309-4888-A560-B6A7F52C863E}" presName="vProcSp" presStyleCnt="0"/>
      <dgm:spPr/>
    </dgm:pt>
    <dgm:pt modelId="{31D60AF3-6270-4100-81B7-330D32C8F4A6}" type="pres">
      <dgm:prSet presAssocID="{CB37E682-5309-4888-A560-B6A7F52C863E}" presName="vSp1" presStyleCnt="0"/>
      <dgm:spPr/>
    </dgm:pt>
    <dgm:pt modelId="{ECD80761-974B-4667-A9AB-462092D8F9B9}" type="pres">
      <dgm:prSet presAssocID="{CB37E682-5309-4888-A560-B6A7F52C863E}" presName="simulatedConn" presStyleLbl="solidFgAcc1" presStyleIdx="0" presStyleCnt="2"/>
      <dgm:spPr/>
    </dgm:pt>
    <dgm:pt modelId="{19C74B00-9D19-4DFC-9609-89F175DB66BA}" type="pres">
      <dgm:prSet presAssocID="{CB37E682-5309-4888-A560-B6A7F52C863E}" presName="vSp2" presStyleCnt="0"/>
      <dgm:spPr/>
    </dgm:pt>
    <dgm:pt modelId="{CEF358DE-B111-4987-9C96-9841F3AFF548}" type="pres">
      <dgm:prSet presAssocID="{CB37E682-5309-4888-A560-B6A7F52C863E}" presName="sibTrans" presStyleCnt="0"/>
      <dgm:spPr/>
    </dgm:pt>
    <dgm:pt modelId="{F1FEC5BB-2D00-4741-8F7F-F40CE577CFE8}" type="pres">
      <dgm:prSet presAssocID="{1B8C7C41-0141-49BB-9097-166E3EE9996B}" presName="compositeNode" presStyleCnt="0">
        <dgm:presLayoutVars>
          <dgm:bulletEnabled val="1"/>
        </dgm:presLayoutVars>
      </dgm:prSet>
      <dgm:spPr/>
    </dgm:pt>
    <dgm:pt modelId="{EB9BFC54-35F3-49DE-A825-B343E514FFC0}" type="pres">
      <dgm:prSet presAssocID="{1B8C7C41-0141-49BB-9097-166E3EE9996B}" presName="bgRect" presStyleLbl="node1" presStyleIdx="1" presStyleCnt="3"/>
      <dgm:spPr/>
    </dgm:pt>
    <dgm:pt modelId="{4791B555-179C-4B59-A696-0CF8E45453DF}" type="pres">
      <dgm:prSet presAssocID="{1B8C7C41-0141-49BB-9097-166E3EE9996B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71AE6C78-9EB8-4B8E-98B1-2C87757BBEB2}" type="pres">
      <dgm:prSet presAssocID="{1B8C7C41-0141-49BB-9097-166E3EE9996B}" presName="childNode" presStyleLbl="node1" presStyleIdx="1" presStyleCnt="3">
        <dgm:presLayoutVars>
          <dgm:bulletEnabled val="1"/>
        </dgm:presLayoutVars>
      </dgm:prSet>
      <dgm:spPr/>
    </dgm:pt>
    <dgm:pt modelId="{8EB3489C-26B3-43B7-89E2-C6410C0A09FF}" type="pres">
      <dgm:prSet presAssocID="{309C78E2-6C52-41A2-8538-E2234236C892}" presName="hSp" presStyleCnt="0"/>
      <dgm:spPr/>
    </dgm:pt>
    <dgm:pt modelId="{1E169366-95FA-46F2-A045-C88BBA2B8254}" type="pres">
      <dgm:prSet presAssocID="{309C78E2-6C52-41A2-8538-E2234236C892}" presName="vProcSp" presStyleCnt="0"/>
      <dgm:spPr/>
    </dgm:pt>
    <dgm:pt modelId="{0F79B070-829C-4CAF-BB6A-B83CA10022D3}" type="pres">
      <dgm:prSet presAssocID="{309C78E2-6C52-41A2-8538-E2234236C892}" presName="vSp1" presStyleCnt="0"/>
      <dgm:spPr/>
    </dgm:pt>
    <dgm:pt modelId="{03F963F5-8011-4B00-8654-C8A0ECED1A85}" type="pres">
      <dgm:prSet presAssocID="{309C78E2-6C52-41A2-8538-E2234236C892}" presName="simulatedConn" presStyleLbl="solidFgAcc1" presStyleIdx="1" presStyleCnt="2"/>
      <dgm:spPr/>
    </dgm:pt>
    <dgm:pt modelId="{C5E94DCB-409F-49C4-96DB-93559CE883DE}" type="pres">
      <dgm:prSet presAssocID="{309C78E2-6C52-41A2-8538-E2234236C892}" presName="vSp2" presStyleCnt="0"/>
      <dgm:spPr/>
    </dgm:pt>
    <dgm:pt modelId="{FADC72B8-C48D-42A8-9906-E3164218D7D2}" type="pres">
      <dgm:prSet presAssocID="{309C78E2-6C52-41A2-8538-E2234236C892}" presName="sibTrans" presStyleCnt="0"/>
      <dgm:spPr/>
    </dgm:pt>
    <dgm:pt modelId="{8CE75A1F-20CF-4BED-8726-922501888355}" type="pres">
      <dgm:prSet presAssocID="{90CA2069-8236-4542-9E13-AF79B6146F70}" presName="compositeNode" presStyleCnt="0">
        <dgm:presLayoutVars>
          <dgm:bulletEnabled val="1"/>
        </dgm:presLayoutVars>
      </dgm:prSet>
      <dgm:spPr/>
    </dgm:pt>
    <dgm:pt modelId="{D3C7B10E-CE69-469A-9F7F-C24DE9737271}" type="pres">
      <dgm:prSet presAssocID="{90CA2069-8236-4542-9E13-AF79B6146F70}" presName="bgRect" presStyleLbl="node1" presStyleIdx="2" presStyleCnt="3"/>
      <dgm:spPr/>
    </dgm:pt>
    <dgm:pt modelId="{3DFA8D38-D489-4F1A-8C83-CFB29C9699C1}" type="pres">
      <dgm:prSet presAssocID="{90CA2069-8236-4542-9E13-AF79B6146F70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E61823F-7A5E-4CBE-B519-5DB1B1657B93}" type="pres">
      <dgm:prSet presAssocID="{90CA2069-8236-4542-9E13-AF79B6146F70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F7333D09-3C1B-4C5B-8AB7-8DF70DA297C6}" type="presOf" srcId="{12304B8E-ED7C-4992-84DD-4A981EEBC308}" destId="{C5EC39CD-B612-4871-9942-01E9C7EA608E}" srcOrd="0" destOrd="0" presId="urn:microsoft.com/office/officeart/2005/8/layout/hProcess7"/>
    <dgm:cxn modelId="{FC8A261C-A315-40A8-859D-FE3C039E26D4}" type="presOf" srcId="{49BFF52B-1C7F-4FB7-BF2E-9BC7EC5A580A}" destId="{6DF00F23-6229-4183-8487-308A48D56E25}" srcOrd="0" destOrd="0" presId="urn:microsoft.com/office/officeart/2005/8/layout/hProcess7"/>
    <dgm:cxn modelId="{99EF001D-76C4-4FB2-B3A8-B63B1F362CC4}" type="presOf" srcId="{90CA2069-8236-4542-9E13-AF79B6146F70}" destId="{3DFA8D38-D489-4F1A-8C83-CFB29C9699C1}" srcOrd="1" destOrd="0" presId="urn:microsoft.com/office/officeart/2005/8/layout/hProcess7"/>
    <dgm:cxn modelId="{6CC05A1D-4B55-4016-8080-D08961D0100E}" type="presOf" srcId="{03235E1D-DC79-47D5-AF8D-7761AD12E01E}" destId="{6DF00F23-6229-4183-8487-308A48D56E25}" srcOrd="0" destOrd="1" presId="urn:microsoft.com/office/officeart/2005/8/layout/hProcess7"/>
    <dgm:cxn modelId="{CC44295F-463C-4510-B705-E2701EE17FDA}" type="presOf" srcId="{32A1633E-C528-46A2-8954-019211D4DD53}" destId="{5E61823F-7A5E-4CBE-B519-5DB1B1657B93}" srcOrd="0" destOrd="2" presId="urn:microsoft.com/office/officeart/2005/8/layout/hProcess7"/>
    <dgm:cxn modelId="{B1E69344-2A88-4B52-BBBD-BAE3DA58AA0E}" type="presOf" srcId="{26EE2C47-C395-4523-9030-C64E844FEDF4}" destId="{71AE6C78-9EB8-4B8E-98B1-2C87757BBEB2}" srcOrd="0" destOrd="2" presId="urn:microsoft.com/office/officeart/2005/8/layout/hProcess7"/>
    <dgm:cxn modelId="{7CB44B68-7FDB-4DFE-A581-6D2952FEC00A}" srcId="{1B8C7C41-0141-49BB-9097-166E3EE9996B}" destId="{30AB15F9-A00A-4428-8125-727598347BE6}" srcOrd="0" destOrd="0" parTransId="{294126E1-84E0-4F62-A659-AFA5539A6BBA}" sibTransId="{A1780124-E5B6-4A34-B5E6-78F28C9D7DEC}"/>
    <dgm:cxn modelId="{F8320F49-6938-45DE-8FA8-62BF8B081D4A}" srcId="{58B93A38-E57F-4A37-8992-569DE723E4CB}" destId="{12304B8E-ED7C-4992-84DD-4A981EEBC308}" srcOrd="0" destOrd="0" parTransId="{E5C92D0A-6A9E-488C-8CFA-0671DB687C1E}" sibTransId="{CB37E682-5309-4888-A560-B6A7F52C863E}"/>
    <dgm:cxn modelId="{6157CB6D-4A21-44DA-9478-732F9416E84F}" srcId="{12304B8E-ED7C-4992-84DD-4A981EEBC308}" destId="{03235E1D-DC79-47D5-AF8D-7761AD12E01E}" srcOrd="1" destOrd="0" parTransId="{F8268ABB-9EF2-4286-A1D3-EFCF9A466789}" sibTransId="{93068460-6498-474D-B5BF-0FAD2A68E32D}"/>
    <dgm:cxn modelId="{C5AF7970-5105-495F-A985-B4EE3E1540D9}" srcId="{1B8C7C41-0141-49BB-9097-166E3EE9996B}" destId="{3B5C11B7-3BC8-47F6-8434-35F41B2C4FCD}" srcOrd="1" destOrd="0" parTransId="{2ADD5FAA-3831-48EE-A164-CD7298C18816}" sibTransId="{420B3FFC-63A4-452D-BC49-BCC6F47906C4}"/>
    <dgm:cxn modelId="{06189670-FE90-4FFB-8F14-B34E6C456AC8}" type="presOf" srcId="{58B93A38-E57F-4A37-8992-569DE723E4CB}" destId="{5E67E772-A260-421F-8645-7ED73724AACB}" srcOrd="0" destOrd="0" presId="urn:microsoft.com/office/officeart/2005/8/layout/hProcess7"/>
    <dgm:cxn modelId="{E600B672-1E28-4BB0-A785-69380CB6D1C4}" srcId="{90CA2069-8236-4542-9E13-AF79B6146F70}" destId="{B4515C6D-8A24-4AE7-8C78-560AC3CB3CB7}" srcOrd="1" destOrd="0" parTransId="{8ECB1AE7-B42E-4DC5-BB24-450DCD29327B}" sibTransId="{72143656-7FFA-4D76-B01E-ECE7E7526C27}"/>
    <dgm:cxn modelId="{20531777-5993-45B3-A6F3-3C8032F214B3}" srcId="{90CA2069-8236-4542-9E13-AF79B6146F70}" destId="{F17EA8C2-F181-44E0-9251-0605E883C0A1}" srcOrd="0" destOrd="0" parTransId="{614088B1-5090-4814-8996-E3248B915543}" sibTransId="{79BFE8C3-5E3C-4369-A752-A4BB90C10769}"/>
    <dgm:cxn modelId="{E6D53858-85C2-4803-898D-43ECAA21EEE9}" srcId="{58B93A38-E57F-4A37-8992-569DE723E4CB}" destId="{1B8C7C41-0141-49BB-9097-166E3EE9996B}" srcOrd="1" destOrd="0" parTransId="{C9194C31-CCD0-4309-AF79-AE3FA8010421}" sibTransId="{309C78E2-6C52-41A2-8538-E2234236C892}"/>
    <dgm:cxn modelId="{3B6F6780-9518-4488-9B29-A710D61CD53A}" type="presOf" srcId="{1B8C7C41-0141-49BB-9097-166E3EE9996B}" destId="{EB9BFC54-35F3-49DE-A825-B343E514FFC0}" srcOrd="0" destOrd="0" presId="urn:microsoft.com/office/officeart/2005/8/layout/hProcess7"/>
    <dgm:cxn modelId="{101B9A98-F22A-46B0-BA5A-F85F4650FB60}" type="presOf" srcId="{F17EA8C2-F181-44E0-9251-0605E883C0A1}" destId="{5E61823F-7A5E-4CBE-B519-5DB1B1657B93}" srcOrd="0" destOrd="0" presId="urn:microsoft.com/office/officeart/2005/8/layout/hProcess7"/>
    <dgm:cxn modelId="{B8243B9E-DF08-468C-9CFC-0FE74F10BB90}" srcId="{90CA2069-8236-4542-9E13-AF79B6146F70}" destId="{32A1633E-C528-46A2-8954-019211D4DD53}" srcOrd="2" destOrd="0" parTransId="{13B968FD-0A54-490E-8448-0D1796139F53}" sibTransId="{ABA57984-6259-4E89-9F3C-F729EF53B2B4}"/>
    <dgm:cxn modelId="{7813A6A3-8F52-4700-91D6-36A888D3704E}" type="presOf" srcId="{1B8C7C41-0141-49BB-9097-166E3EE9996B}" destId="{4791B555-179C-4B59-A696-0CF8E45453DF}" srcOrd="1" destOrd="0" presId="urn:microsoft.com/office/officeart/2005/8/layout/hProcess7"/>
    <dgm:cxn modelId="{E1EE1FAD-3E70-4B53-B584-B3673D98896C}" type="presOf" srcId="{90CA2069-8236-4542-9E13-AF79B6146F70}" destId="{D3C7B10E-CE69-469A-9F7F-C24DE9737271}" srcOrd="0" destOrd="0" presId="urn:microsoft.com/office/officeart/2005/8/layout/hProcess7"/>
    <dgm:cxn modelId="{97DBD6B0-0333-4656-9496-73DDD0DB1264}" type="presOf" srcId="{30AB15F9-A00A-4428-8125-727598347BE6}" destId="{71AE6C78-9EB8-4B8E-98B1-2C87757BBEB2}" srcOrd="0" destOrd="0" presId="urn:microsoft.com/office/officeart/2005/8/layout/hProcess7"/>
    <dgm:cxn modelId="{29E305B1-7C0D-4F12-A421-9F9D982AE4ED}" type="presOf" srcId="{3B5C11B7-3BC8-47F6-8434-35F41B2C4FCD}" destId="{71AE6C78-9EB8-4B8E-98B1-2C87757BBEB2}" srcOrd="0" destOrd="1" presId="urn:microsoft.com/office/officeart/2005/8/layout/hProcess7"/>
    <dgm:cxn modelId="{13926DB1-A8D7-4722-B363-165E2C231182}" srcId="{1B8C7C41-0141-49BB-9097-166E3EE9996B}" destId="{26EE2C47-C395-4523-9030-C64E844FEDF4}" srcOrd="2" destOrd="0" parTransId="{9A54AFA0-6A63-4F4A-AF56-ABDC56ECA946}" sibTransId="{97684579-D71C-43B6-82FA-C6F47AB704F9}"/>
    <dgm:cxn modelId="{518259BB-B62E-4C71-8EF6-CA7DD3C35ADD}" srcId="{12304B8E-ED7C-4992-84DD-4A981EEBC308}" destId="{49BFF52B-1C7F-4FB7-BF2E-9BC7EC5A580A}" srcOrd="0" destOrd="0" parTransId="{41E7D061-7F95-4961-9583-60CC663C66D6}" sibTransId="{4C06553A-5765-4A75-BCB9-47561CD1E4CB}"/>
    <dgm:cxn modelId="{BFEEF6C5-3404-4BE5-B495-69054C4B8247}" type="presOf" srcId="{12304B8E-ED7C-4992-84DD-4A981EEBC308}" destId="{8402A9E6-2EFB-4D4D-B073-A339692C8CCD}" srcOrd="1" destOrd="0" presId="urn:microsoft.com/office/officeart/2005/8/layout/hProcess7"/>
    <dgm:cxn modelId="{7B7D32C6-A856-4B36-9811-43F3A3B03DEA}" type="presOf" srcId="{B4515C6D-8A24-4AE7-8C78-560AC3CB3CB7}" destId="{5E61823F-7A5E-4CBE-B519-5DB1B1657B93}" srcOrd="0" destOrd="1" presId="urn:microsoft.com/office/officeart/2005/8/layout/hProcess7"/>
    <dgm:cxn modelId="{9C2679EA-250D-4398-9DE5-7B4C28AA3588}" srcId="{58B93A38-E57F-4A37-8992-569DE723E4CB}" destId="{90CA2069-8236-4542-9E13-AF79B6146F70}" srcOrd="2" destOrd="0" parTransId="{78CD952D-53BB-4966-ACE7-AC28743CE846}" sibTransId="{EEDA1860-01DE-4C23-9E15-07AF2FC97C91}"/>
    <dgm:cxn modelId="{38D18561-DB8C-44BD-8DE1-60EEBDA39613}" type="presParOf" srcId="{5E67E772-A260-421F-8645-7ED73724AACB}" destId="{0FE7DB60-A8BC-49BB-A061-FEEAA4F8EB42}" srcOrd="0" destOrd="0" presId="urn:microsoft.com/office/officeart/2005/8/layout/hProcess7"/>
    <dgm:cxn modelId="{516145EB-E1B5-4B68-9DFE-04C0628BAE17}" type="presParOf" srcId="{0FE7DB60-A8BC-49BB-A061-FEEAA4F8EB42}" destId="{C5EC39CD-B612-4871-9942-01E9C7EA608E}" srcOrd="0" destOrd="0" presId="urn:microsoft.com/office/officeart/2005/8/layout/hProcess7"/>
    <dgm:cxn modelId="{8AB43560-6091-4E87-9264-6B7A75711C13}" type="presParOf" srcId="{0FE7DB60-A8BC-49BB-A061-FEEAA4F8EB42}" destId="{8402A9E6-2EFB-4D4D-B073-A339692C8CCD}" srcOrd="1" destOrd="0" presId="urn:microsoft.com/office/officeart/2005/8/layout/hProcess7"/>
    <dgm:cxn modelId="{D68B3B19-83EF-404C-8D19-26A2F10A8764}" type="presParOf" srcId="{0FE7DB60-A8BC-49BB-A061-FEEAA4F8EB42}" destId="{6DF00F23-6229-4183-8487-308A48D56E25}" srcOrd="2" destOrd="0" presId="urn:microsoft.com/office/officeart/2005/8/layout/hProcess7"/>
    <dgm:cxn modelId="{215270D6-8F9D-4880-82E5-07EA82B581AE}" type="presParOf" srcId="{5E67E772-A260-421F-8645-7ED73724AACB}" destId="{96508303-7786-49BC-AD04-30522E535167}" srcOrd="1" destOrd="0" presId="urn:microsoft.com/office/officeart/2005/8/layout/hProcess7"/>
    <dgm:cxn modelId="{D6941926-AB54-4C7C-B812-EF0C644BE00A}" type="presParOf" srcId="{5E67E772-A260-421F-8645-7ED73724AACB}" destId="{DB083D3D-CEA7-4EF4-8AA1-C2A802704268}" srcOrd="2" destOrd="0" presId="urn:microsoft.com/office/officeart/2005/8/layout/hProcess7"/>
    <dgm:cxn modelId="{093D271C-EA3E-476A-9F54-642E0C0EE631}" type="presParOf" srcId="{DB083D3D-CEA7-4EF4-8AA1-C2A802704268}" destId="{31D60AF3-6270-4100-81B7-330D32C8F4A6}" srcOrd="0" destOrd="0" presId="urn:microsoft.com/office/officeart/2005/8/layout/hProcess7"/>
    <dgm:cxn modelId="{CA855CAD-9CF4-469B-BE2B-180A8B24EA41}" type="presParOf" srcId="{DB083D3D-CEA7-4EF4-8AA1-C2A802704268}" destId="{ECD80761-974B-4667-A9AB-462092D8F9B9}" srcOrd="1" destOrd="0" presId="urn:microsoft.com/office/officeart/2005/8/layout/hProcess7"/>
    <dgm:cxn modelId="{0522F11C-D600-4232-A2B7-3B97ADDF0199}" type="presParOf" srcId="{DB083D3D-CEA7-4EF4-8AA1-C2A802704268}" destId="{19C74B00-9D19-4DFC-9609-89F175DB66BA}" srcOrd="2" destOrd="0" presId="urn:microsoft.com/office/officeart/2005/8/layout/hProcess7"/>
    <dgm:cxn modelId="{64191907-CE0A-4275-9BEE-985D07C20D97}" type="presParOf" srcId="{5E67E772-A260-421F-8645-7ED73724AACB}" destId="{CEF358DE-B111-4987-9C96-9841F3AFF548}" srcOrd="3" destOrd="0" presId="urn:microsoft.com/office/officeart/2005/8/layout/hProcess7"/>
    <dgm:cxn modelId="{6981FD90-D009-4AA1-88EA-3845A4AFB0A6}" type="presParOf" srcId="{5E67E772-A260-421F-8645-7ED73724AACB}" destId="{F1FEC5BB-2D00-4741-8F7F-F40CE577CFE8}" srcOrd="4" destOrd="0" presId="urn:microsoft.com/office/officeart/2005/8/layout/hProcess7"/>
    <dgm:cxn modelId="{65967C67-B202-4CDE-81B7-4B2C4D5C90ED}" type="presParOf" srcId="{F1FEC5BB-2D00-4741-8F7F-F40CE577CFE8}" destId="{EB9BFC54-35F3-49DE-A825-B343E514FFC0}" srcOrd="0" destOrd="0" presId="urn:microsoft.com/office/officeart/2005/8/layout/hProcess7"/>
    <dgm:cxn modelId="{401E4B53-6810-4EBD-AF09-54BCDABA307D}" type="presParOf" srcId="{F1FEC5BB-2D00-4741-8F7F-F40CE577CFE8}" destId="{4791B555-179C-4B59-A696-0CF8E45453DF}" srcOrd="1" destOrd="0" presId="urn:microsoft.com/office/officeart/2005/8/layout/hProcess7"/>
    <dgm:cxn modelId="{711E65D7-1162-4F68-A7FB-5BCD5DCC1ED4}" type="presParOf" srcId="{F1FEC5BB-2D00-4741-8F7F-F40CE577CFE8}" destId="{71AE6C78-9EB8-4B8E-98B1-2C87757BBEB2}" srcOrd="2" destOrd="0" presId="urn:microsoft.com/office/officeart/2005/8/layout/hProcess7"/>
    <dgm:cxn modelId="{61C1BB72-9081-4B6E-A50E-E7ACD9DD8DBA}" type="presParOf" srcId="{5E67E772-A260-421F-8645-7ED73724AACB}" destId="{8EB3489C-26B3-43B7-89E2-C6410C0A09FF}" srcOrd="5" destOrd="0" presId="urn:microsoft.com/office/officeart/2005/8/layout/hProcess7"/>
    <dgm:cxn modelId="{71300DCD-567D-42AF-B768-A32C12BB3A9E}" type="presParOf" srcId="{5E67E772-A260-421F-8645-7ED73724AACB}" destId="{1E169366-95FA-46F2-A045-C88BBA2B8254}" srcOrd="6" destOrd="0" presId="urn:microsoft.com/office/officeart/2005/8/layout/hProcess7"/>
    <dgm:cxn modelId="{32E44CA7-F8C2-4700-B1F2-31FCA2BE2736}" type="presParOf" srcId="{1E169366-95FA-46F2-A045-C88BBA2B8254}" destId="{0F79B070-829C-4CAF-BB6A-B83CA10022D3}" srcOrd="0" destOrd="0" presId="urn:microsoft.com/office/officeart/2005/8/layout/hProcess7"/>
    <dgm:cxn modelId="{8A9DB299-E418-4D5D-9C92-B85B265C3F75}" type="presParOf" srcId="{1E169366-95FA-46F2-A045-C88BBA2B8254}" destId="{03F963F5-8011-4B00-8654-C8A0ECED1A85}" srcOrd="1" destOrd="0" presId="urn:microsoft.com/office/officeart/2005/8/layout/hProcess7"/>
    <dgm:cxn modelId="{1DDC7E73-7FE6-4F42-BD0E-77CC65EB0AD0}" type="presParOf" srcId="{1E169366-95FA-46F2-A045-C88BBA2B8254}" destId="{C5E94DCB-409F-49C4-96DB-93559CE883DE}" srcOrd="2" destOrd="0" presId="urn:microsoft.com/office/officeart/2005/8/layout/hProcess7"/>
    <dgm:cxn modelId="{CBCFF7A6-A6FE-496A-8DF2-4B4A579DA21F}" type="presParOf" srcId="{5E67E772-A260-421F-8645-7ED73724AACB}" destId="{FADC72B8-C48D-42A8-9906-E3164218D7D2}" srcOrd="7" destOrd="0" presId="urn:microsoft.com/office/officeart/2005/8/layout/hProcess7"/>
    <dgm:cxn modelId="{6ABFC60E-1915-4A49-837A-8FAD45065162}" type="presParOf" srcId="{5E67E772-A260-421F-8645-7ED73724AACB}" destId="{8CE75A1F-20CF-4BED-8726-922501888355}" srcOrd="8" destOrd="0" presId="urn:microsoft.com/office/officeart/2005/8/layout/hProcess7"/>
    <dgm:cxn modelId="{8043485C-F70B-4BD8-A28A-4CDF551E1538}" type="presParOf" srcId="{8CE75A1F-20CF-4BED-8726-922501888355}" destId="{D3C7B10E-CE69-469A-9F7F-C24DE9737271}" srcOrd="0" destOrd="0" presId="urn:microsoft.com/office/officeart/2005/8/layout/hProcess7"/>
    <dgm:cxn modelId="{A4350DA2-ABBE-4DB4-A2E6-D6C64816A67E}" type="presParOf" srcId="{8CE75A1F-20CF-4BED-8726-922501888355}" destId="{3DFA8D38-D489-4F1A-8C83-CFB29C9699C1}" srcOrd="1" destOrd="0" presId="urn:microsoft.com/office/officeart/2005/8/layout/hProcess7"/>
    <dgm:cxn modelId="{25AD1EED-9EC7-4116-8A0B-0FBC3702A846}" type="presParOf" srcId="{8CE75A1F-20CF-4BED-8726-922501888355}" destId="{5E61823F-7A5E-4CBE-B519-5DB1B1657B93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37D998-43C4-4A24-A0BC-99990186C76A}" type="doc">
      <dgm:prSet loTypeId="urn:microsoft.com/office/officeart/2005/8/layout/vList3" loCatId="list" qsTypeId="urn:microsoft.com/office/officeart/2005/8/quickstyle/simple1" qsCatId="simple" csTypeId="urn:microsoft.com/office/officeart/2005/8/colors/accent6_3" csCatId="accent6" phldr="1"/>
      <dgm:spPr/>
    </dgm:pt>
    <dgm:pt modelId="{8BD81022-F20B-4B69-8F94-901C2B587436}">
      <dgm:prSet phldrT="[Text]"/>
      <dgm:spPr/>
      <dgm:t>
        <a:bodyPr/>
        <a:lstStyle/>
        <a:p>
          <a:r>
            <a:rPr lang="en-US" dirty="0"/>
            <a:t>Ecosystem extent accounts</a:t>
          </a:r>
          <a:endParaRPr lang="en-GB" dirty="0"/>
        </a:p>
      </dgm:t>
    </dgm:pt>
    <dgm:pt modelId="{4B7661E7-1B95-47FD-BD2B-203FBBD4031F}" type="parTrans" cxnId="{79BE9195-8906-4E5E-93D3-2B18FC6B3374}">
      <dgm:prSet/>
      <dgm:spPr/>
      <dgm:t>
        <a:bodyPr/>
        <a:lstStyle/>
        <a:p>
          <a:endParaRPr lang="en-GB"/>
        </a:p>
      </dgm:t>
    </dgm:pt>
    <dgm:pt modelId="{F1567010-842C-4519-AD70-B45DEAEC4A45}" type="sibTrans" cxnId="{79BE9195-8906-4E5E-93D3-2B18FC6B3374}">
      <dgm:prSet/>
      <dgm:spPr/>
      <dgm:t>
        <a:bodyPr/>
        <a:lstStyle/>
        <a:p>
          <a:endParaRPr lang="en-GB"/>
        </a:p>
      </dgm:t>
    </dgm:pt>
    <dgm:pt modelId="{0B8585F3-40C7-4E1D-8C49-EEBABA2F731A}">
      <dgm:prSet phldrT="[Text]"/>
      <dgm:spPr/>
      <dgm:t>
        <a:bodyPr/>
        <a:lstStyle/>
        <a:p>
          <a:r>
            <a:rPr lang="en-US" dirty="0"/>
            <a:t>Ecosystem condition accounts</a:t>
          </a:r>
          <a:endParaRPr lang="en-GB" dirty="0"/>
        </a:p>
      </dgm:t>
    </dgm:pt>
    <dgm:pt modelId="{ED0D9284-6639-40F5-98F8-F8C5D2A3D596}" type="parTrans" cxnId="{0C98CBD4-34B8-4E85-9961-586B56E7D5B0}">
      <dgm:prSet/>
      <dgm:spPr/>
      <dgm:t>
        <a:bodyPr/>
        <a:lstStyle/>
        <a:p>
          <a:endParaRPr lang="en-GB"/>
        </a:p>
      </dgm:t>
    </dgm:pt>
    <dgm:pt modelId="{C059DF91-AC2C-4D50-848A-8378BE417CBB}" type="sibTrans" cxnId="{0C98CBD4-34B8-4E85-9961-586B56E7D5B0}">
      <dgm:prSet/>
      <dgm:spPr/>
      <dgm:t>
        <a:bodyPr/>
        <a:lstStyle/>
        <a:p>
          <a:endParaRPr lang="en-GB"/>
        </a:p>
      </dgm:t>
    </dgm:pt>
    <dgm:pt modelId="{031C71A6-4B85-4AAC-B315-D7ECD466C7D4}">
      <dgm:prSet phldrT="[Text]"/>
      <dgm:spPr/>
      <dgm:t>
        <a:bodyPr/>
        <a:lstStyle/>
        <a:p>
          <a:r>
            <a:rPr lang="en-US" dirty="0"/>
            <a:t>Ecosystem services accounts</a:t>
          </a:r>
          <a:endParaRPr lang="en-GB" dirty="0"/>
        </a:p>
      </dgm:t>
    </dgm:pt>
    <dgm:pt modelId="{6082B0BE-B770-475F-9B27-DD89A736C4D2}" type="parTrans" cxnId="{42AB6042-D441-4E89-B766-B73542681E72}">
      <dgm:prSet/>
      <dgm:spPr/>
      <dgm:t>
        <a:bodyPr/>
        <a:lstStyle/>
        <a:p>
          <a:endParaRPr lang="en-GB"/>
        </a:p>
      </dgm:t>
    </dgm:pt>
    <dgm:pt modelId="{A26FD9F0-F28A-46A3-B494-E6F82B7CE02C}" type="sibTrans" cxnId="{42AB6042-D441-4E89-B766-B73542681E72}">
      <dgm:prSet/>
      <dgm:spPr/>
      <dgm:t>
        <a:bodyPr/>
        <a:lstStyle/>
        <a:p>
          <a:endParaRPr lang="en-GB"/>
        </a:p>
      </dgm:t>
    </dgm:pt>
    <dgm:pt modelId="{9E9C7CF4-8BB8-4242-A584-A9FBBF09774A}" type="pres">
      <dgm:prSet presAssocID="{AD37D998-43C4-4A24-A0BC-99990186C76A}" presName="linearFlow" presStyleCnt="0">
        <dgm:presLayoutVars>
          <dgm:dir/>
          <dgm:resizeHandles val="exact"/>
        </dgm:presLayoutVars>
      </dgm:prSet>
      <dgm:spPr/>
    </dgm:pt>
    <dgm:pt modelId="{BA0716B3-4D65-4F16-A18B-F8402C14EB6A}" type="pres">
      <dgm:prSet presAssocID="{8BD81022-F20B-4B69-8F94-901C2B587436}" presName="composite" presStyleCnt="0"/>
      <dgm:spPr/>
    </dgm:pt>
    <dgm:pt modelId="{63411834-00BE-433C-B21A-39DFEEECBDAC}" type="pres">
      <dgm:prSet presAssocID="{8BD81022-F20B-4B69-8F94-901C2B587436}" presName="imgShp" presStyleLbl="fgImgPlace1" presStyleIdx="0" presStyleCnt="3"/>
      <dgm:spPr/>
    </dgm:pt>
    <dgm:pt modelId="{00547DA3-DFE8-4C8E-9BF8-3BAB8899F3F6}" type="pres">
      <dgm:prSet presAssocID="{8BD81022-F20B-4B69-8F94-901C2B587436}" presName="txShp" presStyleLbl="node1" presStyleIdx="0" presStyleCnt="3">
        <dgm:presLayoutVars>
          <dgm:bulletEnabled val="1"/>
        </dgm:presLayoutVars>
      </dgm:prSet>
      <dgm:spPr/>
    </dgm:pt>
    <dgm:pt modelId="{6DFB3F2D-4F7A-412E-9DF9-4B72D7FE5B39}" type="pres">
      <dgm:prSet presAssocID="{F1567010-842C-4519-AD70-B45DEAEC4A45}" presName="spacing" presStyleCnt="0"/>
      <dgm:spPr/>
    </dgm:pt>
    <dgm:pt modelId="{76B3BE9A-AA7B-424E-BCB6-44752D52C280}" type="pres">
      <dgm:prSet presAssocID="{0B8585F3-40C7-4E1D-8C49-EEBABA2F731A}" presName="composite" presStyleCnt="0"/>
      <dgm:spPr/>
    </dgm:pt>
    <dgm:pt modelId="{54D924E6-9D40-4D6A-99A1-655B0E1BD756}" type="pres">
      <dgm:prSet presAssocID="{0B8585F3-40C7-4E1D-8C49-EEBABA2F731A}" presName="imgShp" presStyleLbl="fgImgPlace1" presStyleIdx="1" presStyleCnt="3"/>
      <dgm:spPr/>
    </dgm:pt>
    <dgm:pt modelId="{116C9BBB-E1AA-4F1F-8957-4B165A93CF43}" type="pres">
      <dgm:prSet presAssocID="{0B8585F3-40C7-4E1D-8C49-EEBABA2F731A}" presName="txShp" presStyleLbl="node1" presStyleIdx="1" presStyleCnt="3">
        <dgm:presLayoutVars>
          <dgm:bulletEnabled val="1"/>
        </dgm:presLayoutVars>
      </dgm:prSet>
      <dgm:spPr/>
    </dgm:pt>
    <dgm:pt modelId="{A6C3DC5E-463B-400A-B2B7-1D120B5AE136}" type="pres">
      <dgm:prSet presAssocID="{C059DF91-AC2C-4D50-848A-8378BE417CBB}" presName="spacing" presStyleCnt="0"/>
      <dgm:spPr/>
    </dgm:pt>
    <dgm:pt modelId="{F2A2D9FD-CBD9-4500-B9D8-A133901A0199}" type="pres">
      <dgm:prSet presAssocID="{031C71A6-4B85-4AAC-B315-D7ECD466C7D4}" presName="composite" presStyleCnt="0"/>
      <dgm:spPr/>
    </dgm:pt>
    <dgm:pt modelId="{01A11906-6F1F-4500-8D4B-0C038905F727}" type="pres">
      <dgm:prSet presAssocID="{031C71A6-4B85-4AAC-B315-D7ECD466C7D4}" presName="imgShp" presStyleLbl="fgImgPlace1" presStyleIdx="2" presStyleCnt="3"/>
      <dgm:spPr/>
    </dgm:pt>
    <dgm:pt modelId="{2C5B761D-E5D8-49D1-BE81-4AC3A1F159E1}" type="pres">
      <dgm:prSet presAssocID="{031C71A6-4B85-4AAC-B315-D7ECD466C7D4}" presName="txShp" presStyleLbl="node1" presStyleIdx="2" presStyleCnt="3">
        <dgm:presLayoutVars>
          <dgm:bulletEnabled val="1"/>
        </dgm:presLayoutVars>
      </dgm:prSet>
      <dgm:spPr/>
    </dgm:pt>
  </dgm:ptLst>
  <dgm:cxnLst>
    <dgm:cxn modelId="{940A7322-B434-49BF-ADD5-0CFFD144CA43}" type="presOf" srcId="{AD37D998-43C4-4A24-A0BC-99990186C76A}" destId="{9E9C7CF4-8BB8-4242-A584-A9FBBF09774A}" srcOrd="0" destOrd="0" presId="urn:microsoft.com/office/officeart/2005/8/layout/vList3"/>
    <dgm:cxn modelId="{42AB6042-D441-4E89-B766-B73542681E72}" srcId="{AD37D998-43C4-4A24-A0BC-99990186C76A}" destId="{031C71A6-4B85-4AAC-B315-D7ECD466C7D4}" srcOrd="2" destOrd="0" parTransId="{6082B0BE-B770-475F-9B27-DD89A736C4D2}" sibTransId="{A26FD9F0-F28A-46A3-B494-E6F82B7CE02C}"/>
    <dgm:cxn modelId="{D250CE65-B925-4869-917B-145FBA9CEEDC}" type="presOf" srcId="{0B8585F3-40C7-4E1D-8C49-EEBABA2F731A}" destId="{116C9BBB-E1AA-4F1F-8957-4B165A93CF43}" srcOrd="0" destOrd="0" presId="urn:microsoft.com/office/officeart/2005/8/layout/vList3"/>
    <dgm:cxn modelId="{430B5E4B-1EC3-46B3-89D6-69D69772D62C}" type="presOf" srcId="{8BD81022-F20B-4B69-8F94-901C2B587436}" destId="{00547DA3-DFE8-4C8E-9BF8-3BAB8899F3F6}" srcOrd="0" destOrd="0" presId="urn:microsoft.com/office/officeart/2005/8/layout/vList3"/>
    <dgm:cxn modelId="{79BE9195-8906-4E5E-93D3-2B18FC6B3374}" srcId="{AD37D998-43C4-4A24-A0BC-99990186C76A}" destId="{8BD81022-F20B-4B69-8F94-901C2B587436}" srcOrd="0" destOrd="0" parTransId="{4B7661E7-1B95-47FD-BD2B-203FBBD4031F}" sibTransId="{F1567010-842C-4519-AD70-B45DEAEC4A45}"/>
    <dgm:cxn modelId="{0199BCC9-8AA1-4E78-B01A-C30DAF78A7B1}" type="presOf" srcId="{031C71A6-4B85-4AAC-B315-D7ECD466C7D4}" destId="{2C5B761D-E5D8-49D1-BE81-4AC3A1F159E1}" srcOrd="0" destOrd="0" presId="urn:microsoft.com/office/officeart/2005/8/layout/vList3"/>
    <dgm:cxn modelId="{0C98CBD4-34B8-4E85-9961-586B56E7D5B0}" srcId="{AD37D998-43C4-4A24-A0BC-99990186C76A}" destId="{0B8585F3-40C7-4E1D-8C49-EEBABA2F731A}" srcOrd="1" destOrd="0" parTransId="{ED0D9284-6639-40F5-98F8-F8C5D2A3D596}" sibTransId="{C059DF91-AC2C-4D50-848A-8378BE417CBB}"/>
    <dgm:cxn modelId="{B0163A88-73D1-4907-A77F-DD563D0BA6EC}" type="presParOf" srcId="{9E9C7CF4-8BB8-4242-A584-A9FBBF09774A}" destId="{BA0716B3-4D65-4F16-A18B-F8402C14EB6A}" srcOrd="0" destOrd="0" presId="urn:microsoft.com/office/officeart/2005/8/layout/vList3"/>
    <dgm:cxn modelId="{FC620B0F-9293-477D-8DE8-01A935408AC9}" type="presParOf" srcId="{BA0716B3-4D65-4F16-A18B-F8402C14EB6A}" destId="{63411834-00BE-433C-B21A-39DFEEECBDAC}" srcOrd="0" destOrd="0" presId="urn:microsoft.com/office/officeart/2005/8/layout/vList3"/>
    <dgm:cxn modelId="{3CEBF1A3-E645-44A9-AABC-AC66FA7AA877}" type="presParOf" srcId="{BA0716B3-4D65-4F16-A18B-F8402C14EB6A}" destId="{00547DA3-DFE8-4C8E-9BF8-3BAB8899F3F6}" srcOrd="1" destOrd="0" presId="urn:microsoft.com/office/officeart/2005/8/layout/vList3"/>
    <dgm:cxn modelId="{C21F4D26-37DB-4432-92B1-6E3E9083C4F4}" type="presParOf" srcId="{9E9C7CF4-8BB8-4242-A584-A9FBBF09774A}" destId="{6DFB3F2D-4F7A-412E-9DF9-4B72D7FE5B39}" srcOrd="1" destOrd="0" presId="urn:microsoft.com/office/officeart/2005/8/layout/vList3"/>
    <dgm:cxn modelId="{622496AA-728A-4A5C-B710-8917C6F1CE00}" type="presParOf" srcId="{9E9C7CF4-8BB8-4242-A584-A9FBBF09774A}" destId="{76B3BE9A-AA7B-424E-BCB6-44752D52C280}" srcOrd="2" destOrd="0" presId="urn:microsoft.com/office/officeart/2005/8/layout/vList3"/>
    <dgm:cxn modelId="{F4C31B76-6B8A-421D-AC2C-2A268407E138}" type="presParOf" srcId="{76B3BE9A-AA7B-424E-BCB6-44752D52C280}" destId="{54D924E6-9D40-4D6A-99A1-655B0E1BD756}" srcOrd="0" destOrd="0" presId="urn:microsoft.com/office/officeart/2005/8/layout/vList3"/>
    <dgm:cxn modelId="{683DCAC4-0B65-4E9D-B785-158D786498AB}" type="presParOf" srcId="{76B3BE9A-AA7B-424E-BCB6-44752D52C280}" destId="{116C9BBB-E1AA-4F1F-8957-4B165A93CF43}" srcOrd="1" destOrd="0" presId="urn:microsoft.com/office/officeart/2005/8/layout/vList3"/>
    <dgm:cxn modelId="{DDB677DC-F0A2-49EA-AFFC-5B2BAD7AF295}" type="presParOf" srcId="{9E9C7CF4-8BB8-4242-A584-A9FBBF09774A}" destId="{A6C3DC5E-463B-400A-B2B7-1D120B5AE136}" srcOrd="3" destOrd="0" presId="urn:microsoft.com/office/officeart/2005/8/layout/vList3"/>
    <dgm:cxn modelId="{6C417F3C-6484-451D-8B91-E56AA9713606}" type="presParOf" srcId="{9E9C7CF4-8BB8-4242-A584-A9FBBF09774A}" destId="{F2A2D9FD-CBD9-4500-B9D8-A133901A0199}" srcOrd="4" destOrd="0" presId="urn:microsoft.com/office/officeart/2005/8/layout/vList3"/>
    <dgm:cxn modelId="{2FD8EA2E-BEDB-40A2-8AD8-65A8026DEC64}" type="presParOf" srcId="{F2A2D9FD-CBD9-4500-B9D8-A133901A0199}" destId="{01A11906-6F1F-4500-8D4B-0C038905F727}" srcOrd="0" destOrd="0" presId="urn:microsoft.com/office/officeart/2005/8/layout/vList3"/>
    <dgm:cxn modelId="{3AB30ADD-2CD7-4F42-813A-340A75A3FD1B}" type="presParOf" srcId="{F2A2D9FD-CBD9-4500-B9D8-A133901A0199}" destId="{2C5B761D-E5D8-49D1-BE81-4AC3A1F159E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B93A38-E57F-4A37-8992-569DE723E4CB}" type="doc">
      <dgm:prSet loTypeId="urn:microsoft.com/office/officeart/2005/8/layout/hProcess7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GB"/>
        </a:p>
      </dgm:t>
    </dgm:pt>
    <dgm:pt modelId="{12304B8E-ED7C-4992-84DD-4A981EEBC308}">
      <dgm:prSet phldrT="[Text]"/>
      <dgm:spPr/>
      <dgm:t>
        <a:bodyPr/>
        <a:lstStyle/>
        <a:p>
          <a:r>
            <a:rPr lang="en-GB" dirty="0"/>
            <a:t>Ecosystem Accounts</a:t>
          </a:r>
        </a:p>
      </dgm:t>
    </dgm:pt>
    <dgm:pt modelId="{E5C92D0A-6A9E-488C-8CFA-0671DB687C1E}" type="parTrans" cxnId="{F8320F49-6938-45DE-8FA8-62BF8B081D4A}">
      <dgm:prSet/>
      <dgm:spPr/>
      <dgm:t>
        <a:bodyPr/>
        <a:lstStyle/>
        <a:p>
          <a:endParaRPr lang="en-GB"/>
        </a:p>
      </dgm:t>
    </dgm:pt>
    <dgm:pt modelId="{CB37E682-5309-4888-A560-B6A7F52C863E}" type="sibTrans" cxnId="{F8320F49-6938-45DE-8FA8-62BF8B081D4A}">
      <dgm:prSet/>
      <dgm:spPr/>
      <dgm:t>
        <a:bodyPr/>
        <a:lstStyle/>
        <a:p>
          <a:endParaRPr lang="en-GB"/>
        </a:p>
      </dgm:t>
    </dgm:pt>
    <dgm:pt modelId="{49BFF52B-1C7F-4FB7-BF2E-9BC7EC5A580A}">
      <dgm:prSet phldrT="[Text]" custT="1"/>
      <dgm:spPr/>
      <dgm:t>
        <a:bodyPr/>
        <a:lstStyle/>
        <a:p>
          <a:r>
            <a:rPr lang="en-GB" sz="1800" dirty="0">
              <a:latin typeface="Roboto" panose="02000000000000000000" pitchFamily="2" charset="0"/>
              <a:ea typeface="Roboto" panose="02000000000000000000" pitchFamily="2" charset="0"/>
            </a:rPr>
            <a:t>Take a spatial approach to accounting which identifies the location and size of ecosystem assets and the ecosystem services provided.</a:t>
          </a:r>
        </a:p>
        <a:p>
          <a:endParaRPr lang="en-GB" sz="1800" dirty="0">
            <a:latin typeface="Roboto" panose="02000000000000000000" pitchFamily="2" charset="0"/>
            <a:ea typeface="Roboto" panose="02000000000000000000" pitchFamily="2" charset="0"/>
          </a:endParaRPr>
        </a:p>
        <a:p>
          <a:r>
            <a:rPr lang="en-GB" sz="1800" dirty="0">
              <a:latin typeface="Roboto" panose="02000000000000000000" pitchFamily="2" charset="0"/>
              <a:ea typeface="Roboto" panose="02000000000000000000" pitchFamily="2" charset="0"/>
            </a:rPr>
            <a:t>- Ecosystem extent accounts </a:t>
          </a:r>
          <a:r>
            <a:rPr lang="en-US" sz="1800" dirty="0">
              <a:latin typeface="Roboto" panose="02000000000000000000" pitchFamily="2" charset="0"/>
              <a:ea typeface="Roboto" panose="02000000000000000000" pitchFamily="2" charset="0"/>
            </a:rPr>
            <a:t>record the total area of each ecosystem</a:t>
          </a:r>
          <a:r>
            <a:rPr lang="en-GB" sz="1800" dirty="0">
              <a:latin typeface="Roboto" panose="02000000000000000000" pitchFamily="2" charset="0"/>
              <a:ea typeface="Roboto" panose="02000000000000000000" pitchFamily="2" charset="0"/>
            </a:rPr>
            <a:t> (terrestrial, freshwater and marine ecosystems).</a:t>
          </a:r>
        </a:p>
        <a:p>
          <a:r>
            <a:rPr lang="en-GB" sz="1800" dirty="0">
              <a:latin typeface="Roboto" panose="02000000000000000000" pitchFamily="2" charset="0"/>
              <a:ea typeface="Roboto" panose="02000000000000000000" pitchFamily="2" charset="0"/>
            </a:rPr>
            <a:t>- Ecosystem condition accounts </a:t>
          </a:r>
          <a:r>
            <a:rPr lang="en-US" sz="1800" dirty="0">
              <a:latin typeface="Roboto" panose="02000000000000000000" pitchFamily="2" charset="0"/>
              <a:ea typeface="Roboto" panose="02000000000000000000" pitchFamily="2" charset="0"/>
            </a:rPr>
            <a:t>measure the quality of an ecosystem measured in terms of its abiotic and biotic characteristics and how they have changed.</a:t>
          </a:r>
          <a:endParaRPr lang="en-GB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1E7D061-7F95-4961-9583-60CC663C66D6}" type="parTrans" cxnId="{518259BB-B62E-4C71-8EF6-CA7DD3C35ADD}">
      <dgm:prSet/>
      <dgm:spPr/>
      <dgm:t>
        <a:bodyPr/>
        <a:lstStyle/>
        <a:p>
          <a:endParaRPr lang="en-GB"/>
        </a:p>
      </dgm:t>
    </dgm:pt>
    <dgm:pt modelId="{4C06553A-5765-4A75-BCB9-47561CD1E4CB}" type="sibTrans" cxnId="{518259BB-B62E-4C71-8EF6-CA7DD3C35ADD}">
      <dgm:prSet/>
      <dgm:spPr/>
      <dgm:t>
        <a:bodyPr/>
        <a:lstStyle/>
        <a:p>
          <a:endParaRPr lang="en-GB"/>
        </a:p>
      </dgm:t>
    </dgm:pt>
    <dgm:pt modelId="{3F0F1E8A-E2C6-4297-B497-75873145A47B}">
      <dgm:prSet phldrT="[Text]" custT="1"/>
      <dgm:spPr/>
      <dgm:t>
        <a:bodyPr/>
        <a:lstStyle/>
        <a:p>
          <a:r>
            <a:rPr lang="en-US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With focus on Climate Change</a:t>
          </a:r>
          <a:endParaRPr lang="en-GB" sz="25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191B782E-9E5B-4E09-A3DF-495D45861CAE}" type="parTrans" cxnId="{61595170-8172-48F2-8BBF-79D8339DC1C7}">
      <dgm:prSet/>
      <dgm:spPr/>
      <dgm:t>
        <a:bodyPr/>
        <a:lstStyle/>
        <a:p>
          <a:endParaRPr lang="en-GB"/>
        </a:p>
      </dgm:t>
    </dgm:pt>
    <dgm:pt modelId="{FE3164DD-B1EE-4BB3-84A0-F8C576D5320D}" type="sibTrans" cxnId="{61595170-8172-48F2-8BBF-79D8339DC1C7}">
      <dgm:prSet/>
      <dgm:spPr/>
      <dgm:t>
        <a:bodyPr/>
        <a:lstStyle/>
        <a:p>
          <a:endParaRPr lang="en-GB"/>
        </a:p>
      </dgm:t>
    </dgm:pt>
    <dgm:pt modelId="{D2604533-5C04-43EF-AC12-B1A756AC45BA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As described in Chapter 13 of the SEEA EA:</a:t>
          </a:r>
          <a:endParaRPr lang="en-GB" sz="18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FB10ADD-FBB5-47A3-A2CC-2BE50FC696CA}" type="parTrans" cxnId="{164627F4-5C81-4688-8DA3-8758E5EB3FFF}">
      <dgm:prSet/>
      <dgm:spPr/>
      <dgm:t>
        <a:bodyPr/>
        <a:lstStyle/>
        <a:p>
          <a:endParaRPr lang="en-GB"/>
        </a:p>
      </dgm:t>
    </dgm:pt>
    <dgm:pt modelId="{87BD9DD7-A03E-4A2C-B39F-A78336A4A3C6}" type="sibTrans" cxnId="{164627F4-5C81-4688-8DA3-8758E5EB3FFF}">
      <dgm:prSet/>
      <dgm:spPr/>
      <dgm:t>
        <a:bodyPr/>
        <a:lstStyle/>
        <a:p>
          <a:endParaRPr lang="en-GB"/>
        </a:p>
      </dgm:t>
    </dgm:pt>
    <dgm:pt modelId="{2DA7FA37-E356-490A-A6AC-F66FE459F8C0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- Ecosystem extent accounts can be linked to emissions from land use, land use change and forestry (LULUCF). </a:t>
          </a:r>
          <a:endParaRPr lang="en-GB" sz="18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EAA8D5E-7D4E-4717-95F1-B572FF862DCF}" type="parTrans" cxnId="{36F02710-8C98-4398-9210-D618EC005C16}">
      <dgm:prSet/>
      <dgm:spPr/>
      <dgm:t>
        <a:bodyPr/>
        <a:lstStyle/>
        <a:p>
          <a:endParaRPr lang="en-GB"/>
        </a:p>
      </dgm:t>
    </dgm:pt>
    <dgm:pt modelId="{E860E682-F269-4E38-93BD-94021F99A411}" type="sibTrans" cxnId="{36F02710-8C98-4398-9210-D618EC005C16}">
      <dgm:prSet/>
      <dgm:spPr/>
      <dgm:t>
        <a:bodyPr/>
        <a:lstStyle/>
        <a:p>
          <a:endParaRPr lang="en-GB"/>
        </a:p>
      </dgm:t>
    </dgm:pt>
    <dgm:pt modelId="{46D9C244-59AB-4DEB-9054-D9A594556668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- Condition accounts provide information on carbon storage in ecosystems, such as soil organic carbon and dry matter productivity.</a:t>
          </a:r>
          <a:endParaRPr lang="en-GB" sz="18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5F4D28B-4A3B-4C31-AD89-000D95B73163}" type="parTrans" cxnId="{949DCC5C-0DE8-4CB7-A7A2-C4F6B92BF391}">
      <dgm:prSet/>
      <dgm:spPr/>
      <dgm:t>
        <a:bodyPr/>
        <a:lstStyle/>
        <a:p>
          <a:endParaRPr lang="en-GB"/>
        </a:p>
      </dgm:t>
    </dgm:pt>
    <dgm:pt modelId="{F03B2CEF-3715-4537-B643-D74A1C43C1F9}" type="sibTrans" cxnId="{949DCC5C-0DE8-4CB7-A7A2-C4F6B92BF391}">
      <dgm:prSet/>
      <dgm:spPr/>
      <dgm:t>
        <a:bodyPr/>
        <a:lstStyle/>
        <a:p>
          <a:endParaRPr lang="en-GB"/>
        </a:p>
      </dgm:t>
    </dgm:pt>
    <dgm:pt modelId="{43AACA51-6683-412C-B82D-BC890B8202E2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- Ecosystem services accounts can also provide information on global climate regulation ecosystem services.</a:t>
          </a:r>
          <a:endParaRPr lang="en-GB" sz="18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2109E9C-38C7-4648-9C47-FA3ABBE02AD0}" type="parTrans" cxnId="{78477963-324E-42B5-A174-926E23B6E4AD}">
      <dgm:prSet/>
      <dgm:spPr/>
      <dgm:t>
        <a:bodyPr/>
        <a:lstStyle/>
        <a:p>
          <a:endParaRPr lang="en-GB"/>
        </a:p>
      </dgm:t>
    </dgm:pt>
    <dgm:pt modelId="{4AC6C9E6-85AE-485C-94F7-31E684CF53CF}" type="sibTrans" cxnId="{78477963-324E-42B5-A174-926E23B6E4AD}">
      <dgm:prSet/>
      <dgm:spPr/>
      <dgm:t>
        <a:bodyPr/>
        <a:lstStyle/>
        <a:p>
          <a:endParaRPr lang="en-GB"/>
        </a:p>
      </dgm:t>
    </dgm:pt>
    <dgm:pt modelId="{548D9294-1247-4AB3-8E8D-A8116F00E452}">
      <dgm:prSet phldrT="[Text]" custT="1"/>
      <dgm:spPr/>
      <dgm:t>
        <a:bodyPr/>
        <a:lstStyle/>
        <a:p>
          <a:r>
            <a:rPr lang="en-GB" sz="1800" dirty="0">
              <a:latin typeface="Roboto" panose="02000000000000000000" pitchFamily="2" charset="0"/>
              <a:ea typeface="Roboto" panose="02000000000000000000" pitchFamily="2" charset="0"/>
            </a:rPr>
            <a:t>- Ecosystem services: providing, regulating, cultural.</a:t>
          </a:r>
        </a:p>
      </dgm:t>
    </dgm:pt>
    <dgm:pt modelId="{4965CD61-C928-4922-89D1-B53F0A7D4B60}" type="parTrans" cxnId="{9217D6B4-F589-42EC-B71E-C30A221F00F9}">
      <dgm:prSet/>
      <dgm:spPr/>
      <dgm:t>
        <a:bodyPr/>
        <a:lstStyle/>
        <a:p>
          <a:endParaRPr lang="en-GB"/>
        </a:p>
      </dgm:t>
    </dgm:pt>
    <dgm:pt modelId="{7123EE29-22E6-45B0-863B-A3AA6FC1DA19}" type="sibTrans" cxnId="{9217D6B4-F589-42EC-B71E-C30A221F00F9}">
      <dgm:prSet/>
      <dgm:spPr/>
      <dgm:t>
        <a:bodyPr/>
        <a:lstStyle/>
        <a:p>
          <a:endParaRPr lang="en-GB"/>
        </a:p>
      </dgm:t>
    </dgm:pt>
    <dgm:pt modelId="{E065C219-E324-4953-9F0B-3FC1B16A5F20}" type="pres">
      <dgm:prSet presAssocID="{58B93A38-E57F-4A37-8992-569DE723E4CB}" presName="Name0" presStyleCnt="0">
        <dgm:presLayoutVars>
          <dgm:dir/>
          <dgm:animLvl val="lvl"/>
          <dgm:resizeHandles val="exact"/>
        </dgm:presLayoutVars>
      </dgm:prSet>
      <dgm:spPr/>
    </dgm:pt>
    <dgm:pt modelId="{2A9B35EA-2B6D-43DB-9377-8886D163DCEC}" type="pres">
      <dgm:prSet presAssocID="{12304B8E-ED7C-4992-84DD-4A981EEBC308}" presName="compositeNode" presStyleCnt="0">
        <dgm:presLayoutVars>
          <dgm:bulletEnabled val="1"/>
        </dgm:presLayoutVars>
      </dgm:prSet>
      <dgm:spPr/>
    </dgm:pt>
    <dgm:pt modelId="{CE979B63-7126-4F26-9980-AF489878F830}" type="pres">
      <dgm:prSet presAssocID="{12304B8E-ED7C-4992-84DD-4A981EEBC308}" presName="bgRect" presStyleLbl="node1" presStyleIdx="0" presStyleCnt="2"/>
      <dgm:spPr/>
    </dgm:pt>
    <dgm:pt modelId="{638A8DD1-B93F-4BAD-9791-960D2E37B0C4}" type="pres">
      <dgm:prSet presAssocID="{12304B8E-ED7C-4992-84DD-4A981EEBC308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3ACC46CE-2574-4FE3-8632-552EB6F66B65}" type="pres">
      <dgm:prSet presAssocID="{12304B8E-ED7C-4992-84DD-4A981EEBC308}" presName="childNode" presStyleLbl="node1" presStyleIdx="0" presStyleCnt="2">
        <dgm:presLayoutVars>
          <dgm:bulletEnabled val="1"/>
        </dgm:presLayoutVars>
      </dgm:prSet>
      <dgm:spPr/>
    </dgm:pt>
    <dgm:pt modelId="{75468EEE-B238-4F89-80B3-AB317A0321EC}" type="pres">
      <dgm:prSet presAssocID="{CB37E682-5309-4888-A560-B6A7F52C863E}" presName="hSp" presStyleCnt="0"/>
      <dgm:spPr/>
    </dgm:pt>
    <dgm:pt modelId="{77F5F0C4-507B-42C3-8DC8-28C809598353}" type="pres">
      <dgm:prSet presAssocID="{CB37E682-5309-4888-A560-B6A7F52C863E}" presName="vProcSp" presStyleCnt="0"/>
      <dgm:spPr/>
    </dgm:pt>
    <dgm:pt modelId="{59590CED-BFAF-40AF-BEEB-F95BC7EBC635}" type="pres">
      <dgm:prSet presAssocID="{CB37E682-5309-4888-A560-B6A7F52C863E}" presName="vSp1" presStyleCnt="0"/>
      <dgm:spPr/>
    </dgm:pt>
    <dgm:pt modelId="{DB7BD8EB-1E78-4185-85E8-5CFDD563BA46}" type="pres">
      <dgm:prSet presAssocID="{CB37E682-5309-4888-A560-B6A7F52C863E}" presName="simulatedConn" presStyleLbl="solidFgAcc1" presStyleIdx="0" presStyleCnt="1"/>
      <dgm:spPr/>
    </dgm:pt>
    <dgm:pt modelId="{9D35BDDC-D83A-473E-9993-1A91F86F0550}" type="pres">
      <dgm:prSet presAssocID="{CB37E682-5309-4888-A560-B6A7F52C863E}" presName="vSp2" presStyleCnt="0"/>
      <dgm:spPr/>
    </dgm:pt>
    <dgm:pt modelId="{E52EDFEF-B0AB-4B7A-B33A-97E0FF343780}" type="pres">
      <dgm:prSet presAssocID="{CB37E682-5309-4888-A560-B6A7F52C863E}" presName="sibTrans" presStyleCnt="0"/>
      <dgm:spPr/>
    </dgm:pt>
    <dgm:pt modelId="{043DB447-1965-4B32-924F-8B20D8E4DB88}" type="pres">
      <dgm:prSet presAssocID="{3F0F1E8A-E2C6-4297-B497-75873145A47B}" presName="compositeNode" presStyleCnt="0">
        <dgm:presLayoutVars>
          <dgm:bulletEnabled val="1"/>
        </dgm:presLayoutVars>
      </dgm:prSet>
      <dgm:spPr/>
    </dgm:pt>
    <dgm:pt modelId="{646B3BC9-2F02-4102-B341-00EBF1044E09}" type="pres">
      <dgm:prSet presAssocID="{3F0F1E8A-E2C6-4297-B497-75873145A47B}" presName="bgRect" presStyleLbl="node1" presStyleIdx="1" presStyleCnt="2" custLinFactNeighborX="39" custLinFactNeighborY="-2060"/>
      <dgm:spPr/>
    </dgm:pt>
    <dgm:pt modelId="{732B0F64-F484-4417-9A11-1F48FAA2D963}" type="pres">
      <dgm:prSet presAssocID="{3F0F1E8A-E2C6-4297-B497-75873145A47B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CF2DF9E1-C033-42F2-AB45-2339DB18D0F0}" type="pres">
      <dgm:prSet presAssocID="{3F0F1E8A-E2C6-4297-B497-75873145A47B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36F02710-8C98-4398-9210-D618EC005C16}" srcId="{3F0F1E8A-E2C6-4297-B497-75873145A47B}" destId="{2DA7FA37-E356-490A-A6AC-F66FE459F8C0}" srcOrd="1" destOrd="0" parTransId="{BEAA8D5E-7D4E-4717-95F1-B572FF862DCF}" sibTransId="{E860E682-F269-4E38-93BD-94021F99A411}"/>
    <dgm:cxn modelId="{BD28CB18-E048-4886-BC73-43A82B2B6E6D}" type="presOf" srcId="{548D9294-1247-4AB3-8E8D-A8116F00E452}" destId="{3ACC46CE-2574-4FE3-8632-552EB6F66B65}" srcOrd="0" destOrd="1" presId="urn:microsoft.com/office/officeart/2005/8/layout/hProcess7"/>
    <dgm:cxn modelId="{460B9E25-9E7D-409D-BB65-98CFDC3D5F97}" type="presOf" srcId="{2DA7FA37-E356-490A-A6AC-F66FE459F8C0}" destId="{CF2DF9E1-C033-42F2-AB45-2339DB18D0F0}" srcOrd="0" destOrd="1" presId="urn:microsoft.com/office/officeart/2005/8/layout/hProcess7"/>
    <dgm:cxn modelId="{DFE03A31-59BB-4F05-82E7-C5F77E721B77}" type="presOf" srcId="{3F0F1E8A-E2C6-4297-B497-75873145A47B}" destId="{646B3BC9-2F02-4102-B341-00EBF1044E09}" srcOrd="0" destOrd="0" presId="urn:microsoft.com/office/officeart/2005/8/layout/hProcess7"/>
    <dgm:cxn modelId="{949DCC5C-0DE8-4CB7-A7A2-C4F6B92BF391}" srcId="{3F0F1E8A-E2C6-4297-B497-75873145A47B}" destId="{46D9C244-59AB-4DEB-9054-D9A594556668}" srcOrd="2" destOrd="0" parTransId="{35F4D28B-4A3B-4C31-AD89-000D95B73163}" sibTransId="{F03B2CEF-3715-4537-B643-D74A1C43C1F9}"/>
    <dgm:cxn modelId="{78477963-324E-42B5-A174-926E23B6E4AD}" srcId="{3F0F1E8A-E2C6-4297-B497-75873145A47B}" destId="{43AACA51-6683-412C-B82D-BC890B8202E2}" srcOrd="3" destOrd="0" parTransId="{B2109E9C-38C7-4648-9C47-FA3ABBE02AD0}" sibTransId="{4AC6C9E6-85AE-485C-94F7-31E684CF53CF}"/>
    <dgm:cxn modelId="{F8320F49-6938-45DE-8FA8-62BF8B081D4A}" srcId="{58B93A38-E57F-4A37-8992-569DE723E4CB}" destId="{12304B8E-ED7C-4992-84DD-4A981EEBC308}" srcOrd="0" destOrd="0" parTransId="{E5C92D0A-6A9E-488C-8CFA-0671DB687C1E}" sibTransId="{CB37E682-5309-4888-A560-B6A7F52C863E}"/>
    <dgm:cxn modelId="{1120094F-3E4B-4F37-9A1D-ED7F80AF99E7}" type="presOf" srcId="{3F0F1E8A-E2C6-4297-B497-75873145A47B}" destId="{732B0F64-F484-4417-9A11-1F48FAA2D963}" srcOrd="1" destOrd="0" presId="urn:microsoft.com/office/officeart/2005/8/layout/hProcess7"/>
    <dgm:cxn modelId="{61595170-8172-48F2-8BBF-79D8339DC1C7}" srcId="{58B93A38-E57F-4A37-8992-569DE723E4CB}" destId="{3F0F1E8A-E2C6-4297-B497-75873145A47B}" srcOrd="1" destOrd="0" parTransId="{191B782E-9E5B-4E09-A3DF-495D45861CAE}" sibTransId="{FE3164DD-B1EE-4BB3-84A0-F8C576D5320D}"/>
    <dgm:cxn modelId="{AB4CBE7E-D7D0-484E-AB5E-5A85DC2F56F5}" type="presOf" srcId="{D2604533-5C04-43EF-AC12-B1A756AC45BA}" destId="{CF2DF9E1-C033-42F2-AB45-2339DB18D0F0}" srcOrd="0" destOrd="0" presId="urn:microsoft.com/office/officeart/2005/8/layout/hProcess7"/>
    <dgm:cxn modelId="{9E9F2582-6A2E-478A-822B-E06041F357A9}" type="presOf" srcId="{46D9C244-59AB-4DEB-9054-D9A594556668}" destId="{CF2DF9E1-C033-42F2-AB45-2339DB18D0F0}" srcOrd="0" destOrd="2" presId="urn:microsoft.com/office/officeart/2005/8/layout/hProcess7"/>
    <dgm:cxn modelId="{64A93994-8087-460F-8A2A-91CC99474DE5}" type="presOf" srcId="{49BFF52B-1C7F-4FB7-BF2E-9BC7EC5A580A}" destId="{3ACC46CE-2574-4FE3-8632-552EB6F66B65}" srcOrd="0" destOrd="0" presId="urn:microsoft.com/office/officeart/2005/8/layout/hProcess7"/>
    <dgm:cxn modelId="{9217D6B4-F589-42EC-B71E-C30A221F00F9}" srcId="{12304B8E-ED7C-4992-84DD-4A981EEBC308}" destId="{548D9294-1247-4AB3-8E8D-A8116F00E452}" srcOrd="1" destOrd="0" parTransId="{4965CD61-C928-4922-89D1-B53F0A7D4B60}" sibTransId="{7123EE29-22E6-45B0-863B-A3AA6FC1DA19}"/>
    <dgm:cxn modelId="{00BBC8B6-3A7F-49E8-903B-AD97F5E5A971}" type="presOf" srcId="{43AACA51-6683-412C-B82D-BC890B8202E2}" destId="{CF2DF9E1-C033-42F2-AB45-2339DB18D0F0}" srcOrd="0" destOrd="3" presId="urn:microsoft.com/office/officeart/2005/8/layout/hProcess7"/>
    <dgm:cxn modelId="{518259BB-B62E-4C71-8EF6-CA7DD3C35ADD}" srcId="{12304B8E-ED7C-4992-84DD-4A981EEBC308}" destId="{49BFF52B-1C7F-4FB7-BF2E-9BC7EC5A580A}" srcOrd="0" destOrd="0" parTransId="{41E7D061-7F95-4961-9583-60CC663C66D6}" sibTransId="{4C06553A-5765-4A75-BCB9-47561CD1E4CB}"/>
    <dgm:cxn modelId="{B3C7AED0-67C9-43C2-8AD0-2116228F8364}" type="presOf" srcId="{12304B8E-ED7C-4992-84DD-4A981EEBC308}" destId="{CE979B63-7126-4F26-9980-AF489878F830}" srcOrd="0" destOrd="0" presId="urn:microsoft.com/office/officeart/2005/8/layout/hProcess7"/>
    <dgm:cxn modelId="{734955DE-E64D-4B66-AC52-EED4D7850F39}" type="presOf" srcId="{12304B8E-ED7C-4992-84DD-4A981EEBC308}" destId="{638A8DD1-B93F-4BAD-9791-960D2E37B0C4}" srcOrd="1" destOrd="0" presId="urn:microsoft.com/office/officeart/2005/8/layout/hProcess7"/>
    <dgm:cxn modelId="{164627F4-5C81-4688-8DA3-8758E5EB3FFF}" srcId="{3F0F1E8A-E2C6-4297-B497-75873145A47B}" destId="{D2604533-5C04-43EF-AC12-B1A756AC45BA}" srcOrd="0" destOrd="0" parTransId="{FFB10ADD-FBB5-47A3-A2CC-2BE50FC696CA}" sibTransId="{87BD9DD7-A03E-4A2C-B39F-A78336A4A3C6}"/>
    <dgm:cxn modelId="{D47E40F9-4796-4B09-B450-62A534DF6A4C}" type="presOf" srcId="{58B93A38-E57F-4A37-8992-569DE723E4CB}" destId="{E065C219-E324-4953-9F0B-3FC1B16A5F20}" srcOrd="0" destOrd="0" presId="urn:microsoft.com/office/officeart/2005/8/layout/hProcess7"/>
    <dgm:cxn modelId="{26B0CFF7-D824-4E6C-B767-B13050EEB5E2}" type="presParOf" srcId="{E065C219-E324-4953-9F0B-3FC1B16A5F20}" destId="{2A9B35EA-2B6D-43DB-9377-8886D163DCEC}" srcOrd="0" destOrd="0" presId="urn:microsoft.com/office/officeart/2005/8/layout/hProcess7"/>
    <dgm:cxn modelId="{C5686EE2-8EB0-4825-830C-6FCC2471DAC2}" type="presParOf" srcId="{2A9B35EA-2B6D-43DB-9377-8886D163DCEC}" destId="{CE979B63-7126-4F26-9980-AF489878F830}" srcOrd="0" destOrd="0" presId="urn:microsoft.com/office/officeart/2005/8/layout/hProcess7"/>
    <dgm:cxn modelId="{9A6BE3BC-134D-4F0C-91AC-FE8AE52FD547}" type="presParOf" srcId="{2A9B35EA-2B6D-43DB-9377-8886D163DCEC}" destId="{638A8DD1-B93F-4BAD-9791-960D2E37B0C4}" srcOrd="1" destOrd="0" presId="urn:microsoft.com/office/officeart/2005/8/layout/hProcess7"/>
    <dgm:cxn modelId="{9D3B6F92-30DF-4A63-87C7-C7259A7CE0CB}" type="presParOf" srcId="{2A9B35EA-2B6D-43DB-9377-8886D163DCEC}" destId="{3ACC46CE-2574-4FE3-8632-552EB6F66B65}" srcOrd="2" destOrd="0" presId="urn:microsoft.com/office/officeart/2005/8/layout/hProcess7"/>
    <dgm:cxn modelId="{637AFDC4-0191-493E-A0A2-9A0B9EA1BF68}" type="presParOf" srcId="{E065C219-E324-4953-9F0B-3FC1B16A5F20}" destId="{75468EEE-B238-4F89-80B3-AB317A0321EC}" srcOrd="1" destOrd="0" presId="urn:microsoft.com/office/officeart/2005/8/layout/hProcess7"/>
    <dgm:cxn modelId="{39FBE359-379F-48AC-82BF-749CD7896C24}" type="presParOf" srcId="{E065C219-E324-4953-9F0B-3FC1B16A5F20}" destId="{77F5F0C4-507B-42C3-8DC8-28C809598353}" srcOrd="2" destOrd="0" presId="urn:microsoft.com/office/officeart/2005/8/layout/hProcess7"/>
    <dgm:cxn modelId="{32E9A18B-E92E-4B3B-92CF-B4CAEC93FB91}" type="presParOf" srcId="{77F5F0C4-507B-42C3-8DC8-28C809598353}" destId="{59590CED-BFAF-40AF-BEEB-F95BC7EBC635}" srcOrd="0" destOrd="0" presId="urn:microsoft.com/office/officeart/2005/8/layout/hProcess7"/>
    <dgm:cxn modelId="{9C322A08-FC66-4AEE-9B34-4FB549DA88AF}" type="presParOf" srcId="{77F5F0C4-507B-42C3-8DC8-28C809598353}" destId="{DB7BD8EB-1E78-4185-85E8-5CFDD563BA46}" srcOrd="1" destOrd="0" presId="urn:microsoft.com/office/officeart/2005/8/layout/hProcess7"/>
    <dgm:cxn modelId="{072E3B95-ABDD-4218-936B-8D8EE0811360}" type="presParOf" srcId="{77F5F0C4-507B-42C3-8DC8-28C809598353}" destId="{9D35BDDC-D83A-473E-9993-1A91F86F0550}" srcOrd="2" destOrd="0" presId="urn:microsoft.com/office/officeart/2005/8/layout/hProcess7"/>
    <dgm:cxn modelId="{C6426157-B447-467C-B64C-65B1B2D8748A}" type="presParOf" srcId="{E065C219-E324-4953-9F0B-3FC1B16A5F20}" destId="{E52EDFEF-B0AB-4B7A-B33A-97E0FF343780}" srcOrd="3" destOrd="0" presId="urn:microsoft.com/office/officeart/2005/8/layout/hProcess7"/>
    <dgm:cxn modelId="{D93F4F34-BABE-4DA6-B94E-FC6662F2169F}" type="presParOf" srcId="{E065C219-E324-4953-9F0B-3FC1B16A5F20}" destId="{043DB447-1965-4B32-924F-8B20D8E4DB88}" srcOrd="4" destOrd="0" presId="urn:microsoft.com/office/officeart/2005/8/layout/hProcess7"/>
    <dgm:cxn modelId="{7464FDE8-0058-4FFE-91F7-F974AC6F7C01}" type="presParOf" srcId="{043DB447-1965-4B32-924F-8B20D8E4DB88}" destId="{646B3BC9-2F02-4102-B341-00EBF1044E09}" srcOrd="0" destOrd="0" presId="urn:microsoft.com/office/officeart/2005/8/layout/hProcess7"/>
    <dgm:cxn modelId="{A79EC11C-2801-47F5-847A-25CB9F02D5BB}" type="presParOf" srcId="{043DB447-1965-4B32-924F-8B20D8E4DB88}" destId="{732B0F64-F484-4417-9A11-1F48FAA2D963}" srcOrd="1" destOrd="0" presId="urn:microsoft.com/office/officeart/2005/8/layout/hProcess7"/>
    <dgm:cxn modelId="{1B6C6A50-E547-4F0E-96CE-C8190B96D983}" type="presParOf" srcId="{043DB447-1965-4B32-924F-8B20D8E4DB88}" destId="{CF2DF9E1-C033-42F2-AB45-2339DB18D0F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47DA3-DFE8-4C8E-9BF8-3BAB8899F3F6}">
      <dsp:nvSpPr>
        <dsp:cNvPr id="0" name=""/>
        <dsp:cNvSpPr/>
      </dsp:nvSpPr>
      <dsp:spPr>
        <a:xfrm rot="10800000">
          <a:off x="1055331" y="422"/>
          <a:ext cx="3443322" cy="752114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66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Assets accounts</a:t>
          </a:r>
          <a:endParaRPr lang="en-GB" sz="2100" kern="1200" dirty="0"/>
        </a:p>
      </dsp:txBody>
      <dsp:txXfrm rot="10800000">
        <a:off x="1243359" y="422"/>
        <a:ext cx="3255294" cy="752114"/>
      </dsp:txXfrm>
    </dsp:sp>
    <dsp:sp modelId="{63411834-00BE-433C-B21A-39DFEEECBDAC}">
      <dsp:nvSpPr>
        <dsp:cNvPr id="0" name=""/>
        <dsp:cNvSpPr/>
      </dsp:nvSpPr>
      <dsp:spPr>
        <a:xfrm>
          <a:off x="679274" y="422"/>
          <a:ext cx="752114" cy="75211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C9BBB-E1AA-4F1F-8957-4B165A93CF43}">
      <dsp:nvSpPr>
        <dsp:cNvPr id="0" name=""/>
        <dsp:cNvSpPr/>
      </dsp:nvSpPr>
      <dsp:spPr>
        <a:xfrm rot="10800000">
          <a:off x="1055331" y="977048"/>
          <a:ext cx="3443322" cy="752114"/>
        </a:xfrm>
        <a:prstGeom prst="homePlat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66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Flow accounts</a:t>
          </a:r>
          <a:endParaRPr lang="en-GB" sz="2100" kern="1200" dirty="0"/>
        </a:p>
      </dsp:txBody>
      <dsp:txXfrm rot="10800000">
        <a:off x="1243359" y="977048"/>
        <a:ext cx="3255294" cy="752114"/>
      </dsp:txXfrm>
    </dsp:sp>
    <dsp:sp modelId="{54D924E6-9D40-4D6A-99A1-655B0E1BD756}">
      <dsp:nvSpPr>
        <dsp:cNvPr id="0" name=""/>
        <dsp:cNvSpPr/>
      </dsp:nvSpPr>
      <dsp:spPr>
        <a:xfrm>
          <a:off x="679274" y="977048"/>
          <a:ext cx="752114" cy="752114"/>
        </a:xfrm>
        <a:prstGeom prst="ellipse">
          <a:avLst/>
        </a:prstGeom>
        <a:solidFill>
          <a:schemeClr val="accent5">
            <a:tint val="50000"/>
            <a:hueOff val="-3364820"/>
            <a:satOff val="-11474"/>
            <a:lumOff val="-19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B761D-E5D8-49D1-BE81-4AC3A1F159E1}">
      <dsp:nvSpPr>
        <dsp:cNvPr id="0" name=""/>
        <dsp:cNvSpPr/>
      </dsp:nvSpPr>
      <dsp:spPr>
        <a:xfrm rot="10800000">
          <a:off x="1055331" y="1953674"/>
          <a:ext cx="3443322" cy="752114"/>
        </a:xfrm>
        <a:prstGeom prst="homePlat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66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Environmental activity accounts</a:t>
          </a:r>
          <a:endParaRPr lang="en-GB" sz="2100" kern="1200" dirty="0"/>
        </a:p>
      </dsp:txBody>
      <dsp:txXfrm rot="10800000">
        <a:off x="1243359" y="1953674"/>
        <a:ext cx="3255294" cy="752114"/>
      </dsp:txXfrm>
    </dsp:sp>
    <dsp:sp modelId="{01A11906-6F1F-4500-8D4B-0C038905F727}">
      <dsp:nvSpPr>
        <dsp:cNvPr id="0" name=""/>
        <dsp:cNvSpPr/>
      </dsp:nvSpPr>
      <dsp:spPr>
        <a:xfrm>
          <a:off x="679274" y="1953674"/>
          <a:ext cx="752114" cy="752114"/>
        </a:xfrm>
        <a:prstGeom prst="ellipse">
          <a:avLst/>
        </a:prstGeom>
        <a:solidFill>
          <a:schemeClr val="accent5">
            <a:tint val="50000"/>
            <a:hueOff val="-6729641"/>
            <a:satOff val="-22947"/>
            <a:lumOff val="-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C39CD-B612-4871-9942-01E9C7EA608E}">
      <dsp:nvSpPr>
        <dsp:cNvPr id="0" name=""/>
        <dsp:cNvSpPr/>
      </dsp:nvSpPr>
      <dsp:spPr>
        <a:xfrm>
          <a:off x="851" y="0"/>
          <a:ext cx="3662175" cy="4160520"/>
        </a:xfrm>
        <a:prstGeom prst="roundRect">
          <a:avLst>
            <a:gd name="adj" fmla="val 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0589" rIns="182245" bIns="0" numCol="1" spcCol="1270" anchor="t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Flow Accounts</a:t>
          </a:r>
        </a:p>
      </dsp:txBody>
      <dsp:txXfrm rot="16200000">
        <a:off x="-1338744" y="1339595"/>
        <a:ext cx="3411626" cy="732435"/>
      </dsp:txXfrm>
    </dsp:sp>
    <dsp:sp modelId="{6DF00F23-6229-4183-8487-308A48D56E25}">
      <dsp:nvSpPr>
        <dsp:cNvPr id="0" name=""/>
        <dsp:cNvSpPr/>
      </dsp:nvSpPr>
      <dsp:spPr>
        <a:xfrm>
          <a:off x="733286" y="0"/>
          <a:ext cx="2728320" cy="41605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</a:rPr>
            <a:t>Describe the flows of materials and energy that come: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</a:rPr>
            <a:t>- from the environment to the economy,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</a:rPr>
            <a:t>- are used in the economy, and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</a:rPr>
            <a:t>- pass as residuals from the economy to the environment.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</a:rPr>
            <a:t>Can be presented as material flows accounts, water accounts and energy accounts.</a:t>
          </a:r>
          <a:endParaRPr lang="en-GB" sz="1600" kern="1200" dirty="0"/>
        </a:p>
      </dsp:txBody>
      <dsp:txXfrm>
        <a:off x="733286" y="0"/>
        <a:ext cx="2728320" cy="4160520"/>
      </dsp:txXfrm>
    </dsp:sp>
    <dsp:sp modelId="{EB9BFC54-35F3-49DE-A825-B343E514FFC0}">
      <dsp:nvSpPr>
        <dsp:cNvPr id="0" name=""/>
        <dsp:cNvSpPr/>
      </dsp:nvSpPr>
      <dsp:spPr>
        <a:xfrm>
          <a:off x="3791202" y="0"/>
          <a:ext cx="3662175" cy="4160520"/>
        </a:xfrm>
        <a:prstGeom prst="roundRect">
          <a:avLst>
            <a:gd name="adj" fmla="val 5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0589" rIns="182245" bIns="0" numCol="1" spcCol="1270" anchor="t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Asset Accounts</a:t>
          </a:r>
        </a:p>
      </dsp:txBody>
      <dsp:txXfrm rot="16200000">
        <a:off x="2451606" y="1339595"/>
        <a:ext cx="3411626" cy="732435"/>
      </dsp:txXfrm>
    </dsp:sp>
    <dsp:sp modelId="{ECD80761-974B-4667-A9AB-462092D8F9B9}">
      <dsp:nvSpPr>
        <dsp:cNvPr id="0" name=""/>
        <dsp:cNvSpPr/>
      </dsp:nvSpPr>
      <dsp:spPr>
        <a:xfrm rot="5400000">
          <a:off x="3503965" y="3290055"/>
          <a:ext cx="611094" cy="54932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AE6C78-9EB8-4B8E-98B1-2C87757BBEB2}">
      <dsp:nvSpPr>
        <dsp:cNvPr id="0" name=""/>
        <dsp:cNvSpPr/>
      </dsp:nvSpPr>
      <dsp:spPr>
        <a:xfrm>
          <a:off x="4523637" y="0"/>
          <a:ext cx="2728320" cy="41605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Roboto" panose="02000000000000000000" pitchFamily="2" charset="0"/>
              <a:ea typeface="Roboto" panose="02000000000000000000" pitchFamily="2" charset="0"/>
            </a:rPr>
            <a:t>Measure the quantity and value of environmental assets and record changes in those assets over time.</a:t>
          </a:r>
          <a:endParaRPr lang="en-US" sz="16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US" sz="16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600" kern="1200" dirty="0">
              <a:latin typeface="Roboto" panose="02000000000000000000" pitchFamily="2" charset="0"/>
              <a:ea typeface="Roboto" panose="02000000000000000000" pitchFamily="2" charset="0"/>
            </a:rPr>
            <a:t>Consider the following environmental assets: mineral and energy resources, land, soil resources, timber resources, aquatic resources, other biological resources, and water resources. </a:t>
          </a:r>
          <a:endParaRPr lang="en-GB" sz="1600" kern="1200" dirty="0"/>
        </a:p>
      </dsp:txBody>
      <dsp:txXfrm>
        <a:off x="4523637" y="0"/>
        <a:ext cx="2728320" cy="4160520"/>
      </dsp:txXfrm>
    </dsp:sp>
    <dsp:sp modelId="{D3C7B10E-CE69-469A-9F7F-C24DE9737271}">
      <dsp:nvSpPr>
        <dsp:cNvPr id="0" name=""/>
        <dsp:cNvSpPr/>
      </dsp:nvSpPr>
      <dsp:spPr>
        <a:xfrm>
          <a:off x="7581553" y="0"/>
          <a:ext cx="3662175" cy="4160520"/>
        </a:xfrm>
        <a:prstGeom prst="roundRect">
          <a:avLst>
            <a:gd name="adj" fmla="val 5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120015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GB" sz="2700" kern="1200" dirty="0"/>
            <a:t>Environmental Activity</a:t>
          </a:r>
        </a:p>
      </dsp:txBody>
      <dsp:txXfrm rot="16200000">
        <a:off x="6241958" y="1339595"/>
        <a:ext cx="3411626" cy="732435"/>
      </dsp:txXfrm>
    </dsp:sp>
    <dsp:sp modelId="{03F963F5-8011-4B00-8654-C8A0ECED1A85}">
      <dsp:nvSpPr>
        <dsp:cNvPr id="0" name=""/>
        <dsp:cNvSpPr/>
      </dsp:nvSpPr>
      <dsp:spPr>
        <a:xfrm rot="5400000">
          <a:off x="7294317" y="3290055"/>
          <a:ext cx="611094" cy="54932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1823F-7A5E-4CBE-B519-5DB1B1657B93}">
      <dsp:nvSpPr>
        <dsp:cNvPr id="0" name=""/>
        <dsp:cNvSpPr/>
      </dsp:nvSpPr>
      <dsp:spPr>
        <a:xfrm>
          <a:off x="8313988" y="0"/>
          <a:ext cx="2728320" cy="41605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Roboto" panose="02000000000000000000" pitchFamily="2" charset="0"/>
              <a:ea typeface="Roboto" panose="02000000000000000000" pitchFamily="2" charset="0"/>
            </a:rPr>
            <a:t>E</a:t>
          </a:r>
          <a:r>
            <a:rPr lang="en-GB" sz="1600" b="0" kern="1200" dirty="0">
              <a:latin typeface="Roboto" panose="02000000000000000000" pitchFamily="2" charset="0"/>
              <a:ea typeface="Roboto" panose="02000000000000000000" pitchFamily="2" charset="0"/>
            </a:rPr>
            <a:t>ncompass those economic activities whose primary purpose is to reduce or eliminate pressures on the environment or to make more efficient use of natural resources.</a:t>
          </a:r>
          <a:endParaRPr lang="en-GB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GB" sz="1600" b="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600" b="0" kern="1200" dirty="0">
              <a:latin typeface="Roboto" panose="02000000000000000000" pitchFamily="2" charset="0"/>
              <a:ea typeface="Roboto" panose="02000000000000000000" pitchFamily="2" charset="0"/>
            </a:rPr>
            <a:t>Cover environmental protection expenditure, environmental goods and services, environmental taxes and subsidies, permits and licenses to use environmental assets.</a:t>
          </a:r>
          <a:endParaRPr lang="en-GB" sz="1600" kern="1200" dirty="0"/>
        </a:p>
      </dsp:txBody>
      <dsp:txXfrm>
        <a:off x="8313988" y="0"/>
        <a:ext cx="2728320" cy="41605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47DA3-DFE8-4C8E-9BF8-3BAB8899F3F6}">
      <dsp:nvSpPr>
        <dsp:cNvPr id="0" name=""/>
        <dsp:cNvSpPr/>
      </dsp:nvSpPr>
      <dsp:spPr>
        <a:xfrm rot="10800000">
          <a:off x="1055331" y="422"/>
          <a:ext cx="3443322" cy="752114"/>
        </a:xfrm>
        <a:prstGeom prst="homePlat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66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Ecosystem extent accounts</a:t>
          </a:r>
          <a:endParaRPr lang="en-GB" sz="2100" kern="1200" dirty="0"/>
        </a:p>
      </dsp:txBody>
      <dsp:txXfrm rot="10800000">
        <a:off x="1243359" y="422"/>
        <a:ext cx="3255294" cy="752114"/>
      </dsp:txXfrm>
    </dsp:sp>
    <dsp:sp modelId="{63411834-00BE-433C-B21A-39DFEEECBDAC}">
      <dsp:nvSpPr>
        <dsp:cNvPr id="0" name=""/>
        <dsp:cNvSpPr/>
      </dsp:nvSpPr>
      <dsp:spPr>
        <a:xfrm>
          <a:off x="679274" y="422"/>
          <a:ext cx="752114" cy="752114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C9BBB-E1AA-4F1F-8957-4B165A93CF43}">
      <dsp:nvSpPr>
        <dsp:cNvPr id="0" name=""/>
        <dsp:cNvSpPr/>
      </dsp:nvSpPr>
      <dsp:spPr>
        <a:xfrm rot="10800000">
          <a:off x="1055331" y="977048"/>
          <a:ext cx="3443322" cy="752114"/>
        </a:xfrm>
        <a:prstGeom prst="homePlate">
          <a:avLst/>
        </a:prstGeom>
        <a:solidFill>
          <a:schemeClr val="accent6">
            <a:shade val="80000"/>
            <a:hueOff val="160640"/>
            <a:satOff val="-6455"/>
            <a:lumOff val="138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66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Ecosystem condition accounts</a:t>
          </a:r>
          <a:endParaRPr lang="en-GB" sz="2100" kern="1200" dirty="0"/>
        </a:p>
      </dsp:txBody>
      <dsp:txXfrm rot="10800000">
        <a:off x="1243359" y="977048"/>
        <a:ext cx="3255294" cy="752114"/>
      </dsp:txXfrm>
    </dsp:sp>
    <dsp:sp modelId="{54D924E6-9D40-4D6A-99A1-655B0E1BD756}">
      <dsp:nvSpPr>
        <dsp:cNvPr id="0" name=""/>
        <dsp:cNvSpPr/>
      </dsp:nvSpPr>
      <dsp:spPr>
        <a:xfrm>
          <a:off x="679274" y="977048"/>
          <a:ext cx="752114" cy="752114"/>
        </a:xfrm>
        <a:prstGeom prst="ellipse">
          <a:avLst/>
        </a:prstGeom>
        <a:solidFill>
          <a:schemeClr val="accent6">
            <a:tint val="50000"/>
            <a:hueOff val="22308"/>
            <a:satOff val="-1189"/>
            <a:lumOff val="6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B761D-E5D8-49D1-BE81-4AC3A1F159E1}">
      <dsp:nvSpPr>
        <dsp:cNvPr id="0" name=""/>
        <dsp:cNvSpPr/>
      </dsp:nvSpPr>
      <dsp:spPr>
        <a:xfrm rot="10800000">
          <a:off x="1055331" y="1953674"/>
          <a:ext cx="3443322" cy="752114"/>
        </a:xfrm>
        <a:prstGeom prst="homePlate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1662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Ecosystem services accounts</a:t>
          </a:r>
          <a:endParaRPr lang="en-GB" sz="2100" kern="1200" dirty="0"/>
        </a:p>
      </dsp:txBody>
      <dsp:txXfrm rot="10800000">
        <a:off x="1243359" y="1953674"/>
        <a:ext cx="3255294" cy="752114"/>
      </dsp:txXfrm>
    </dsp:sp>
    <dsp:sp modelId="{01A11906-6F1F-4500-8D4B-0C038905F727}">
      <dsp:nvSpPr>
        <dsp:cNvPr id="0" name=""/>
        <dsp:cNvSpPr/>
      </dsp:nvSpPr>
      <dsp:spPr>
        <a:xfrm>
          <a:off x="679274" y="1953674"/>
          <a:ext cx="752114" cy="752114"/>
        </a:xfrm>
        <a:prstGeom prst="ellipse">
          <a:avLst/>
        </a:prstGeom>
        <a:solidFill>
          <a:schemeClr val="accent6">
            <a:tint val="50000"/>
            <a:hueOff val="44616"/>
            <a:satOff val="-2378"/>
            <a:lumOff val="12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79B63-7126-4F26-9980-AF489878F830}">
      <dsp:nvSpPr>
        <dsp:cNvPr id="0" name=""/>
        <dsp:cNvSpPr/>
      </dsp:nvSpPr>
      <dsp:spPr>
        <a:xfrm>
          <a:off x="2168" y="0"/>
          <a:ext cx="5523460" cy="4160520"/>
        </a:xfrm>
        <a:prstGeom prst="roundRect">
          <a:avLst>
            <a:gd name="adj" fmla="val 5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Ecosystem Accounts</a:t>
          </a:r>
        </a:p>
      </dsp:txBody>
      <dsp:txXfrm rot="16200000">
        <a:off x="-1151298" y="1153467"/>
        <a:ext cx="3411626" cy="1104692"/>
      </dsp:txXfrm>
    </dsp:sp>
    <dsp:sp modelId="{3ACC46CE-2574-4FE3-8632-552EB6F66B65}">
      <dsp:nvSpPr>
        <dsp:cNvPr id="0" name=""/>
        <dsp:cNvSpPr/>
      </dsp:nvSpPr>
      <dsp:spPr>
        <a:xfrm>
          <a:off x="1106860" y="0"/>
          <a:ext cx="4114978" cy="41605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Roboto" panose="02000000000000000000" pitchFamily="2" charset="0"/>
              <a:ea typeface="Roboto" panose="02000000000000000000" pitchFamily="2" charset="0"/>
            </a:rPr>
            <a:t>Take a spatial approach to accounting which identifies the location and size of ecosystem assets and the ecosystem services provided.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Roboto" panose="02000000000000000000" pitchFamily="2" charset="0"/>
              <a:ea typeface="Roboto" panose="02000000000000000000" pitchFamily="2" charset="0"/>
            </a:rPr>
            <a:t>- Ecosystem extent accounts </a:t>
          </a:r>
          <a:r>
            <a:rPr lang="en-US" sz="1800" kern="1200" dirty="0">
              <a:latin typeface="Roboto" panose="02000000000000000000" pitchFamily="2" charset="0"/>
              <a:ea typeface="Roboto" panose="02000000000000000000" pitchFamily="2" charset="0"/>
            </a:rPr>
            <a:t>record the total area of each ecosystem</a:t>
          </a:r>
          <a:r>
            <a:rPr lang="en-GB" sz="1800" kern="1200" dirty="0">
              <a:latin typeface="Roboto" panose="02000000000000000000" pitchFamily="2" charset="0"/>
              <a:ea typeface="Roboto" panose="02000000000000000000" pitchFamily="2" charset="0"/>
            </a:rPr>
            <a:t> (terrestrial, freshwater and marine ecosystems).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Roboto" panose="02000000000000000000" pitchFamily="2" charset="0"/>
              <a:ea typeface="Roboto" panose="02000000000000000000" pitchFamily="2" charset="0"/>
            </a:rPr>
            <a:t>- Ecosystem condition accounts </a:t>
          </a:r>
          <a:r>
            <a:rPr lang="en-US" sz="1800" kern="1200" dirty="0">
              <a:latin typeface="Roboto" panose="02000000000000000000" pitchFamily="2" charset="0"/>
              <a:ea typeface="Roboto" panose="02000000000000000000" pitchFamily="2" charset="0"/>
            </a:rPr>
            <a:t>measure the quality of an ecosystem measured in terms of its abiotic and biotic characteristics and how they have changed.</a:t>
          </a:r>
          <a:endParaRPr lang="en-GB" sz="18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Roboto" panose="02000000000000000000" pitchFamily="2" charset="0"/>
              <a:ea typeface="Roboto" panose="02000000000000000000" pitchFamily="2" charset="0"/>
            </a:rPr>
            <a:t>- Ecosystem services: providing, regulating, cultural.</a:t>
          </a:r>
        </a:p>
      </dsp:txBody>
      <dsp:txXfrm>
        <a:off x="1106860" y="0"/>
        <a:ext cx="4114978" cy="4160520"/>
      </dsp:txXfrm>
    </dsp:sp>
    <dsp:sp modelId="{646B3BC9-2F02-4102-B341-00EBF1044E09}">
      <dsp:nvSpPr>
        <dsp:cNvPr id="0" name=""/>
        <dsp:cNvSpPr/>
      </dsp:nvSpPr>
      <dsp:spPr>
        <a:xfrm>
          <a:off x="5721104" y="0"/>
          <a:ext cx="5523460" cy="4160520"/>
        </a:xfrm>
        <a:prstGeom prst="roundRect">
          <a:avLst>
            <a:gd name="adj" fmla="val 5000"/>
          </a:avLst>
        </a:prstGeom>
        <a:solidFill>
          <a:schemeClr val="accent6">
            <a:shade val="50000"/>
            <a:hueOff val="368424"/>
            <a:satOff val="-16105"/>
            <a:lumOff val="43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With focus on Climate Change</a:t>
          </a:r>
          <a:endParaRPr lang="en-GB" sz="25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 rot="16200000">
        <a:off x="4567637" y="1153467"/>
        <a:ext cx="3411626" cy="1104692"/>
      </dsp:txXfrm>
    </dsp:sp>
    <dsp:sp modelId="{DB7BD8EB-1E78-4185-85E8-5CFDD563BA46}">
      <dsp:nvSpPr>
        <dsp:cNvPr id="0" name=""/>
        <dsp:cNvSpPr/>
      </dsp:nvSpPr>
      <dsp:spPr>
        <a:xfrm rot="5400000">
          <a:off x="5441020" y="3150458"/>
          <a:ext cx="611094" cy="82851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DF9E1-C033-42F2-AB45-2339DB18D0F0}">
      <dsp:nvSpPr>
        <dsp:cNvPr id="0" name=""/>
        <dsp:cNvSpPr/>
      </dsp:nvSpPr>
      <dsp:spPr>
        <a:xfrm>
          <a:off x="6825796" y="0"/>
          <a:ext cx="4114978" cy="41605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As described in Chapter 13 of the SEEA EA:</a:t>
          </a:r>
          <a:endParaRPr lang="en-GB" sz="18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- Ecosystem extent accounts can be linked to emissions from land use, land use change and forestry (LULUCF). </a:t>
          </a:r>
          <a:endParaRPr lang="en-GB" sz="18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- Condition accounts provide information on carbon storage in ecosystems, such as soil organic carbon and dry matter productivity.</a:t>
          </a:r>
          <a:endParaRPr lang="en-GB" sz="18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- Ecosystem services accounts can also provide information on global climate regulation ecosystem services.</a:t>
          </a:r>
          <a:endParaRPr lang="en-GB" sz="18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6825796" y="0"/>
        <a:ext cx="4114978" cy="4160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6114-94D5-C94E-A414-FD075A01461A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26B78-950D-0B45-B694-D406D7D4B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0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2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AC07-4ECD-274D-A461-34813D23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AD18A-AA99-7244-AD35-36B5F7F22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0D051-4D76-114A-B416-A96E2CBD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8A74E-22F8-534D-B4EF-35F71AE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47C90-B25E-A346-9E9B-162B3B16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5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C2BE-2FD4-BE43-A025-98552DC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BEE-8862-634E-9DAE-E2C82AD1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F68F-66EB-5E4A-B72B-F8770F94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B2E6-7E31-1941-AEBF-B1CE93B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37D6-1BEB-144E-AF02-C0AFE57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5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B9-B148-E945-A148-AF11F998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13F4-6533-8F4D-B85C-DCBEBAB82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D4C4C-3BC4-E94B-8FFB-CF3A78D0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3417-B0DA-8D40-BCFF-5BD793E0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3042B-AE29-6A40-9D64-EB42D4DF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8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3EBE-5BB2-9043-B1CD-F8DEC371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21E0-BF3B-5645-B70D-243CB224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3481-D8A0-D844-8619-711C442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3B4DE-EF38-F44E-B078-53932663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DDE1C-6604-1844-9F35-A0D3095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A18A-AF8C-3344-A6D2-BC0EBB13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4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AABC-5F3E-F544-A989-4215E167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AD5C4-1F6E-E542-86B3-2FD64939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9964D-E4CF-C64B-B22B-028802C32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F8C2-AAC8-294A-AE77-DC323A8B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8550E-758E-4C47-AAF9-E6DCB4BCA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80521-D8AC-D245-B03B-798B63C4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3800E-41A3-6640-8D6F-5E6B752C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F6877-5F51-7946-8AE1-D1558785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0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61D1-71E2-A143-9849-E31FC49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A9FB3-307A-DF4E-9555-451A6BB3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2E4D-59CE-554C-89A6-862894A9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3EB03-2311-2D40-A4C7-9075EE22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8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E0DE3-BED1-D54F-BEAA-EC1028D8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3F3F1-269A-0141-BCC5-EC8AF005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E10F-C896-364B-B942-D8EAE480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78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F1E7-463E-9649-AB61-F30F302C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9F6-1141-5F4B-9E1A-78D1C42B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7966-BD51-484B-9E24-A0AF92E8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F7D5A-298F-7645-89AA-57AA44E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3A19-B82D-7848-9D80-1438A5CE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09FB-0537-F447-8684-B7AE80CF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3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DCD7-8C05-784F-B967-89E4284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8B20C-C42A-E44D-A952-19B4D305C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54BA3-09E2-2C4E-89F7-110A98FC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5A16B-D78C-A546-8D53-5C548EAC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FF0E7-CF03-B64A-B146-9D65C2BA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53722-7A82-4448-B7C3-02830EC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5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7F9A-FB0A-374E-8E6E-9FA973B0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5AF0C-A74C-8D41-8D0B-E760DF3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4928-BA9F-BE42-8F15-BBA9A42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1EF0-F95A-7945-9A8C-35AD090D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7B9-6005-2044-8A6F-E62EBCA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5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26E5D-64F1-7042-8487-B3E516156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5CE7-1A46-F24F-8E3D-5A75E429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563F-D312-914B-8778-A3D9146B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EE13-CEB6-B842-A306-00E162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5253-EA51-E242-8776-3BAF9B39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929D1-5E48-A046-AAE1-BCCA5ACB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9253-EABA-104E-AC57-20BBDDC8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176-6322-B44A-AB2A-64E15B9FE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E3D9-F99A-6A4A-A255-F36F987B4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6F28-6826-124D-9F1F-0239F9E50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s://seea.un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emf"/><Relationship Id="rId7" Type="http://schemas.openxmlformats.org/officeDocument/2006/relationships/diagramQuickStyle" Target="../diagrams/quickStyle1.xml"/><Relationship Id="rId2" Type="http://schemas.openxmlformats.org/officeDocument/2006/relationships/hyperlink" Target="https://seea.un.org/content/seea-central-frame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emf"/><Relationship Id="rId7" Type="http://schemas.openxmlformats.org/officeDocument/2006/relationships/diagramColors" Target="../diagrams/colors2.xml"/><Relationship Id="rId2" Type="http://schemas.openxmlformats.org/officeDocument/2006/relationships/hyperlink" Target="https://seea.un.org/content/seea-central-frame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emf"/><Relationship Id="rId7" Type="http://schemas.openxmlformats.org/officeDocument/2006/relationships/diagramQuickStyle" Target="../diagrams/quickStyle3.xml"/><Relationship Id="rId2" Type="http://schemas.openxmlformats.org/officeDocument/2006/relationships/hyperlink" Target="https://seea.un.org/ecosystem-account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emf"/><Relationship Id="rId7" Type="http://schemas.openxmlformats.org/officeDocument/2006/relationships/diagramColors" Target="../diagrams/colors4.xml"/><Relationship Id="rId2" Type="http://schemas.openxmlformats.org/officeDocument/2006/relationships/hyperlink" Target="https://seea.un.org/ecosystem-account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s://seea.un.org/content/global-assessment-environmental-economic-account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ekaterina.poleshchuk@un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09A6B2-A937-9B4D-A91B-21EDFEAE8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066404"/>
              </p:ext>
            </p:extLst>
          </p:nvPr>
        </p:nvGraphicFramePr>
        <p:xfrm>
          <a:off x="672352" y="1574800"/>
          <a:ext cx="10846548" cy="461010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231032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3615516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2806700">
                <a:tc gridSpan="2">
                  <a:txBody>
                    <a:bodyPr/>
                    <a:lstStyle/>
                    <a:p>
                      <a:endParaRPr lang="en-US" sz="4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4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System of Environmental-Economic Accounting </a:t>
                      </a:r>
                      <a:endParaRPr lang="en-US" sz="4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2065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Session 3: Data collection, compilation of indicators and quality control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National Workshop on Climate Change and Disaster-related Statistics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Ekaterina Poleshchuk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CDA326B-DC27-5640-A0EB-E5E414589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32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96849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823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116000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2">
                  <a:txBody>
                    <a:bodyPr/>
                    <a:lstStyle/>
                    <a:p>
                      <a:pPr lvl="1"/>
                      <a:r>
                        <a:rPr lang="en-US" sz="2800" b="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The System of Environmental-Economic Accounting (SEEA)</a:t>
                      </a:r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2">
                  <a:txBody>
                    <a:bodyPr/>
                    <a:lstStyle/>
                    <a:p>
                      <a:pPr lvl="1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https://seea.un.org/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</a:t>
                      </a:r>
                    </a:p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 gridSpan="2">
                  <a:txBody>
                    <a:bodyPr/>
                    <a:lstStyle/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The System of Environmental-Economic Accounting (SEEA) 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is a framework that integrates economic and environmental data to provide a more comprehensive and multipurpose view of the interrelationships between the economy and the environment. 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It contains the internationally agreed standard concepts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, definitions, classifications, accounting rules and tables for producing internationally comparable statistics and accounts. 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The SEEA framework follows </a:t>
                      </a:r>
                      <a:r>
                        <a:rPr lang="en-US" sz="240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 similar accounting structure as the System of National Accounts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(SNA). </a:t>
                      </a: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25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126968"/>
              </p:ext>
            </p:extLst>
          </p:nvPr>
        </p:nvGraphicFramePr>
        <p:xfrm>
          <a:off x="0" y="371475"/>
          <a:ext cx="12348000" cy="637222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6208776">
                  <a:extLst>
                    <a:ext uri="{9D8B030D-6E8A-4147-A177-3AD203B41FA5}">
                      <a16:colId xmlns:a16="http://schemas.microsoft.com/office/drawing/2014/main" val="3706854953"/>
                    </a:ext>
                  </a:extLst>
                </a:gridCol>
                <a:gridCol w="1938937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20028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5803">
                <a:tc gridSpan="3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Central Framework (1/2)</a:t>
                      </a:r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4778">
                <a:tc gridSpan="3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https://seea.un.org/content/seea-central-framework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12641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  <a:hlinkClick r:id="rId2"/>
                        </a:rPr>
                        <a:t>System of Environmental-Economic Accounting – Central Framework </a:t>
                      </a:r>
                      <a:br>
                        <a:rPr lang="en-US" sz="160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  <a:hlinkClick r:id="rId2"/>
                        </a:rPr>
                      </a:br>
                      <a:r>
                        <a:rPr lang="en-US" sz="160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  <a:hlinkClick r:id="rId2"/>
                        </a:rPr>
                        <a:t>(SEEA CF)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adopted in 2012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provides tools for describing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stocks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and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changes in stocks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 of environmental assets (water, land, energy, timber, etc.), as well as supporting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environmental activities</a:t>
                      </a: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49003">
                <a:tc gridSpan="2"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050679-4EB4-0E0B-A659-75EC7614DD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328" t="11840" r="31251" b="17917"/>
          <a:stretch/>
        </p:blipFill>
        <p:spPr>
          <a:xfrm>
            <a:off x="4469786" y="2470831"/>
            <a:ext cx="1932814" cy="2504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C982C73-DEBD-B1F7-0A9A-36E2C7C7BF72}"/>
              </a:ext>
            </a:extLst>
          </p:cNvPr>
          <p:cNvGraphicFramePr/>
          <p:nvPr/>
        </p:nvGraphicFramePr>
        <p:xfrm>
          <a:off x="6555036" y="2269475"/>
          <a:ext cx="5177928" cy="2706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89351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958761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823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116000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2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Central Framework (2/2)</a:t>
                      </a:r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2">
                  <a:txBody>
                    <a:bodyPr/>
                    <a:lstStyle/>
                    <a:p>
                      <a:pPr lvl="1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https://seea.un.org/content/seea-central-framework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7DE1EF5-F6BD-8847-B3DF-7D961E18B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19687D3-B20A-5CA8-295B-3949F4B5F9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72408"/>
              </p:ext>
            </p:extLst>
          </p:nvPr>
        </p:nvGraphicFramePr>
        <p:xfrm>
          <a:off x="502920" y="1618489"/>
          <a:ext cx="11244580" cy="416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36867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037950"/>
              </p:ext>
            </p:extLst>
          </p:nvPr>
        </p:nvGraphicFramePr>
        <p:xfrm>
          <a:off x="0" y="371475"/>
          <a:ext cx="12348000" cy="637222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6208776">
                  <a:extLst>
                    <a:ext uri="{9D8B030D-6E8A-4147-A177-3AD203B41FA5}">
                      <a16:colId xmlns:a16="http://schemas.microsoft.com/office/drawing/2014/main" val="3706854953"/>
                    </a:ext>
                  </a:extLst>
                </a:gridCol>
                <a:gridCol w="1938937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20028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5803">
                <a:tc gridSpan="3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Ecosystem Accounting (1/2)</a:t>
                      </a:r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4778">
                <a:tc gridSpan="3">
                  <a:txBody>
                    <a:bodyPr/>
                    <a:lstStyle/>
                    <a:p>
                      <a:pPr lvl="1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https://seea.un.org/ecosystem-accounting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12641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System of Environmental-Economic Accounting – Ecosystem Accounting (SEEA EA)</a:t>
                      </a:r>
                      <a:endParaRPr lang="en-US" sz="1600" dirty="0">
                        <a:solidFill>
                          <a:srgbClr val="00B0F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adopted in 2021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takes a spatial approach to accounting which identifies the location and size of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ecosystem assets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the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ecosystem services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provided, and the location of beneficiaries</a:t>
                      </a: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49003">
                <a:tc gridSpan="2"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7A25DF-8120-5D8A-E24C-774A350DCC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97" t="12083" r="31484" b="14028"/>
          <a:stretch/>
        </p:blipFill>
        <p:spPr>
          <a:xfrm>
            <a:off x="4519211" y="2514899"/>
            <a:ext cx="1837810" cy="2610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B05317F-970A-901E-8564-623DAE1372C4}"/>
              </a:ext>
            </a:extLst>
          </p:cNvPr>
          <p:cNvGraphicFramePr/>
          <p:nvPr/>
        </p:nvGraphicFramePr>
        <p:xfrm>
          <a:off x="6555036" y="2269475"/>
          <a:ext cx="5177928" cy="2706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48450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19046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823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116000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2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Ecosystem Accounting (2/2)</a:t>
                      </a:r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2">
                  <a:txBody>
                    <a:bodyPr/>
                    <a:lstStyle/>
                    <a:p>
                      <a:pPr lvl="1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https://seea.un.org/ecosystem-accounting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7DE1EF5-F6BD-8847-B3DF-7D961E18B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19687D3-B20A-5CA8-295B-3949F4B5F9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930740"/>
              </p:ext>
            </p:extLst>
          </p:nvPr>
        </p:nvGraphicFramePr>
        <p:xfrm>
          <a:off x="502920" y="1618489"/>
          <a:ext cx="11244580" cy="416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4020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553101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449312">
                  <a:extLst>
                    <a:ext uri="{9D8B030D-6E8A-4147-A177-3AD203B41FA5}">
                      <a16:colId xmlns:a16="http://schemas.microsoft.com/office/drawing/2014/main" val="3706854953"/>
                    </a:ext>
                  </a:extLst>
                </a:gridCol>
                <a:gridCol w="698401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20028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3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Global Assessment of Environmental-Economic Accounting</a:t>
                      </a:r>
                      <a:endParaRPr lang="en-US" sz="2800" b="0" dirty="0">
                        <a:solidFill>
                          <a:srgbClr val="00B0F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3">
                  <a:txBody>
                    <a:bodyPr/>
                    <a:lstStyle/>
                    <a:p>
                      <a:pPr lvl="1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2"/>
                        </a:rPr>
                        <a:t>https://seea.un.org/content/global-assessment-environmental-economic-accounting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The Global Assessment of Environmental-Economic Accounting and Supporting Statistics </a:t>
                      </a:r>
                      <a:br>
                        <a:rPr lang="en-US" sz="1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is a survey, provided by UN Statistics Division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rgbClr val="00B0F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Aim: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to assess the progress of implementation of the SEEA in countries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Results are available online: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Country-by-country detailed results</a:t>
                      </a: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F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Report on the global assessment of SEEA</a:t>
                      </a: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 gridSpan="2"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1AFF7B-9C1F-88D5-FF83-7743DE490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350" t="20833" r="23400" b="50000"/>
          <a:stretch/>
        </p:blipFill>
        <p:spPr>
          <a:xfrm>
            <a:off x="5641503" y="2359152"/>
            <a:ext cx="6496060" cy="273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79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471233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449312">
                  <a:extLst>
                    <a:ext uri="{9D8B030D-6E8A-4147-A177-3AD203B41FA5}">
                      <a16:colId xmlns:a16="http://schemas.microsoft.com/office/drawing/2014/main" val="3706854953"/>
                    </a:ext>
                  </a:extLst>
                </a:gridCol>
                <a:gridCol w="698401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20028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3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in different formats (1/2)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3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 gridSpan="2"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14F4AC-72A2-C968-D75B-EE79E7E8DD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39"/>
          <a:stretch/>
        </p:blipFill>
        <p:spPr>
          <a:xfrm>
            <a:off x="1446213" y="1092765"/>
            <a:ext cx="8086725" cy="543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6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145724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449312">
                  <a:extLst>
                    <a:ext uri="{9D8B030D-6E8A-4147-A177-3AD203B41FA5}">
                      <a16:colId xmlns:a16="http://schemas.microsoft.com/office/drawing/2014/main" val="3706854953"/>
                    </a:ext>
                  </a:extLst>
                </a:gridCol>
                <a:gridCol w="698401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20028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3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in different formats (2/2)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3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 gridSpan="2"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6967B5-CC63-C031-6A7C-FCBDC1BA7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713" y="1614081"/>
            <a:ext cx="6793612" cy="44606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1D3E6E-AC7C-D71B-DCCD-4DD43DCCDEEE}"/>
              </a:ext>
            </a:extLst>
          </p:cNvPr>
          <p:cNvSpPr txBox="1"/>
          <p:nvPr/>
        </p:nvSpPr>
        <p:spPr>
          <a:xfrm>
            <a:off x="442178" y="1614081"/>
            <a:ext cx="383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Indicators of economic pressure on the environment, 2019 (billion tons)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7111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318382"/>
              </p:ext>
            </p:extLst>
          </p:nvPr>
        </p:nvGraphicFramePr>
        <p:xfrm>
          <a:off x="0" y="330200"/>
          <a:ext cx="12348000" cy="640658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449312">
                  <a:extLst>
                    <a:ext uri="{9D8B030D-6E8A-4147-A177-3AD203B41FA5}">
                      <a16:colId xmlns:a16="http://schemas.microsoft.com/office/drawing/2014/main" val="3706854953"/>
                    </a:ext>
                  </a:extLst>
                </a:gridCol>
                <a:gridCol w="698401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20028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3">
                  <a:txBody>
                    <a:bodyPr/>
                    <a:lstStyle/>
                    <a:p>
                      <a:pPr lvl="1"/>
                      <a:r>
                        <a:rPr lang="en-US" sz="2800" b="0" kern="120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SEEA development at the national level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58309">
                <a:tc gridSpan="3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3358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+mn-cs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 gridSpan="2">
                  <a:txBody>
                    <a:bodyPr/>
                    <a:lstStyle/>
                    <a:p>
                      <a:pPr lvl="1"/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lvl="1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8ABF6B-D692-097C-FACA-29254E50022A}"/>
              </a:ext>
            </a:extLst>
          </p:cNvPr>
          <p:cNvSpPr txBox="1"/>
          <p:nvPr/>
        </p:nvSpPr>
        <p:spPr>
          <a:xfrm>
            <a:off x="5265720" y="1536029"/>
            <a:ext cx="6602429" cy="443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Preliminary Analysis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of legislative, institutional and methodological bases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of international experience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Investigation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of data available in national institutions responsible for data collection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of data available in international databases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Implementation: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of environmental-economic accounts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Publication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Timeline: 2-3 years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FF12F9-9875-BD0C-0944-BA39DE49721E}"/>
              </a:ext>
            </a:extLst>
          </p:cNvPr>
          <p:cNvGrpSpPr/>
          <p:nvPr/>
        </p:nvGrpSpPr>
        <p:grpSpPr>
          <a:xfrm>
            <a:off x="381000" y="1685925"/>
            <a:ext cx="4058443" cy="4095750"/>
            <a:chOff x="146050" y="0"/>
            <a:chExt cx="3938588" cy="3938588"/>
          </a:xfrm>
          <a:solidFill>
            <a:schemeClr val="accent2">
              <a:lumMod val="75000"/>
            </a:schemeClr>
          </a:solidFill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857A880-4325-72AC-75D3-91454F2E1B81}"/>
                </a:ext>
              </a:extLst>
            </p:cNvPr>
            <p:cNvSpPr/>
            <p:nvPr/>
          </p:nvSpPr>
          <p:spPr>
            <a:xfrm>
              <a:off x="146050" y="0"/>
              <a:ext cx="3938588" cy="39385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6CC58DA8-BF59-6C28-5FF6-9D13C7B8E825}"/>
                </a:ext>
              </a:extLst>
            </p:cNvPr>
            <p:cNvSpPr txBox="1"/>
            <p:nvPr/>
          </p:nvSpPr>
          <p:spPr>
            <a:xfrm>
              <a:off x="1564729" y="196929"/>
              <a:ext cx="1101229" cy="59078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4.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Publication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C1C266-4876-F4BC-3AF9-AFE66B35383C}"/>
              </a:ext>
            </a:extLst>
          </p:cNvPr>
          <p:cNvGrpSpPr/>
          <p:nvPr/>
        </p:nvGrpSpPr>
        <p:grpSpPr>
          <a:xfrm>
            <a:off x="894714" y="2562509"/>
            <a:ext cx="3150870" cy="3150870"/>
            <a:chOff x="539908" y="787717"/>
            <a:chExt cx="3150870" cy="315087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A7923E9-F7FE-3B06-B358-29401BBF04F5}"/>
                </a:ext>
              </a:extLst>
            </p:cNvPr>
            <p:cNvSpPr/>
            <p:nvPr/>
          </p:nvSpPr>
          <p:spPr>
            <a:xfrm>
              <a:off x="539908" y="787717"/>
              <a:ext cx="3150870" cy="315087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107093"/>
                <a:satOff val="-4303"/>
                <a:lumOff val="9209"/>
                <a:alphaOff val="0"/>
              </a:schemeClr>
            </a:fillRef>
            <a:effectRef idx="0">
              <a:schemeClr val="accent6">
                <a:shade val="80000"/>
                <a:hueOff val="107093"/>
                <a:satOff val="-4303"/>
                <a:lumOff val="920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Oval 6">
              <a:extLst>
                <a:ext uri="{FF2B5EF4-FFF2-40B4-BE49-F238E27FC236}">
                  <a16:creationId xmlns:a16="http://schemas.microsoft.com/office/drawing/2014/main" id="{2544C78F-9916-182D-F127-F6D086C56D1D}"/>
                </a:ext>
              </a:extLst>
            </p:cNvPr>
            <p:cNvSpPr txBox="1"/>
            <p:nvPr/>
          </p:nvSpPr>
          <p:spPr>
            <a:xfrm>
              <a:off x="1327626" y="1032217"/>
              <a:ext cx="1575435" cy="4724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3.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Implementation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D059D8-0AA9-47DC-6236-35D50EC055E9}"/>
              </a:ext>
            </a:extLst>
          </p:cNvPr>
          <p:cNvGrpSpPr/>
          <p:nvPr/>
        </p:nvGrpSpPr>
        <p:grpSpPr>
          <a:xfrm>
            <a:off x="1288573" y="3350227"/>
            <a:ext cx="2363152" cy="2363152"/>
            <a:chOff x="933767" y="1575435"/>
            <a:chExt cx="2363152" cy="236315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8AE36FC-DECD-7C3B-0316-E5D0587968E9}"/>
                </a:ext>
              </a:extLst>
            </p:cNvPr>
            <p:cNvSpPr/>
            <p:nvPr/>
          </p:nvSpPr>
          <p:spPr>
            <a:xfrm>
              <a:off x="933767" y="1575435"/>
              <a:ext cx="2363152" cy="236315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214187"/>
                <a:satOff val="-8606"/>
                <a:lumOff val="18419"/>
                <a:alphaOff val="0"/>
              </a:schemeClr>
            </a:fillRef>
            <a:effectRef idx="0">
              <a:schemeClr val="accent6">
                <a:shade val="80000"/>
                <a:hueOff val="214187"/>
                <a:satOff val="-8606"/>
                <a:lumOff val="1841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CC948FBD-D00A-197D-F99C-CCD10507EDAC}"/>
                </a:ext>
              </a:extLst>
            </p:cNvPr>
            <p:cNvSpPr txBox="1"/>
            <p:nvPr/>
          </p:nvSpPr>
          <p:spPr>
            <a:xfrm>
              <a:off x="1477168" y="1819936"/>
              <a:ext cx="1276350" cy="4704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2.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      Investigation 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2DF892-C987-2CD1-C59D-0D6FED556FEB}"/>
              </a:ext>
            </a:extLst>
          </p:cNvPr>
          <p:cNvGrpSpPr/>
          <p:nvPr/>
        </p:nvGrpSpPr>
        <p:grpSpPr>
          <a:xfrm>
            <a:off x="1682432" y="4137944"/>
            <a:ext cx="1575435" cy="1575435"/>
            <a:chOff x="1327626" y="2363152"/>
            <a:chExt cx="1575435" cy="157543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1E99EF6-8B64-AF7B-BC9E-7403702207D4}"/>
                </a:ext>
              </a:extLst>
            </p:cNvPr>
            <p:cNvSpPr/>
            <p:nvPr/>
          </p:nvSpPr>
          <p:spPr>
            <a:xfrm>
              <a:off x="1327626" y="2363152"/>
              <a:ext cx="1575435" cy="157543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shade val="80000"/>
                <a:hueOff val="321280"/>
                <a:satOff val="-12909"/>
                <a:lumOff val="27628"/>
                <a:alphaOff val="0"/>
              </a:schemeClr>
            </a:fillRef>
            <a:effectRef idx="0">
              <a:schemeClr val="accent6">
                <a:shade val="80000"/>
                <a:hueOff val="321280"/>
                <a:satOff val="-12909"/>
                <a:lumOff val="2762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Oval 10">
              <a:extLst>
                <a:ext uri="{FF2B5EF4-FFF2-40B4-BE49-F238E27FC236}">
                  <a16:creationId xmlns:a16="http://schemas.microsoft.com/office/drawing/2014/main" id="{AE7AB2FF-CF6C-0F26-E92C-BF154918F32E}"/>
                </a:ext>
              </a:extLst>
            </p:cNvPr>
            <p:cNvSpPr txBox="1"/>
            <p:nvPr/>
          </p:nvSpPr>
          <p:spPr>
            <a:xfrm>
              <a:off x="1477168" y="2761265"/>
              <a:ext cx="1276350" cy="7877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1.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Arial"/>
                </a:rPr>
                <a:t>Preliminary Analysis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987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9F0699-3CE1-D04B-89C8-A1562B187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381191"/>
              </p:ext>
            </p:extLst>
          </p:nvPr>
        </p:nvGraphicFramePr>
        <p:xfrm>
          <a:off x="673100" y="568960"/>
          <a:ext cx="10845800" cy="5738144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230533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361526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3405543">
                <a:tc gridSpan="2"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bg1"/>
                          </a:solidFill>
                          <a:latin typeface="Roboto Regular" pitchFamily="2" charset="0"/>
                          <a:ea typeface="Roboto Regular" pitchFamily="2" charset="0"/>
                        </a:rPr>
                        <a:t>Thank you</a:t>
                      </a:r>
                      <a:endParaRPr lang="en-US" sz="4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4639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Ekaterina Poleshchuk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Statistician, SDG and Environment Statistics Unit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Early Warning and Assessment Division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ekaterina.poleshchuk@un.org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0615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United Nations Avenue, Gigiri</a:t>
                      </a:r>
                    </a:p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 Box 30552 – 00100 GPO Nairobi, Kenya</a:t>
                      </a:r>
                    </a:p>
                    <a:p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www.unep.org</a:t>
                      </a:r>
                      <a:endParaRPr lang="en-US" sz="24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DEA340-FA27-CA4A-9DFF-98CD3F992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32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BA02E80-D97B-BB4E-9463-06AA165769A6}" vid="{5196EADF-DCBB-9C41-A65B-81DF0ACF33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c07db8-52c1-4dac-bfc9-69c6002d1ead" xsi:nil="true"/>
    <lcf76f155ced4ddcb4097134ff3c332f xmlns="fc324f8e-c367-4552-ac84-3cb58e6ddd2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E44B3155D93548BFB5D9868DE50590" ma:contentTypeVersion="10" ma:contentTypeDescription="Create a new document." ma:contentTypeScope="" ma:versionID="7e22a306aac618458f692aab763351e1">
  <xsd:schema xmlns:xsd="http://www.w3.org/2001/XMLSchema" xmlns:xs="http://www.w3.org/2001/XMLSchema" xmlns:p="http://schemas.microsoft.com/office/2006/metadata/properties" xmlns:ns2="fc324f8e-c367-4552-ac84-3cb58e6ddd25" xmlns:ns3="fec07db8-52c1-4dac-bfc9-69c6002d1ead" targetNamespace="http://schemas.microsoft.com/office/2006/metadata/properties" ma:root="true" ma:fieldsID="c532f6df4ff4ad0be441253dffe1b410" ns2:_="" ns3:_="">
    <xsd:import namespace="fc324f8e-c367-4552-ac84-3cb58e6ddd25"/>
    <xsd:import namespace="fec07db8-52c1-4dac-bfc9-69c6002d1e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324f8e-c367-4552-ac84-3cb58e6ddd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c07db8-52c1-4dac-bfc9-69c6002d1ea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745c902-9f8f-456d-acdd-58310ffb86c0}" ma:internalName="TaxCatchAll" ma:showField="CatchAllData" ma:web="fec07db8-52c1-4dac-bfc9-69c6002d1e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240307-AD75-444D-B541-DEA3B5C55654}">
  <ds:schemaRefs>
    <ds:schemaRef ds:uri="http://schemas.microsoft.com/office/2006/metadata/properties"/>
    <ds:schemaRef ds:uri="http://schemas.microsoft.com/office/infopath/2007/PartnerControls"/>
    <ds:schemaRef ds:uri="fec07db8-52c1-4dac-bfc9-69c6002d1ead"/>
    <ds:schemaRef ds:uri="fc324f8e-c367-4552-ac84-3cb58e6ddd25"/>
  </ds:schemaRefs>
</ds:datastoreItem>
</file>

<file path=customXml/itemProps2.xml><?xml version="1.0" encoding="utf-8"?>
<ds:datastoreItem xmlns:ds="http://schemas.openxmlformats.org/officeDocument/2006/customXml" ds:itemID="{8C33DBFF-214E-460B-8CF7-48B7B1909A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0E01FA-C6E7-43C3-A9BA-4091A0C714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324f8e-c367-4552-ac84-3cb58e6ddd25"/>
    <ds:schemaRef ds:uri="fec07db8-52c1-4dac-bfc9-69c6002d1e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2022.08.22_PSI concept_UNEP Ekaterina Poleshchuk</Template>
  <TotalTime>851</TotalTime>
  <Words>786</Words>
  <Application>Microsoft Office PowerPoint</Application>
  <PresentationFormat>Widescreen</PresentationFormat>
  <Paragraphs>124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Roboto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Ekaterina Poleshchuk</dc:creator>
  <cp:lastModifiedBy>Samuel Opiyo</cp:lastModifiedBy>
  <cp:revision>3</cp:revision>
  <dcterms:created xsi:type="dcterms:W3CDTF">2022-08-20T09:56:04Z</dcterms:created>
  <dcterms:modified xsi:type="dcterms:W3CDTF">2024-01-03T07:18:47Z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0x010100D0E44B3155D93548BFB5D9868DE50590</vt:lpwstr>
  </property>
</Properties>
</file>