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483" r:id="rId5"/>
    <p:sldId id="745" r:id="rId6"/>
    <p:sldId id="753" r:id="rId7"/>
    <p:sldId id="752" r:id="rId8"/>
    <p:sldId id="638" r:id="rId9"/>
    <p:sldId id="640" r:id="rId10"/>
    <p:sldId id="423" r:id="rId11"/>
    <p:sldId id="427" r:id="rId12"/>
    <p:sldId id="425" r:id="rId13"/>
    <p:sldId id="424" r:id="rId14"/>
    <p:sldId id="426" r:id="rId15"/>
    <p:sldId id="428" r:id="rId16"/>
    <p:sldId id="429" r:id="rId17"/>
    <p:sldId id="639" r:id="rId18"/>
    <p:sldId id="689" r:id="rId19"/>
    <p:sldId id="685" r:id="rId20"/>
    <p:sldId id="691" r:id="rId21"/>
    <p:sldId id="692" r:id="rId22"/>
    <p:sldId id="681" r:id="rId23"/>
    <p:sldId id="688" r:id="rId24"/>
    <p:sldId id="636"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20B8C5-C2F7-40BD-BE38-88E23F9BF24A}" v="1" dt="2023-10-30T02:58:12.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84" autoAdjust="0"/>
    <p:restoredTop sz="78912" autoAdjust="0"/>
  </p:normalViewPr>
  <p:slideViewPr>
    <p:cSldViewPr snapToGrid="0">
      <p:cViewPr varScale="1">
        <p:scale>
          <a:sx n="69" d="100"/>
          <a:sy n="69" d="100"/>
        </p:scale>
        <p:origin x="1769" y="29"/>
      </p:cViewPr>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2ACC8F5-92C2-4B9E-88D6-7603533C9996}" type="datetimeFigureOut">
              <a:rPr lang="en-US" smtClean="0"/>
              <a:t>1/3/2024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191E90D-F82E-4D8B-866B-7D07E09FD36F}" type="slidenum">
              <a:rPr lang="en-US" smtClean="0"/>
              <a:t>‹#›</a:t>
            </a:fld>
            <a:endParaRPr lang="en-US"/>
          </a:p>
        </p:txBody>
      </p:sp>
    </p:spTree>
    <p:extLst>
      <p:ext uri="{BB962C8B-B14F-4D97-AF65-F5344CB8AC3E}">
        <p14:creationId xmlns:p14="http://schemas.microsoft.com/office/powerpoint/2010/main" val="1905476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3B1F08-36EB-4E19-91EF-B7377DD8DDE5}" type="slidenum">
              <a:rPr lang="en-US" altLang="en-US" smtClean="0"/>
              <a:pPr/>
              <a:t>2</a:t>
            </a:fld>
            <a:endParaRPr lang="en-US" altLang="en-US"/>
          </a:p>
        </p:txBody>
      </p:sp>
    </p:spTree>
    <p:extLst>
      <p:ext uri="{BB962C8B-B14F-4D97-AF65-F5344CB8AC3E}">
        <p14:creationId xmlns:p14="http://schemas.microsoft.com/office/powerpoint/2010/main" val="2031982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5040C50-B555-46ED-9005-45C5F97D1AFC}" type="slidenum">
              <a:rPr lang="en-US" smtClean="0"/>
              <a:pPr/>
              <a:t>3</a:t>
            </a:fld>
            <a:endParaRPr lang="en-US" dirty="0"/>
          </a:p>
        </p:txBody>
      </p:sp>
    </p:spTree>
    <p:extLst>
      <p:ext uri="{BB962C8B-B14F-4D97-AF65-F5344CB8AC3E}">
        <p14:creationId xmlns:p14="http://schemas.microsoft.com/office/powerpoint/2010/main" val="1215694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5040C50-B555-46ED-9005-45C5F97D1AFC}" type="slidenum">
              <a:rPr lang="en-US" smtClean="0"/>
              <a:pPr/>
              <a:t>4</a:t>
            </a:fld>
            <a:endParaRPr lang="en-US" dirty="0"/>
          </a:p>
        </p:txBody>
      </p:sp>
    </p:spTree>
    <p:extLst>
      <p:ext uri="{BB962C8B-B14F-4D97-AF65-F5344CB8AC3E}">
        <p14:creationId xmlns:p14="http://schemas.microsoft.com/office/powerpoint/2010/main" val="145534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7</a:t>
            </a:fld>
            <a:endParaRPr lang="en-US" altLang="en-US"/>
          </a:p>
        </p:txBody>
      </p:sp>
    </p:spTree>
    <p:extLst>
      <p:ext uri="{BB962C8B-B14F-4D97-AF65-F5344CB8AC3E}">
        <p14:creationId xmlns:p14="http://schemas.microsoft.com/office/powerpoint/2010/main" val="2007703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8</a:t>
            </a:fld>
            <a:endParaRPr lang="en-US" altLang="en-US"/>
          </a:p>
        </p:txBody>
      </p:sp>
    </p:spTree>
    <p:extLst>
      <p:ext uri="{BB962C8B-B14F-4D97-AF65-F5344CB8AC3E}">
        <p14:creationId xmlns:p14="http://schemas.microsoft.com/office/powerpoint/2010/main" val="689259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9</a:t>
            </a:fld>
            <a:endParaRPr lang="en-US" altLang="en-US"/>
          </a:p>
        </p:txBody>
      </p:sp>
    </p:spTree>
    <p:extLst>
      <p:ext uri="{BB962C8B-B14F-4D97-AF65-F5344CB8AC3E}">
        <p14:creationId xmlns:p14="http://schemas.microsoft.com/office/powerpoint/2010/main" val="4116535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10</a:t>
            </a:fld>
            <a:endParaRPr lang="en-US" altLang="en-US"/>
          </a:p>
        </p:txBody>
      </p:sp>
    </p:spTree>
    <p:extLst>
      <p:ext uri="{BB962C8B-B14F-4D97-AF65-F5344CB8AC3E}">
        <p14:creationId xmlns:p14="http://schemas.microsoft.com/office/powerpoint/2010/main" val="2080299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11</a:t>
            </a:fld>
            <a:endParaRPr lang="en-US" altLang="en-US"/>
          </a:p>
        </p:txBody>
      </p:sp>
    </p:spTree>
    <p:extLst>
      <p:ext uri="{BB962C8B-B14F-4D97-AF65-F5344CB8AC3E}">
        <p14:creationId xmlns:p14="http://schemas.microsoft.com/office/powerpoint/2010/main" val="2919151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12</a:t>
            </a:fld>
            <a:endParaRPr lang="en-US" altLang="en-US"/>
          </a:p>
        </p:txBody>
      </p:sp>
    </p:spTree>
    <p:extLst>
      <p:ext uri="{BB962C8B-B14F-4D97-AF65-F5344CB8AC3E}">
        <p14:creationId xmlns:p14="http://schemas.microsoft.com/office/powerpoint/2010/main" val="3963047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8E56E07-DDAC-48A7-BC59-E7608D2DF6C8}" type="slidenum">
              <a:rPr lang="en-US" altLang="en-US" smtClean="0"/>
              <a:pPr>
                <a:defRPr/>
              </a:pPr>
              <a:t>13</a:t>
            </a:fld>
            <a:endParaRPr lang="en-US" altLang="en-US"/>
          </a:p>
        </p:txBody>
      </p:sp>
    </p:spTree>
    <p:extLst>
      <p:ext uri="{BB962C8B-B14F-4D97-AF65-F5344CB8AC3E}">
        <p14:creationId xmlns:p14="http://schemas.microsoft.com/office/powerpoint/2010/main" val="1142858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adoption at the 47</a:t>
            </a:r>
            <a:r>
              <a:rPr lang="en-US" baseline="30000" dirty="0"/>
              <a:t>th</a:t>
            </a:r>
            <a:r>
              <a:rPr lang="en-US" dirty="0"/>
              <a:t> UNSC of the FDES, countries were advised to … Peru to mention. Please share links with us, there are certainly more similar </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15</a:t>
            </a:fld>
            <a:endParaRPr lang="en-GB" dirty="0"/>
          </a:p>
        </p:txBody>
      </p:sp>
    </p:spTree>
    <p:extLst>
      <p:ext uri="{BB962C8B-B14F-4D97-AF65-F5344CB8AC3E}">
        <p14:creationId xmlns:p14="http://schemas.microsoft.com/office/powerpoint/2010/main" val="1950153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like to add your publication to this list please send us an email at </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16</a:t>
            </a:fld>
            <a:endParaRPr lang="en-GB" dirty="0"/>
          </a:p>
        </p:txBody>
      </p:sp>
    </p:spTree>
    <p:extLst>
      <p:ext uri="{BB962C8B-B14F-4D97-AF65-F5344CB8AC3E}">
        <p14:creationId xmlns:p14="http://schemas.microsoft.com/office/powerpoint/2010/main" val="452213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Compendia following the structure of the FDES, with the 6 components have been published after 2013, with most recent from 2023 (India), 2022 (Indonesia, also Peru even it’s not on our list). These are the most comprehensive </a:t>
            </a:r>
          </a:p>
        </p:txBody>
      </p:sp>
      <p:sp>
        <p:nvSpPr>
          <p:cNvPr id="4" name="Slide Number Placeholder 3"/>
          <p:cNvSpPr>
            <a:spLocks noGrp="1"/>
          </p:cNvSpPr>
          <p:nvPr>
            <p:ph type="sldNum" sz="quarter" idx="5"/>
          </p:nvPr>
        </p:nvSpPr>
        <p:spPr/>
        <p:txBody>
          <a:bodyPr/>
          <a:lstStyle/>
          <a:p>
            <a:fld id="{73108CCA-9D67-4D75-AC69-164F51AD7C61}" type="slidenum">
              <a:rPr lang="en-GB" smtClean="0"/>
              <a:t>17</a:t>
            </a:fld>
            <a:endParaRPr lang="en-GB" dirty="0"/>
          </a:p>
        </p:txBody>
      </p:sp>
    </p:spTree>
    <p:extLst>
      <p:ext uri="{BB962C8B-B14F-4D97-AF65-F5344CB8AC3E}">
        <p14:creationId xmlns:p14="http://schemas.microsoft.com/office/powerpoint/2010/main" val="2350241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2">
                    <a:lumMod val="50000"/>
                  </a:schemeClr>
                </a:solidFill>
                <a:latin typeface="Aptos Narrow" panose="020B0004020202020204" pitchFamily="34" charset="0"/>
              </a:rPr>
              <a:t>Thematic compendia have also been published by many countries, Themes such as air, Biodiversity, Environmental health, Energy and Minerals, Forestry, Natural disasters, Tourism and Waste. We have seen example of countries publishing compendia by theme and switching to the comprehensive overview. </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18</a:t>
            </a:fld>
            <a:endParaRPr lang="en-GB" dirty="0"/>
          </a:p>
        </p:txBody>
      </p:sp>
    </p:spTree>
    <p:extLst>
      <p:ext uri="{BB962C8B-B14F-4D97-AF65-F5344CB8AC3E}">
        <p14:creationId xmlns:p14="http://schemas.microsoft.com/office/powerpoint/2010/main" val="484881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more specialized statistical publication have also been </a:t>
            </a:r>
            <a:r>
              <a:rPr lang="en-US" dirty="0" err="1"/>
              <a:t>procuded</a:t>
            </a:r>
            <a:r>
              <a:rPr lang="en-US" dirty="0"/>
              <a:t>, for example Bangladesh on disaster-related statistics; Botswana on climate and Mali on solid waste</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19</a:t>
            </a:fld>
            <a:endParaRPr lang="en-GB" dirty="0"/>
          </a:p>
        </p:txBody>
      </p:sp>
    </p:spTree>
    <p:extLst>
      <p:ext uri="{BB962C8B-B14F-4D97-AF65-F5344CB8AC3E}">
        <p14:creationId xmlns:p14="http://schemas.microsoft.com/office/powerpoint/2010/main" val="2427999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adoption at the 47</a:t>
            </a:r>
            <a:r>
              <a:rPr lang="en-US" baseline="30000" dirty="0"/>
              <a:t>th</a:t>
            </a:r>
            <a:r>
              <a:rPr lang="en-US" dirty="0"/>
              <a:t> UNSC of the FDES, countries were advised to </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20</a:t>
            </a:fld>
            <a:endParaRPr lang="en-GB" dirty="0"/>
          </a:p>
        </p:txBody>
      </p:sp>
    </p:spTree>
    <p:extLst>
      <p:ext uri="{BB962C8B-B14F-4D97-AF65-F5344CB8AC3E}">
        <p14:creationId xmlns:p14="http://schemas.microsoft.com/office/powerpoint/2010/main" val="1015956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3001142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87574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37679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144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9551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70363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795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23124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82060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3360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4223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6042881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4" descr="600px-Logo_of_the_United_Nations_(B&amp;W)"/>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849996" y="5943602"/>
            <a:ext cx="836804" cy="73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457200" y="6324600"/>
            <a:ext cx="7315200" cy="0"/>
          </a:xfrm>
          <a:prstGeom prst="line">
            <a:avLst/>
          </a:prstGeom>
          <a:ln w="19050">
            <a:solidFill>
              <a:srgbClr val="00808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87846" y="6321624"/>
            <a:ext cx="1973617" cy="253916"/>
          </a:xfrm>
          <a:prstGeom prst="rect">
            <a:avLst/>
          </a:prstGeom>
          <a:noFill/>
        </p:spPr>
        <p:txBody>
          <a:bodyPr wrap="none" rtlCol="0">
            <a:spAutoFit/>
          </a:bodyPr>
          <a:lstStyle/>
          <a:p>
            <a:r>
              <a:rPr lang="en-US" sz="1050" i="1" dirty="0">
                <a:solidFill>
                  <a:srgbClr val="008080"/>
                </a:solidFill>
              </a:rPr>
              <a:t>United Nations Statistics Division</a:t>
            </a:r>
            <a:endParaRPr lang="en-GB" sz="1050" i="1" dirty="0">
              <a:solidFill>
                <a:srgbClr val="008080"/>
              </a:solidFill>
            </a:endParaRPr>
          </a:p>
        </p:txBody>
      </p:sp>
    </p:spTree>
    <p:extLst>
      <p:ext uri="{BB962C8B-B14F-4D97-AF65-F5344CB8AC3E}">
        <p14:creationId xmlns:p14="http://schemas.microsoft.com/office/powerpoint/2010/main" val="3049390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hf sldNum="0" hdr="0" ftr="0" dt="0"/>
  <p:txStyles>
    <p:titleStyle>
      <a:lvl1pPr algn="ctr" defTabSz="685800" rtl="0" eaLnBrk="1" latinLnBrk="0" hangingPunct="1">
        <a:spcBef>
          <a:spcPct val="0"/>
        </a:spcBef>
        <a:buNone/>
        <a:defRPr sz="2250" kern="1200">
          <a:solidFill>
            <a:srgbClr val="008080"/>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unstats.un.org/unsd/envstats/fdescompendia.cs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13.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hyperlink" Target="https://www.statsbots.org.bw/publication-by-sector/environment" TargetMode="External"/><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hyperlink" Target="https://instat-mali.org/laravel-filemanager/files/shares/pub/rapanalyse-collecte-dechets-2021_pub.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unstats.un.org/unsd/ENVIRONMENT/" TargetMode="External"/><Relationship Id="rId1" Type="http://schemas.openxmlformats.org/officeDocument/2006/relationships/slideLayout" Target="../slideLayouts/slideLayout1.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92EE182-33D2-4B5F-8313-7B1A82021454}"/>
              </a:ext>
            </a:extLst>
          </p:cNvPr>
          <p:cNvSpPr txBox="1">
            <a:spLocks noChangeArrowheads="1"/>
          </p:cNvSpPr>
          <p:nvPr/>
        </p:nvSpPr>
        <p:spPr>
          <a:xfrm>
            <a:off x="476251" y="2362200"/>
            <a:ext cx="8667749" cy="876300"/>
          </a:xfrm>
          <a:prstGeom prst="rect">
            <a:avLst/>
          </a:prstGeom>
        </p:spPr>
        <p:txBody>
          <a:bodyPr/>
          <a:lstStyle>
            <a:lvl1pPr marL="257175" indent="-257175"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gn="ctr">
              <a:buNone/>
            </a:pPr>
            <a:r>
              <a:rPr lang="en-GB" altLang="en-US" sz="4400" b="1" dirty="0"/>
              <a:t>Compilation and dissemination of Environment Statistics</a:t>
            </a:r>
            <a:endParaRPr lang="en-US" altLang="en-US" sz="4400" b="1" dirty="0"/>
          </a:p>
        </p:txBody>
      </p:sp>
    </p:spTree>
    <p:extLst>
      <p:ext uri="{BB962C8B-B14F-4D97-AF65-F5344CB8AC3E}">
        <p14:creationId xmlns:p14="http://schemas.microsoft.com/office/powerpoint/2010/main" val="1932275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12775" y="318069"/>
            <a:ext cx="8293100" cy="488471"/>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Arial" pitchFamily="34" charset="0"/>
                <a:cs typeface="Arial" pitchFamily="34" charset="0"/>
              </a:defRPr>
            </a:lvl1pPr>
            <a:lvl2pPr marL="742950" indent="-285750">
              <a:defRPr sz="2400">
                <a:solidFill>
                  <a:schemeClr val="tx1"/>
                </a:solidFill>
                <a:latin typeface="Arial" pitchFamily="34" charset="0"/>
                <a:cs typeface="Arial" pitchFamily="34" charset="0"/>
              </a:defRPr>
            </a:lvl2pPr>
            <a:lvl3pPr marL="1143000" indent="-228600">
              <a:defRPr sz="2400">
                <a:solidFill>
                  <a:schemeClr val="tx1"/>
                </a:solidFill>
                <a:latin typeface="Arial" pitchFamily="34" charset="0"/>
                <a:cs typeface="Arial" pitchFamily="34" charset="0"/>
              </a:defRPr>
            </a:lvl3pPr>
            <a:lvl4pPr marL="1600200" indent="-228600">
              <a:defRPr sz="2400">
                <a:solidFill>
                  <a:schemeClr val="tx1"/>
                </a:solidFill>
                <a:latin typeface="Arial" pitchFamily="34" charset="0"/>
                <a:cs typeface="Arial" pitchFamily="34" charset="0"/>
              </a:defRPr>
            </a:lvl4pPr>
            <a:lvl5pPr marL="2057400" indent="-228600">
              <a:defRPr sz="2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9pPr>
          </a:lstStyle>
          <a:p>
            <a:pPr algn="ctr">
              <a:spcBef>
                <a:spcPct val="0"/>
              </a:spcBef>
              <a:buFontTx/>
              <a:buNone/>
            </a:pPr>
            <a:r>
              <a:rPr lang="en-US" altLang="en-US" sz="2600" b="1" dirty="0"/>
              <a:t>What do you need to compile statistics? Example Land cover</a:t>
            </a:r>
          </a:p>
        </p:txBody>
      </p:sp>
      <p:sp>
        <p:nvSpPr>
          <p:cNvPr id="18" name="TextBox 17">
            <a:extLst>
              <a:ext uri="{FF2B5EF4-FFF2-40B4-BE49-F238E27FC236}">
                <a16:creationId xmlns:a16="http://schemas.microsoft.com/office/drawing/2014/main" id="{AC4F0C5E-41DE-42E1-B7E4-09B6725996FD}"/>
              </a:ext>
            </a:extLst>
          </p:cNvPr>
          <p:cNvSpPr txBox="1"/>
          <p:nvPr/>
        </p:nvSpPr>
        <p:spPr>
          <a:xfrm>
            <a:off x="690411" y="1784673"/>
            <a:ext cx="1279517" cy="461665"/>
          </a:xfrm>
          <a:prstGeom prst="rect">
            <a:avLst/>
          </a:prstGeom>
          <a:noFill/>
        </p:spPr>
        <p:txBody>
          <a:bodyPr wrap="none" rtlCol="0">
            <a:spAutoFit/>
          </a:bodyPr>
          <a:lstStyle/>
          <a:p>
            <a:pPr>
              <a:buNone/>
            </a:pPr>
            <a:r>
              <a:rPr lang="en-CA" dirty="0">
                <a:latin typeface="+mn-lt"/>
              </a:rPr>
              <a:t>2. Maps</a:t>
            </a:r>
          </a:p>
        </p:txBody>
      </p:sp>
      <p:sp>
        <p:nvSpPr>
          <p:cNvPr id="22" name="TextBox 21">
            <a:extLst>
              <a:ext uri="{FF2B5EF4-FFF2-40B4-BE49-F238E27FC236}">
                <a16:creationId xmlns:a16="http://schemas.microsoft.com/office/drawing/2014/main" id="{E7CFD2BD-A01A-4A91-A72F-4CDEC85C1902}"/>
              </a:ext>
            </a:extLst>
          </p:cNvPr>
          <p:cNvSpPr txBox="1"/>
          <p:nvPr/>
        </p:nvSpPr>
        <p:spPr>
          <a:xfrm>
            <a:off x="372090" y="5823783"/>
            <a:ext cx="2313164" cy="584775"/>
          </a:xfrm>
          <a:prstGeom prst="rect">
            <a:avLst/>
          </a:prstGeom>
          <a:noFill/>
          <a:ln w="25400">
            <a:solidFill>
              <a:schemeClr val="bg2">
                <a:lumMod val="60000"/>
                <a:lumOff val="40000"/>
              </a:schemeClr>
            </a:solidFill>
          </a:ln>
        </p:spPr>
        <p:txBody>
          <a:bodyPr wrap="square" rtlCol="0">
            <a:spAutoFit/>
          </a:bodyPr>
          <a:lstStyle/>
          <a:p>
            <a:pPr algn="ctr">
              <a:buNone/>
            </a:pPr>
            <a:r>
              <a:rPr lang="en-CA" sz="1600" b="1" dirty="0">
                <a:solidFill>
                  <a:srgbClr val="C00000"/>
                </a:solidFill>
              </a:rPr>
              <a:t>Review available data sources</a:t>
            </a:r>
            <a:endParaRPr lang="en-CA" sz="1600" dirty="0">
              <a:solidFill>
                <a:srgbClr val="C00000"/>
              </a:solidFill>
            </a:endParaRPr>
          </a:p>
        </p:txBody>
      </p:sp>
      <p:sp>
        <p:nvSpPr>
          <p:cNvPr id="23" name="TextBox 22">
            <a:extLst>
              <a:ext uri="{FF2B5EF4-FFF2-40B4-BE49-F238E27FC236}">
                <a16:creationId xmlns:a16="http://schemas.microsoft.com/office/drawing/2014/main" id="{0A7805B8-1966-47EB-A3B0-3DD8E3135CE4}"/>
              </a:ext>
            </a:extLst>
          </p:cNvPr>
          <p:cNvSpPr txBox="1"/>
          <p:nvPr/>
        </p:nvSpPr>
        <p:spPr>
          <a:xfrm>
            <a:off x="4231316" y="1792481"/>
            <a:ext cx="4615366" cy="461665"/>
          </a:xfrm>
          <a:prstGeom prst="rect">
            <a:avLst/>
          </a:prstGeom>
          <a:noFill/>
        </p:spPr>
        <p:txBody>
          <a:bodyPr wrap="none" rtlCol="0">
            <a:spAutoFit/>
          </a:bodyPr>
          <a:lstStyle/>
          <a:p>
            <a:pPr>
              <a:buNone/>
            </a:pPr>
            <a:r>
              <a:rPr lang="en-CA" dirty="0">
                <a:latin typeface="+mn-lt"/>
              </a:rPr>
              <a:t>4. Ground truthing and statistics</a:t>
            </a:r>
          </a:p>
        </p:txBody>
      </p:sp>
      <p:sp>
        <p:nvSpPr>
          <p:cNvPr id="24" name="TextBox 23">
            <a:extLst>
              <a:ext uri="{FF2B5EF4-FFF2-40B4-BE49-F238E27FC236}">
                <a16:creationId xmlns:a16="http://schemas.microsoft.com/office/drawing/2014/main" id="{3C428A65-0ACD-4757-8E79-67F7DA9F393E}"/>
              </a:ext>
            </a:extLst>
          </p:cNvPr>
          <p:cNvSpPr txBox="1"/>
          <p:nvPr/>
        </p:nvSpPr>
        <p:spPr>
          <a:xfrm>
            <a:off x="4229736" y="2415142"/>
            <a:ext cx="2701381" cy="634020"/>
          </a:xfrm>
          <a:prstGeom prst="rect">
            <a:avLst/>
          </a:prstGeom>
          <a:noFill/>
          <a:ln w="25400">
            <a:solidFill>
              <a:schemeClr val="bg2">
                <a:lumMod val="60000"/>
                <a:lumOff val="40000"/>
              </a:schemeClr>
            </a:solidFill>
          </a:ln>
        </p:spPr>
        <p:txBody>
          <a:bodyPr wrap="square" rtlCol="0">
            <a:spAutoFit/>
          </a:bodyPr>
          <a:lstStyle/>
          <a:p>
            <a:pPr algn="ctr">
              <a:buNone/>
            </a:pPr>
            <a:r>
              <a:rPr lang="en-CA" sz="1600" b="1" dirty="0">
                <a:solidFill>
                  <a:srgbClr val="C00000"/>
                </a:solidFill>
              </a:rPr>
              <a:t>Assess inputs, </a:t>
            </a:r>
          </a:p>
          <a:p>
            <a:pPr algn="ctr">
              <a:buNone/>
            </a:pPr>
            <a:r>
              <a:rPr lang="en-CA" sz="1600" b="1" dirty="0">
                <a:solidFill>
                  <a:srgbClr val="C00000"/>
                </a:solidFill>
              </a:rPr>
              <a:t>Confusion matrix, Kappa</a:t>
            </a:r>
            <a:endParaRPr lang="en-CA" sz="1600" dirty="0">
              <a:solidFill>
                <a:srgbClr val="C00000"/>
              </a:solidFill>
            </a:endParaRPr>
          </a:p>
        </p:txBody>
      </p:sp>
      <p:sp>
        <p:nvSpPr>
          <p:cNvPr id="27" name="TextBox 26">
            <a:extLst>
              <a:ext uri="{FF2B5EF4-FFF2-40B4-BE49-F238E27FC236}">
                <a16:creationId xmlns:a16="http://schemas.microsoft.com/office/drawing/2014/main" id="{2C1AD6A1-D748-49AE-BA9B-215B4DFBE988}"/>
              </a:ext>
            </a:extLst>
          </p:cNvPr>
          <p:cNvSpPr txBox="1"/>
          <p:nvPr/>
        </p:nvSpPr>
        <p:spPr>
          <a:xfrm>
            <a:off x="4229736" y="3281827"/>
            <a:ext cx="4036682" cy="461665"/>
          </a:xfrm>
          <a:prstGeom prst="rect">
            <a:avLst/>
          </a:prstGeom>
          <a:noFill/>
        </p:spPr>
        <p:txBody>
          <a:bodyPr wrap="none" rtlCol="0">
            <a:spAutoFit/>
          </a:bodyPr>
          <a:lstStyle/>
          <a:p>
            <a:pPr>
              <a:buNone/>
            </a:pPr>
            <a:r>
              <a:rPr lang="en-CA" dirty="0">
                <a:latin typeface="+mn-lt"/>
              </a:rPr>
              <a:t>5. Classification(s) and units</a:t>
            </a:r>
          </a:p>
        </p:txBody>
      </p:sp>
      <p:sp>
        <p:nvSpPr>
          <p:cNvPr id="28" name="TextBox 27">
            <a:extLst>
              <a:ext uri="{FF2B5EF4-FFF2-40B4-BE49-F238E27FC236}">
                <a16:creationId xmlns:a16="http://schemas.microsoft.com/office/drawing/2014/main" id="{562AF059-FCCB-4F53-AB92-FA89C833C002}"/>
              </a:ext>
            </a:extLst>
          </p:cNvPr>
          <p:cNvSpPr txBox="1"/>
          <p:nvPr/>
        </p:nvSpPr>
        <p:spPr>
          <a:xfrm>
            <a:off x="4229735" y="3801394"/>
            <a:ext cx="2701381" cy="929485"/>
          </a:xfrm>
          <a:prstGeom prst="rect">
            <a:avLst/>
          </a:prstGeom>
          <a:noFill/>
          <a:ln w="25400">
            <a:solidFill>
              <a:schemeClr val="bg2">
                <a:lumMod val="60000"/>
                <a:lumOff val="40000"/>
              </a:schemeClr>
            </a:solidFill>
          </a:ln>
        </p:spPr>
        <p:txBody>
          <a:bodyPr wrap="square" rtlCol="0">
            <a:spAutoFit/>
          </a:bodyPr>
          <a:lstStyle/>
          <a:p>
            <a:pPr algn="ctr">
              <a:buNone/>
            </a:pPr>
            <a:r>
              <a:rPr lang="en-CA" sz="1600" b="1" dirty="0">
                <a:solidFill>
                  <a:srgbClr val="C00000"/>
                </a:solidFill>
              </a:rPr>
              <a:t>International ones</a:t>
            </a:r>
          </a:p>
          <a:p>
            <a:pPr algn="ctr">
              <a:buNone/>
            </a:pPr>
            <a:r>
              <a:rPr lang="en-CA" sz="1600" b="1" dirty="0">
                <a:solidFill>
                  <a:srgbClr val="C00000"/>
                </a:solidFill>
              </a:rPr>
              <a:t>Re-classify</a:t>
            </a:r>
          </a:p>
          <a:p>
            <a:pPr algn="ctr">
              <a:buNone/>
            </a:pPr>
            <a:r>
              <a:rPr lang="en-CA" sz="1600" b="1" dirty="0">
                <a:solidFill>
                  <a:srgbClr val="C00000"/>
                </a:solidFill>
              </a:rPr>
              <a:t>Harmonize inputs</a:t>
            </a:r>
            <a:endParaRPr lang="en-CA" sz="1600" dirty="0">
              <a:solidFill>
                <a:srgbClr val="C00000"/>
              </a:solidFill>
            </a:endParaRPr>
          </a:p>
        </p:txBody>
      </p:sp>
      <p:sp>
        <p:nvSpPr>
          <p:cNvPr id="29" name="TextBox 28">
            <a:extLst>
              <a:ext uri="{FF2B5EF4-FFF2-40B4-BE49-F238E27FC236}">
                <a16:creationId xmlns:a16="http://schemas.microsoft.com/office/drawing/2014/main" id="{6EDC6B48-C784-4C77-BF8F-250B0B41B390}"/>
              </a:ext>
            </a:extLst>
          </p:cNvPr>
          <p:cNvSpPr txBox="1"/>
          <p:nvPr/>
        </p:nvSpPr>
        <p:spPr>
          <a:xfrm>
            <a:off x="4188949" y="4858437"/>
            <a:ext cx="3421129" cy="461665"/>
          </a:xfrm>
          <a:prstGeom prst="rect">
            <a:avLst/>
          </a:prstGeom>
          <a:noFill/>
        </p:spPr>
        <p:txBody>
          <a:bodyPr wrap="none" rtlCol="0">
            <a:spAutoFit/>
          </a:bodyPr>
          <a:lstStyle/>
          <a:p>
            <a:pPr>
              <a:buNone/>
            </a:pPr>
            <a:r>
              <a:rPr lang="en-CA" dirty="0">
                <a:latin typeface="+mn-lt"/>
              </a:rPr>
              <a:t>6. Compilation template</a:t>
            </a:r>
          </a:p>
        </p:txBody>
      </p:sp>
      <p:sp>
        <p:nvSpPr>
          <p:cNvPr id="30" name="TextBox 29">
            <a:extLst>
              <a:ext uri="{FF2B5EF4-FFF2-40B4-BE49-F238E27FC236}">
                <a16:creationId xmlns:a16="http://schemas.microsoft.com/office/drawing/2014/main" id="{C79BCA03-AA26-4A3E-9A70-CFD667EDAC50}"/>
              </a:ext>
            </a:extLst>
          </p:cNvPr>
          <p:cNvSpPr txBox="1"/>
          <p:nvPr/>
        </p:nvSpPr>
        <p:spPr>
          <a:xfrm>
            <a:off x="4188948" y="5502451"/>
            <a:ext cx="4154951" cy="929485"/>
          </a:xfrm>
          <a:prstGeom prst="rect">
            <a:avLst/>
          </a:prstGeom>
          <a:noFill/>
          <a:ln w="25400">
            <a:solidFill>
              <a:schemeClr val="bg2">
                <a:lumMod val="60000"/>
                <a:lumOff val="40000"/>
              </a:schemeClr>
            </a:solidFill>
          </a:ln>
        </p:spPr>
        <p:txBody>
          <a:bodyPr wrap="square" rtlCol="0">
            <a:spAutoFit/>
          </a:bodyPr>
          <a:lstStyle/>
          <a:p>
            <a:pPr algn="ctr">
              <a:buNone/>
            </a:pPr>
            <a:r>
              <a:rPr lang="en-CA" sz="1600" b="1" dirty="0">
                <a:solidFill>
                  <a:srgbClr val="C00000"/>
                </a:solidFill>
              </a:rPr>
              <a:t>At least 2 time periods</a:t>
            </a:r>
          </a:p>
          <a:p>
            <a:pPr algn="ctr">
              <a:buNone/>
            </a:pPr>
            <a:r>
              <a:rPr lang="en-CA" sz="1600" b="1" dirty="0">
                <a:solidFill>
                  <a:srgbClr val="C00000"/>
                </a:solidFill>
              </a:rPr>
              <a:t>Changes in additions and reductions</a:t>
            </a:r>
          </a:p>
          <a:p>
            <a:pPr algn="ctr">
              <a:buNone/>
            </a:pPr>
            <a:r>
              <a:rPr lang="en-CA" sz="1600" b="1" dirty="0">
                <a:solidFill>
                  <a:srgbClr val="C00000"/>
                </a:solidFill>
              </a:rPr>
              <a:t>Aggregate and allocate statistics</a:t>
            </a:r>
            <a:endParaRPr lang="en-CA" sz="1600" dirty="0">
              <a:solidFill>
                <a:srgbClr val="C00000"/>
              </a:solidFill>
            </a:endParaRPr>
          </a:p>
        </p:txBody>
      </p:sp>
      <p:sp>
        <p:nvSpPr>
          <p:cNvPr id="2" name="Rectangle 1">
            <a:extLst>
              <a:ext uri="{FF2B5EF4-FFF2-40B4-BE49-F238E27FC236}">
                <a16:creationId xmlns:a16="http://schemas.microsoft.com/office/drawing/2014/main" id="{FCF31954-1BEE-4E7A-AEEA-3A882DC9C3A9}"/>
              </a:ext>
            </a:extLst>
          </p:cNvPr>
          <p:cNvSpPr/>
          <p:nvPr/>
        </p:nvSpPr>
        <p:spPr>
          <a:xfrm>
            <a:off x="690411" y="1090379"/>
            <a:ext cx="2908714" cy="461665"/>
          </a:xfrm>
          <a:prstGeom prst="rect">
            <a:avLst/>
          </a:prstGeom>
        </p:spPr>
        <p:txBody>
          <a:bodyPr wrap="square">
            <a:spAutoFit/>
          </a:bodyPr>
          <a:lstStyle/>
          <a:p>
            <a:pPr>
              <a:buNone/>
            </a:pPr>
            <a:r>
              <a:rPr lang="en-US" dirty="0"/>
              <a:t>1. GIS platform</a:t>
            </a:r>
          </a:p>
        </p:txBody>
      </p:sp>
      <p:sp>
        <p:nvSpPr>
          <p:cNvPr id="21" name="Rectangle 20">
            <a:extLst>
              <a:ext uri="{FF2B5EF4-FFF2-40B4-BE49-F238E27FC236}">
                <a16:creationId xmlns:a16="http://schemas.microsoft.com/office/drawing/2014/main" id="{A2F00A93-B5E1-4B28-AD5F-30BD1A2719ED}"/>
              </a:ext>
            </a:extLst>
          </p:cNvPr>
          <p:cNvSpPr/>
          <p:nvPr/>
        </p:nvSpPr>
        <p:spPr>
          <a:xfrm>
            <a:off x="4245609" y="1132850"/>
            <a:ext cx="4660265" cy="461665"/>
          </a:xfrm>
          <a:prstGeom prst="rect">
            <a:avLst/>
          </a:prstGeom>
        </p:spPr>
        <p:txBody>
          <a:bodyPr wrap="square">
            <a:spAutoFit/>
          </a:bodyPr>
          <a:lstStyle/>
          <a:p>
            <a:pPr>
              <a:buNone/>
            </a:pPr>
            <a:r>
              <a:rPr lang="en-US" dirty="0"/>
              <a:t>3. Expertise (EO, vegetation) </a:t>
            </a:r>
          </a:p>
        </p:txBody>
      </p:sp>
      <p:pic>
        <p:nvPicPr>
          <p:cNvPr id="25" name="Picture 2" descr="E:\Bordt\UN-ESCAP (2015)\SEEA-CF Land Accounts\Land Cover 3.jpg">
            <a:extLst>
              <a:ext uri="{FF2B5EF4-FFF2-40B4-BE49-F238E27FC236}">
                <a16:creationId xmlns:a16="http://schemas.microsoft.com/office/drawing/2014/main" id="{67C95880-3CEB-4F96-8CC7-33735A9F07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24" y="2522513"/>
            <a:ext cx="3749959" cy="279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14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8"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boundary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77909"/>
            <a:ext cx="2093843" cy="5388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97424"/>
            <a:ext cx="7886700" cy="1143000"/>
          </a:xfrm>
        </p:spPr>
        <p:txBody>
          <a:bodyPr anchor="ctr">
            <a:normAutofit/>
          </a:bodyPr>
          <a:lstStyle/>
          <a:p>
            <a:r>
              <a:rPr lang="en-CA" dirty="0"/>
              <a:t>Land cover timeseries – basic statistics</a:t>
            </a:r>
          </a:p>
        </p:txBody>
      </p:sp>
      <p:sp>
        <p:nvSpPr>
          <p:cNvPr id="3" name="Slide Number Placeholder 2"/>
          <p:cNvSpPr>
            <a:spLocks noGrp="1"/>
          </p:cNvSpPr>
          <p:nvPr>
            <p:ph type="sldNum" sz="quarter" idx="12"/>
          </p:nvPr>
        </p:nvSpPr>
        <p:spPr>
          <a:xfrm>
            <a:off x="-67377" y="6601225"/>
            <a:ext cx="365759" cy="284234"/>
          </a:xfrm>
        </p:spPr>
        <p:txBody>
          <a:bodyPr/>
          <a:lstStyle>
            <a:defPPr>
              <a:defRPr lang="en-US"/>
            </a:defPPr>
            <a:lvl1pPr algn="l" rtl="0" eaLnBrk="0" fontAlgn="base" hangingPunct="0">
              <a:spcBef>
                <a:spcPct val="20000"/>
              </a:spcBef>
              <a:spcAft>
                <a:spcPct val="0"/>
              </a:spcAft>
              <a:buClr>
                <a:schemeClr val="tx1"/>
              </a:buClr>
              <a:buChar char="•"/>
              <a:defRPr sz="1100" kern="1200">
                <a:solidFill>
                  <a:schemeClr val="tx1"/>
                </a:solidFill>
                <a:latin typeface="+mn-lt"/>
                <a:ea typeface="+mn-ea"/>
                <a:cs typeface="Arial" pitchFamily="34" charset="0"/>
              </a:defRPr>
            </a:lvl1pPr>
            <a:lvl2pPr marL="457200" algn="l" rtl="0" eaLnBrk="0" fontAlgn="base" hangingPunct="0">
              <a:spcBef>
                <a:spcPct val="20000"/>
              </a:spcBef>
              <a:spcAft>
                <a:spcPct val="0"/>
              </a:spcAft>
              <a:buClr>
                <a:schemeClr val="tx1"/>
              </a:buClr>
              <a:buChar char="•"/>
              <a:defRPr sz="2400" kern="1200">
                <a:solidFill>
                  <a:schemeClr val="tx1"/>
                </a:solidFill>
                <a:latin typeface="Arial" pitchFamily="34" charset="0"/>
                <a:ea typeface="+mn-ea"/>
                <a:cs typeface="Arial" pitchFamily="34" charset="0"/>
              </a:defRPr>
            </a:lvl2pPr>
            <a:lvl3pPr marL="914400" algn="l" rtl="0" eaLnBrk="0" fontAlgn="base" hangingPunct="0">
              <a:spcBef>
                <a:spcPct val="20000"/>
              </a:spcBef>
              <a:spcAft>
                <a:spcPct val="0"/>
              </a:spcAft>
              <a:buClr>
                <a:schemeClr val="tx1"/>
              </a:buClr>
              <a:buChar char="•"/>
              <a:defRPr sz="2400" kern="1200">
                <a:solidFill>
                  <a:schemeClr val="tx1"/>
                </a:solidFill>
                <a:latin typeface="Arial" pitchFamily="34" charset="0"/>
                <a:ea typeface="+mn-ea"/>
                <a:cs typeface="Arial" pitchFamily="34" charset="0"/>
              </a:defRPr>
            </a:lvl3pPr>
            <a:lvl4pPr marL="1371600" algn="l" rtl="0" eaLnBrk="0" fontAlgn="base" hangingPunct="0">
              <a:spcBef>
                <a:spcPct val="20000"/>
              </a:spcBef>
              <a:spcAft>
                <a:spcPct val="0"/>
              </a:spcAft>
              <a:buClr>
                <a:schemeClr val="tx1"/>
              </a:buClr>
              <a:buChar char="•"/>
              <a:defRPr sz="2400" kern="1200">
                <a:solidFill>
                  <a:schemeClr val="tx1"/>
                </a:solidFill>
                <a:latin typeface="Arial" pitchFamily="34" charset="0"/>
                <a:ea typeface="+mn-ea"/>
                <a:cs typeface="Arial" pitchFamily="34" charset="0"/>
              </a:defRPr>
            </a:lvl4pPr>
            <a:lvl5pPr marL="1828800" algn="l" rtl="0" eaLnBrk="0" fontAlgn="base" hangingPunct="0">
              <a:spcBef>
                <a:spcPct val="20000"/>
              </a:spcBef>
              <a:spcAft>
                <a:spcPct val="0"/>
              </a:spcAft>
              <a:buClr>
                <a:schemeClr val="tx1"/>
              </a:buClr>
              <a:buChar char="•"/>
              <a:defRPr sz="2400" kern="1200">
                <a:solidFill>
                  <a:schemeClr val="tx1"/>
                </a:solidFill>
                <a:latin typeface="Arial" pitchFamily="34" charset="0"/>
                <a:ea typeface="+mn-ea"/>
                <a:cs typeface="Arial" pitchFamily="34" charset="0"/>
              </a:defRPr>
            </a:lvl5pPr>
            <a:lvl6pPr marL="2286000" algn="l" defTabSz="914400" rtl="0" eaLnBrk="1" latinLnBrk="0" hangingPunct="1">
              <a:defRPr sz="2400" kern="1200">
                <a:solidFill>
                  <a:schemeClr val="tx1"/>
                </a:solidFill>
                <a:latin typeface="Arial" pitchFamily="34" charset="0"/>
                <a:ea typeface="+mn-ea"/>
                <a:cs typeface="Arial" pitchFamily="34" charset="0"/>
              </a:defRPr>
            </a:lvl6pPr>
            <a:lvl7pPr marL="2743200" algn="l" defTabSz="914400" rtl="0" eaLnBrk="1" latinLnBrk="0" hangingPunct="1">
              <a:defRPr sz="2400" kern="1200">
                <a:solidFill>
                  <a:schemeClr val="tx1"/>
                </a:solidFill>
                <a:latin typeface="Arial" pitchFamily="34" charset="0"/>
                <a:ea typeface="+mn-ea"/>
                <a:cs typeface="Arial" pitchFamily="34" charset="0"/>
              </a:defRPr>
            </a:lvl7pPr>
            <a:lvl8pPr marL="3200400" algn="l" defTabSz="914400" rtl="0" eaLnBrk="1" latinLnBrk="0" hangingPunct="1">
              <a:defRPr sz="2400" kern="1200">
                <a:solidFill>
                  <a:schemeClr val="tx1"/>
                </a:solidFill>
                <a:latin typeface="Arial" pitchFamily="34" charset="0"/>
                <a:ea typeface="+mn-ea"/>
                <a:cs typeface="Arial" pitchFamily="34" charset="0"/>
              </a:defRPr>
            </a:lvl8pPr>
            <a:lvl9pPr marL="3657600" algn="l" defTabSz="914400" rtl="0" eaLnBrk="1" latinLnBrk="0" hangingPunct="1">
              <a:defRPr sz="2400" kern="1200">
                <a:solidFill>
                  <a:schemeClr val="tx1"/>
                </a:solidFill>
                <a:latin typeface="Arial" pitchFamily="34" charset="0"/>
                <a:ea typeface="+mn-ea"/>
                <a:cs typeface="Arial" pitchFamily="34" charset="0"/>
              </a:defRPr>
            </a:lvl9pPr>
          </a:lstStyle>
          <a:p>
            <a:pPr>
              <a:buNone/>
            </a:pPr>
            <a:fld id="{57DC41F5-2E79-4C50-9F72-BDEC68C0EA45}" type="slidenum">
              <a:rPr lang="en-US" smtClean="0"/>
              <a:pPr>
                <a:buNone/>
              </a:pPr>
              <a:t>3</a:t>
            </a:fld>
            <a:endParaRPr lang="en-US" dirty="0"/>
          </a:p>
        </p:txBody>
      </p:sp>
      <p:pic>
        <p:nvPicPr>
          <p:cNvPr id="5122" name="Picture 2" descr="G:\Boundary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22493" y="1397983"/>
            <a:ext cx="2093843" cy="53885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0" y="978344"/>
            <a:ext cx="2093843" cy="400110"/>
          </a:xfrm>
          <a:prstGeom prst="rect">
            <a:avLst/>
          </a:prstGeom>
          <a:noFill/>
          <a:ln>
            <a:solidFill>
              <a:srgbClr val="FF0000">
                <a:alpha val="50000"/>
              </a:srgbClr>
            </a:solidFill>
          </a:ln>
        </p:spPr>
        <p:txBody>
          <a:bodyPr wrap="none" rtlCol="0">
            <a:spAutoFit/>
          </a:bodyPr>
          <a:lstStyle/>
          <a:p>
            <a:pPr>
              <a:buNone/>
            </a:pPr>
            <a:r>
              <a:rPr lang="en-GB" sz="2000" dirty="0">
                <a:solidFill>
                  <a:srgbClr val="FF0000"/>
                </a:solidFill>
              </a:rPr>
              <a:t>Land cover 2000</a:t>
            </a:r>
          </a:p>
        </p:txBody>
      </p:sp>
      <p:pic>
        <p:nvPicPr>
          <p:cNvPr id="24" name="Picture 3" descr="G:\legen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502" y="3404779"/>
            <a:ext cx="2068109" cy="17524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D9E7934-924C-4C7D-B2C4-10E40A567059}"/>
              </a:ext>
            </a:extLst>
          </p:cNvPr>
          <p:cNvSpPr txBox="1"/>
          <p:nvPr/>
        </p:nvSpPr>
        <p:spPr>
          <a:xfrm>
            <a:off x="2722493" y="997873"/>
            <a:ext cx="2093843" cy="400110"/>
          </a:xfrm>
          <a:prstGeom prst="rect">
            <a:avLst/>
          </a:prstGeom>
          <a:noFill/>
          <a:ln>
            <a:solidFill>
              <a:srgbClr val="FF0000">
                <a:alpha val="50000"/>
              </a:srgbClr>
            </a:solidFill>
          </a:ln>
        </p:spPr>
        <p:txBody>
          <a:bodyPr wrap="none" rtlCol="0">
            <a:spAutoFit/>
          </a:bodyPr>
          <a:lstStyle/>
          <a:p>
            <a:pPr>
              <a:buNone/>
            </a:pPr>
            <a:r>
              <a:rPr lang="en-GB" sz="2000" dirty="0">
                <a:solidFill>
                  <a:srgbClr val="FF0000"/>
                </a:solidFill>
              </a:rPr>
              <a:t>Land cover 2018</a:t>
            </a:r>
          </a:p>
        </p:txBody>
      </p:sp>
      <p:pic>
        <p:nvPicPr>
          <p:cNvPr id="7" name="Picture 6">
            <a:extLst>
              <a:ext uri="{FF2B5EF4-FFF2-40B4-BE49-F238E27FC236}">
                <a16:creationId xmlns:a16="http://schemas.microsoft.com/office/drawing/2014/main" id="{71EE69D1-67ED-48AC-ACF2-58F610FA0F90}"/>
              </a:ext>
            </a:extLst>
          </p:cNvPr>
          <p:cNvPicPr>
            <a:picLocks noChangeAspect="1"/>
          </p:cNvPicPr>
          <p:nvPr/>
        </p:nvPicPr>
        <p:blipFill>
          <a:blip r:embed="rId6"/>
          <a:stretch>
            <a:fillRect/>
          </a:stretch>
        </p:blipFill>
        <p:spPr>
          <a:xfrm>
            <a:off x="2604650" y="2375093"/>
            <a:ext cx="5482075" cy="3456459"/>
          </a:xfrm>
          <a:prstGeom prst="rect">
            <a:avLst/>
          </a:prstGeom>
          <a:solidFill>
            <a:schemeClr val="bg2"/>
          </a:solidFill>
        </p:spPr>
      </p:pic>
    </p:spTree>
    <p:extLst>
      <p:ext uri="{BB962C8B-B14F-4D97-AF65-F5344CB8AC3E}">
        <p14:creationId xmlns:p14="http://schemas.microsoft.com/office/powerpoint/2010/main" val="1991684072"/>
      </p:ext>
    </p:extLst>
  </p:cSld>
  <p:clrMapOvr>
    <a:masterClrMapping/>
  </p:clrMapOvr>
  <mc:AlternateContent xmlns:mc="http://schemas.openxmlformats.org/markup-compatibility/2006" xmlns:p14="http://schemas.microsoft.com/office/powerpoint/2010/main">
    <mc:Choice Requires="p14">
      <p:transition spd="slow" p14:dur="2000" advTm="91827"/>
    </mc:Choice>
    <mc:Fallback xmlns="">
      <p:transition spd="slow" advTm="918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boundary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77909"/>
            <a:ext cx="2093843" cy="5388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7377" y="-110963"/>
            <a:ext cx="9631431" cy="1143000"/>
          </a:xfrm>
        </p:spPr>
        <p:txBody>
          <a:bodyPr anchor="ctr">
            <a:normAutofit/>
          </a:bodyPr>
          <a:lstStyle/>
          <a:p>
            <a:r>
              <a:rPr lang="en-CA" dirty="0"/>
              <a:t>Land cover timeseries – calculate stocks and flows</a:t>
            </a:r>
          </a:p>
        </p:txBody>
      </p:sp>
      <p:pic>
        <p:nvPicPr>
          <p:cNvPr id="5122" name="Picture 2" descr="G:\Boundary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1377909"/>
            <a:ext cx="2093843" cy="53885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0" y="978344"/>
            <a:ext cx="2093843" cy="400110"/>
          </a:xfrm>
          <a:prstGeom prst="rect">
            <a:avLst/>
          </a:prstGeom>
          <a:noFill/>
          <a:ln>
            <a:solidFill>
              <a:srgbClr val="FF0000">
                <a:alpha val="50000"/>
              </a:srgbClr>
            </a:solidFill>
          </a:ln>
        </p:spPr>
        <p:txBody>
          <a:bodyPr wrap="none" rtlCol="0">
            <a:spAutoFit/>
          </a:bodyPr>
          <a:lstStyle/>
          <a:p>
            <a:pPr>
              <a:buNone/>
            </a:pPr>
            <a:r>
              <a:rPr lang="en-GB" sz="2000" dirty="0">
                <a:solidFill>
                  <a:srgbClr val="FF0000"/>
                </a:solidFill>
              </a:rPr>
              <a:t>Land cover 2000</a:t>
            </a:r>
          </a:p>
        </p:txBody>
      </p:sp>
      <p:pic>
        <p:nvPicPr>
          <p:cNvPr id="24" name="Picture 3" descr="G:\legen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124" y="2529421"/>
            <a:ext cx="1809750" cy="153352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D9E7934-924C-4C7D-B2C4-10E40A567059}"/>
              </a:ext>
            </a:extLst>
          </p:cNvPr>
          <p:cNvSpPr txBox="1"/>
          <p:nvPr/>
        </p:nvSpPr>
        <p:spPr>
          <a:xfrm>
            <a:off x="2590800" y="1004918"/>
            <a:ext cx="2093843" cy="400110"/>
          </a:xfrm>
          <a:prstGeom prst="rect">
            <a:avLst/>
          </a:prstGeom>
          <a:noFill/>
          <a:ln>
            <a:solidFill>
              <a:srgbClr val="FF0000">
                <a:alpha val="50000"/>
              </a:srgbClr>
            </a:solidFill>
          </a:ln>
        </p:spPr>
        <p:txBody>
          <a:bodyPr wrap="none" rtlCol="0">
            <a:spAutoFit/>
          </a:bodyPr>
          <a:lstStyle/>
          <a:p>
            <a:pPr>
              <a:buNone/>
            </a:pPr>
            <a:r>
              <a:rPr lang="en-GB" sz="2000" dirty="0">
                <a:solidFill>
                  <a:srgbClr val="FF0000"/>
                </a:solidFill>
              </a:rPr>
              <a:t>Land cover 2018</a:t>
            </a:r>
          </a:p>
        </p:txBody>
      </p:sp>
      <p:pic>
        <p:nvPicPr>
          <p:cNvPr id="25" name="Picture 2">
            <a:extLst>
              <a:ext uri="{FF2B5EF4-FFF2-40B4-BE49-F238E27FC236}">
                <a16:creationId xmlns:a16="http://schemas.microsoft.com/office/drawing/2014/main" id="{931E4D16-271A-4EF8-93D4-726B22F2F7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285" y="4327827"/>
            <a:ext cx="8634954" cy="2530174"/>
          </a:xfrm>
          <a:prstGeom prst="rect">
            <a:avLst/>
          </a:prstGeom>
          <a:solidFill>
            <a:schemeClr val="bg2"/>
          </a:solidFill>
          <a:ln>
            <a:noFill/>
          </a:ln>
          <a:effectLst/>
        </p:spPr>
      </p:pic>
      <p:grpSp>
        <p:nvGrpSpPr>
          <p:cNvPr id="4" name="Group 3">
            <a:extLst>
              <a:ext uri="{FF2B5EF4-FFF2-40B4-BE49-F238E27FC236}">
                <a16:creationId xmlns:a16="http://schemas.microsoft.com/office/drawing/2014/main" id="{DBD33731-40CB-4596-BBA0-E4FEC2E23180}"/>
              </a:ext>
            </a:extLst>
          </p:cNvPr>
          <p:cNvGrpSpPr/>
          <p:nvPr/>
        </p:nvGrpSpPr>
        <p:grpSpPr>
          <a:xfrm>
            <a:off x="3239852" y="2387544"/>
            <a:ext cx="2664296" cy="1805232"/>
            <a:chOff x="6236767" y="2711409"/>
            <a:chExt cx="2664296" cy="1805232"/>
          </a:xfrm>
        </p:grpSpPr>
        <p:sp>
          <p:nvSpPr>
            <p:cNvPr id="26" name="TextBox 25">
              <a:extLst>
                <a:ext uri="{FF2B5EF4-FFF2-40B4-BE49-F238E27FC236}">
                  <a16:creationId xmlns:a16="http://schemas.microsoft.com/office/drawing/2014/main" id="{95DB61E8-29DB-4DF5-8F1F-DFAAD6028632}"/>
                </a:ext>
              </a:extLst>
            </p:cNvPr>
            <p:cNvSpPr txBox="1"/>
            <p:nvPr/>
          </p:nvSpPr>
          <p:spPr>
            <a:xfrm>
              <a:off x="6236767" y="2711409"/>
              <a:ext cx="2664296" cy="584775"/>
            </a:xfrm>
            <a:prstGeom prst="rect">
              <a:avLst/>
            </a:prstGeom>
            <a:noFill/>
            <a:ln w="38100">
              <a:solidFill>
                <a:srgbClr val="FF0000">
                  <a:alpha val="50000"/>
                </a:srgbClr>
              </a:solidFill>
            </a:ln>
          </p:spPr>
          <p:txBody>
            <a:bodyPr wrap="square" rtlCol="0">
              <a:spAutoFit/>
            </a:bodyPr>
            <a:lstStyle/>
            <a:p>
              <a:r>
                <a:rPr lang="en-GB" sz="1600" dirty="0">
                  <a:solidFill>
                    <a:srgbClr val="FF0000"/>
                  </a:solidFill>
                </a:rPr>
                <a:t>Artificial surfaces +2</a:t>
              </a:r>
            </a:p>
            <a:p>
              <a:r>
                <a:rPr lang="en-GB" sz="1600" dirty="0">
                  <a:solidFill>
                    <a:srgbClr val="FF0000"/>
                  </a:solidFill>
                </a:rPr>
                <a:t>Crops -2</a:t>
              </a:r>
            </a:p>
          </p:txBody>
        </p:sp>
        <p:sp>
          <p:nvSpPr>
            <p:cNvPr id="27" name="TextBox 26">
              <a:extLst>
                <a:ext uri="{FF2B5EF4-FFF2-40B4-BE49-F238E27FC236}">
                  <a16:creationId xmlns:a16="http://schemas.microsoft.com/office/drawing/2014/main" id="{16582D05-1140-4AD7-9436-3B2A8293FE0D}"/>
                </a:ext>
              </a:extLst>
            </p:cNvPr>
            <p:cNvSpPr txBox="1"/>
            <p:nvPr/>
          </p:nvSpPr>
          <p:spPr>
            <a:xfrm>
              <a:off x="6236767" y="3349668"/>
              <a:ext cx="2664296" cy="584775"/>
            </a:xfrm>
            <a:prstGeom prst="rect">
              <a:avLst/>
            </a:prstGeom>
            <a:noFill/>
            <a:ln w="38100">
              <a:solidFill>
                <a:srgbClr val="FF0000">
                  <a:alpha val="50000"/>
                </a:srgbClr>
              </a:solidFill>
            </a:ln>
          </p:spPr>
          <p:txBody>
            <a:bodyPr wrap="square" rtlCol="0">
              <a:spAutoFit/>
            </a:bodyPr>
            <a:lstStyle/>
            <a:p>
              <a:r>
                <a:rPr lang="en-GB" sz="1600" dirty="0">
                  <a:solidFill>
                    <a:srgbClr val="FF0000"/>
                  </a:solidFill>
                </a:rPr>
                <a:t>Grassland -2</a:t>
              </a:r>
            </a:p>
            <a:p>
              <a:r>
                <a:rPr lang="en-GB" sz="1600" dirty="0">
                  <a:solidFill>
                    <a:srgbClr val="FF0000"/>
                  </a:solidFill>
                </a:rPr>
                <a:t>Crops +2</a:t>
              </a:r>
            </a:p>
          </p:txBody>
        </p:sp>
        <p:sp>
          <p:nvSpPr>
            <p:cNvPr id="28" name="TextBox 27">
              <a:extLst>
                <a:ext uri="{FF2B5EF4-FFF2-40B4-BE49-F238E27FC236}">
                  <a16:creationId xmlns:a16="http://schemas.microsoft.com/office/drawing/2014/main" id="{3F5C57D7-1C34-4968-A4F3-9C6D03943AD7}"/>
                </a:ext>
              </a:extLst>
            </p:cNvPr>
            <p:cNvSpPr txBox="1"/>
            <p:nvPr/>
          </p:nvSpPr>
          <p:spPr>
            <a:xfrm>
              <a:off x="6236767" y="3931866"/>
              <a:ext cx="2664296" cy="584775"/>
            </a:xfrm>
            <a:prstGeom prst="rect">
              <a:avLst/>
            </a:prstGeom>
            <a:noFill/>
            <a:ln w="38100">
              <a:solidFill>
                <a:srgbClr val="FF0000">
                  <a:alpha val="50000"/>
                </a:srgbClr>
              </a:solidFill>
            </a:ln>
          </p:spPr>
          <p:txBody>
            <a:bodyPr wrap="square" rtlCol="0">
              <a:spAutoFit/>
            </a:bodyPr>
            <a:lstStyle/>
            <a:p>
              <a:r>
                <a:rPr lang="en-GB" sz="1600" dirty="0">
                  <a:solidFill>
                    <a:srgbClr val="FF0000"/>
                  </a:solidFill>
                </a:rPr>
                <a:t>Tree covered -3</a:t>
              </a:r>
            </a:p>
            <a:p>
              <a:r>
                <a:rPr lang="en-GB" sz="1600" dirty="0">
                  <a:solidFill>
                    <a:srgbClr val="FF0000"/>
                  </a:solidFill>
                </a:rPr>
                <a:t>Crops +3</a:t>
              </a:r>
            </a:p>
          </p:txBody>
        </p:sp>
      </p:grpSp>
    </p:spTree>
    <p:extLst>
      <p:ext uri="{BB962C8B-B14F-4D97-AF65-F5344CB8AC3E}">
        <p14:creationId xmlns:p14="http://schemas.microsoft.com/office/powerpoint/2010/main" val="721469539"/>
      </p:ext>
    </p:extLst>
  </p:cSld>
  <p:clrMapOvr>
    <a:masterClrMapping/>
  </p:clrMapOvr>
  <mc:AlternateContent xmlns:mc="http://schemas.openxmlformats.org/markup-compatibility/2006" xmlns:p14="http://schemas.microsoft.com/office/powerpoint/2010/main">
    <mc:Choice Requires="p14">
      <p:transition spd="slow" p14:dur="2000" advTm="91827"/>
    </mc:Choice>
    <mc:Fallback xmlns="">
      <p:transition spd="slow" advTm="918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t>Typical content of a compendium </a:t>
            </a:r>
            <a:br>
              <a:rPr lang="en-US" sz="3600" b="1" dirty="0"/>
            </a:br>
            <a:endParaRPr lang="en-US" sz="3600" b="1" dirty="0"/>
          </a:p>
        </p:txBody>
      </p:sp>
      <p:sp>
        <p:nvSpPr>
          <p:cNvPr id="3" name="TextBox 2">
            <a:extLst>
              <a:ext uri="{FF2B5EF4-FFF2-40B4-BE49-F238E27FC236}">
                <a16:creationId xmlns:a16="http://schemas.microsoft.com/office/drawing/2014/main" id="{88BCCA0A-8CF8-4D18-AE5C-CC3DC37736EC}"/>
              </a:ext>
            </a:extLst>
          </p:cNvPr>
          <p:cNvSpPr txBox="1"/>
          <p:nvPr/>
        </p:nvSpPr>
        <p:spPr>
          <a:xfrm>
            <a:off x="554182" y="1547798"/>
            <a:ext cx="8229600" cy="4524315"/>
          </a:xfrm>
          <a:prstGeom prst="rect">
            <a:avLst/>
          </a:prstGeom>
          <a:noFill/>
        </p:spPr>
        <p:txBody>
          <a:bodyPr wrap="square" rtlCol="0">
            <a:spAutoFit/>
          </a:bodyPr>
          <a:lstStyle/>
          <a:p>
            <a:pPr marL="342900" indent="-342900">
              <a:buFont typeface="Arial" panose="020B0604020202020204" pitchFamily="34" charset="0"/>
              <a:buChar char="•"/>
            </a:pPr>
            <a:r>
              <a:rPr lang="en-US" dirty="0"/>
              <a:t>Preamble</a:t>
            </a:r>
          </a:p>
          <a:p>
            <a:pPr marL="342900" indent="-342900">
              <a:buFont typeface="Arial" panose="020B0604020202020204" pitchFamily="34" charset="0"/>
              <a:buChar char="•"/>
            </a:pPr>
            <a:r>
              <a:rPr lang="en-US" dirty="0"/>
              <a:t>Acknowledgements</a:t>
            </a:r>
          </a:p>
          <a:p>
            <a:pPr marL="342900" indent="-342900">
              <a:buFont typeface="Arial" panose="020B0604020202020204" pitchFamily="34" charset="0"/>
              <a:buChar char="•"/>
            </a:pPr>
            <a:r>
              <a:rPr lang="en-US" dirty="0"/>
              <a:t>List of tables</a:t>
            </a:r>
          </a:p>
          <a:p>
            <a:pPr marL="342900" indent="-342900">
              <a:buFont typeface="Arial" panose="020B0604020202020204" pitchFamily="34" charset="0"/>
              <a:buChar char="•"/>
            </a:pPr>
            <a:r>
              <a:rPr lang="en-US" dirty="0"/>
              <a:t>List of figures</a:t>
            </a:r>
          </a:p>
          <a:p>
            <a:pPr marL="342900" indent="-342900">
              <a:buFont typeface="Arial" panose="020B0604020202020204" pitchFamily="34" charset="0"/>
              <a:buChar char="•"/>
            </a:pPr>
            <a:r>
              <a:rPr lang="en-US" dirty="0"/>
              <a:t>Abbreviations</a:t>
            </a:r>
          </a:p>
          <a:p>
            <a:pPr marL="342900" indent="-342900">
              <a:buFont typeface="Arial" panose="020B0604020202020204" pitchFamily="34" charset="0"/>
              <a:buChar char="•"/>
            </a:pPr>
            <a:r>
              <a:rPr lang="en-US" dirty="0"/>
              <a:t>Introduction</a:t>
            </a:r>
          </a:p>
          <a:p>
            <a:pPr marL="342900" indent="-342900">
              <a:buFont typeface="Arial" panose="020B0604020202020204" pitchFamily="34" charset="0"/>
              <a:buChar char="•"/>
            </a:pPr>
            <a:r>
              <a:rPr lang="en-US" dirty="0"/>
              <a:t>Methodology </a:t>
            </a:r>
          </a:p>
          <a:p>
            <a:r>
              <a:rPr lang="en-US" dirty="0"/>
              <a:t>Component 1: Environmental Conditions and Quality</a:t>
            </a:r>
          </a:p>
          <a:p>
            <a:r>
              <a:rPr lang="en-US" dirty="0"/>
              <a:t>Component 2: Environmental Resources and Their Use</a:t>
            </a:r>
          </a:p>
          <a:p>
            <a:r>
              <a:rPr lang="en-US" dirty="0"/>
              <a:t>Component 3: Residuals</a:t>
            </a:r>
          </a:p>
          <a:p>
            <a:r>
              <a:rPr lang="en-US" dirty="0"/>
              <a:t>Component 4: Extreme events and disasters</a:t>
            </a:r>
          </a:p>
          <a:p>
            <a:r>
              <a:rPr lang="en-US" dirty="0"/>
              <a:t>Component 5: Human settlements and environmental health</a:t>
            </a:r>
          </a:p>
          <a:p>
            <a:r>
              <a:rPr lang="en-US" dirty="0"/>
              <a:t>Component 6: Environmental protection, management and engagement</a:t>
            </a:r>
          </a:p>
          <a:p>
            <a:pPr marL="342900" indent="-342900">
              <a:buFont typeface="Arial" panose="020B0604020202020204" pitchFamily="34" charset="0"/>
              <a:buChar char="•"/>
            </a:pPr>
            <a:r>
              <a:rPr lang="en-US" dirty="0"/>
              <a:t>References</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397720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t>Process to develop an Environment Statistics Compendium</a:t>
            </a:r>
            <a:br>
              <a:rPr lang="en-US" dirty="0"/>
            </a:br>
            <a:endParaRPr lang="en-US" dirty="0"/>
          </a:p>
        </p:txBody>
      </p:sp>
      <p:sp>
        <p:nvSpPr>
          <p:cNvPr id="3" name="Rectangle 2"/>
          <p:cNvSpPr/>
          <p:nvPr/>
        </p:nvSpPr>
        <p:spPr>
          <a:xfrm>
            <a:off x="457199" y="1720840"/>
            <a:ext cx="8484919" cy="3416320"/>
          </a:xfrm>
          <a:prstGeom prst="rect">
            <a:avLst/>
          </a:prstGeom>
        </p:spPr>
        <p:txBody>
          <a:bodyPr wrap="square">
            <a:spAutoFit/>
          </a:bodyPr>
          <a:lstStyle/>
          <a:p>
            <a:pPr marL="285750" indent="-285750">
              <a:buFont typeface="Wingdings" panose="05000000000000000000" pitchFamily="2" charset="2"/>
              <a:buChar char="§"/>
            </a:pPr>
            <a:r>
              <a:rPr lang="en-US" sz="2400" dirty="0"/>
              <a:t>Following an assessment, identification of who (which institution) collects data; at what periodicity; via which data collection instrument (survey/ monitoring station/ administrative data) etc. can be made</a:t>
            </a:r>
          </a:p>
          <a:p>
            <a:pPr marL="285750" indent="-285750">
              <a:buFont typeface="Wingdings" panose="05000000000000000000" pitchFamily="2" charset="2"/>
              <a:buChar char="§"/>
            </a:pPr>
            <a:r>
              <a:rPr lang="en-US" sz="2400" dirty="0"/>
              <a:t>Data may be centrally collected and compiled into a compendium by the NSO in collaboration with key stakeholders</a:t>
            </a:r>
          </a:p>
          <a:p>
            <a:pPr marL="285750" indent="-285750">
              <a:buFont typeface="Wingdings" panose="05000000000000000000" pitchFamily="2" charset="2"/>
              <a:buChar char="§"/>
            </a:pPr>
            <a:r>
              <a:rPr lang="en-US" sz="2400" dirty="0"/>
              <a:t>A National Committee on Environment or similar committee can provide forum for conversation between NSO and ministries/agencies</a:t>
            </a:r>
          </a:p>
        </p:txBody>
      </p:sp>
    </p:spTree>
    <p:extLst>
      <p:ext uri="{BB962C8B-B14F-4D97-AF65-F5344CB8AC3E}">
        <p14:creationId xmlns:p14="http://schemas.microsoft.com/office/powerpoint/2010/main" val="2661904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ACA3D-61D1-41F0-ABB2-ED412C6CA034}"/>
              </a:ext>
            </a:extLst>
          </p:cNvPr>
          <p:cNvSpPr txBox="1"/>
          <p:nvPr/>
        </p:nvSpPr>
        <p:spPr>
          <a:xfrm>
            <a:off x="340242" y="381335"/>
            <a:ext cx="8803758" cy="523220"/>
          </a:xfrm>
          <a:prstGeom prst="rect">
            <a:avLst/>
          </a:prstGeom>
          <a:noFill/>
        </p:spPr>
        <p:txBody>
          <a:bodyPr wrap="square" rtlCol="0">
            <a:spAutoFit/>
          </a:bodyPr>
          <a:lstStyle/>
          <a:p>
            <a:r>
              <a:rPr lang="en-US" sz="2800" dirty="0"/>
              <a:t>Demonstration of the Mauritian example…</a:t>
            </a:r>
          </a:p>
        </p:txBody>
      </p:sp>
      <p:pic>
        <p:nvPicPr>
          <p:cNvPr id="2" name="Picture 1">
            <a:extLst>
              <a:ext uri="{FF2B5EF4-FFF2-40B4-BE49-F238E27FC236}">
                <a16:creationId xmlns:a16="http://schemas.microsoft.com/office/drawing/2014/main" id="{01699814-AFE4-4D8B-84D9-2C4BE64CF563}"/>
              </a:ext>
            </a:extLst>
          </p:cNvPr>
          <p:cNvPicPr>
            <a:picLocks noChangeAspect="1"/>
          </p:cNvPicPr>
          <p:nvPr/>
        </p:nvPicPr>
        <p:blipFill>
          <a:blip r:embed="rId3"/>
          <a:stretch>
            <a:fillRect/>
          </a:stretch>
        </p:blipFill>
        <p:spPr>
          <a:xfrm>
            <a:off x="736270" y="904555"/>
            <a:ext cx="6738790" cy="5401242"/>
          </a:xfrm>
          <a:prstGeom prst="rect">
            <a:avLst/>
          </a:prstGeom>
        </p:spPr>
      </p:pic>
    </p:spTree>
    <p:extLst>
      <p:ext uri="{BB962C8B-B14F-4D97-AF65-F5344CB8AC3E}">
        <p14:creationId xmlns:p14="http://schemas.microsoft.com/office/powerpoint/2010/main" val="3246528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5A230DD-4DE0-4A9D-8B88-9D20EA19A16F}"/>
              </a:ext>
            </a:extLst>
          </p:cNvPr>
          <p:cNvGrpSpPr/>
          <p:nvPr/>
        </p:nvGrpSpPr>
        <p:grpSpPr>
          <a:xfrm>
            <a:off x="3075708" y="261258"/>
            <a:ext cx="4584804" cy="5916366"/>
            <a:chOff x="1804987" y="466725"/>
            <a:chExt cx="5505450" cy="7487575"/>
          </a:xfrm>
        </p:grpSpPr>
        <p:pic>
          <p:nvPicPr>
            <p:cNvPr id="4" name="Picture 3">
              <a:extLst>
                <a:ext uri="{FF2B5EF4-FFF2-40B4-BE49-F238E27FC236}">
                  <a16:creationId xmlns:a16="http://schemas.microsoft.com/office/drawing/2014/main" id="{D5C71560-C303-452B-BE3C-ADBA2E5E82E4}"/>
                </a:ext>
              </a:extLst>
            </p:cNvPr>
            <p:cNvPicPr>
              <a:picLocks noChangeAspect="1"/>
            </p:cNvPicPr>
            <p:nvPr/>
          </p:nvPicPr>
          <p:blipFill>
            <a:blip r:embed="rId3"/>
            <a:stretch>
              <a:fillRect/>
            </a:stretch>
          </p:blipFill>
          <p:spPr>
            <a:xfrm>
              <a:off x="1833562" y="466725"/>
              <a:ext cx="5476875" cy="5924550"/>
            </a:xfrm>
            <a:prstGeom prst="rect">
              <a:avLst/>
            </a:prstGeom>
          </p:spPr>
        </p:pic>
        <p:pic>
          <p:nvPicPr>
            <p:cNvPr id="5" name="Picture 4">
              <a:extLst>
                <a:ext uri="{FF2B5EF4-FFF2-40B4-BE49-F238E27FC236}">
                  <a16:creationId xmlns:a16="http://schemas.microsoft.com/office/drawing/2014/main" id="{7DAA4788-F1DE-468A-8870-9E632C7DFE38}"/>
                </a:ext>
              </a:extLst>
            </p:cNvPr>
            <p:cNvPicPr>
              <a:picLocks noChangeAspect="1"/>
            </p:cNvPicPr>
            <p:nvPr/>
          </p:nvPicPr>
          <p:blipFill>
            <a:blip r:embed="rId4"/>
            <a:stretch>
              <a:fillRect/>
            </a:stretch>
          </p:blipFill>
          <p:spPr>
            <a:xfrm>
              <a:off x="1804987" y="6087400"/>
              <a:ext cx="5505450" cy="1866900"/>
            </a:xfrm>
            <a:prstGeom prst="rect">
              <a:avLst/>
            </a:prstGeom>
          </p:spPr>
        </p:pic>
      </p:grpSp>
      <p:sp>
        <p:nvSpPr>
          <p:cNvPr id="3" name="TextBox 2">
            <a:extLst>
              <a:ext uri="{FF2B5EF4-FFF2-40B4-BE49-F238E27FC236}">
                <a16:creationId xmlns:a16="http://schemas.microsoft.com/office/drawing/2014/main" id="{670ACA3D-61D1-41F0-ABB2-ED412C6CA034}"/>
              </a:ext>
            </a:extLst>
          </p:cNvPr>
          <p:cNvSpPr txBox="1"/>
          <p:nvPr/>
        </p:nvSpPr>
        <p:spPr>
          <a:xfrm>
            <a:off x="287622" y="355154"/>
            <a:ext cx="2360758" cy="2246769"/>
          </a:xfrm>
          <a:prstGeom prst="rect">
            <a:avLst/>
          </a:prstGeom>
          <a:noFill/>
        </p:spPr>
        <p:txBody>
          <a:bodyPr wrap="square" rtlCol="0">
            <a:spAutoFit/>
          </a:bodyPr>
          <a:lstStyle/>
          <a:p>
            <a:r>
              <a:rPr lang="en-US" sz="2800" dirty="0"/>
              <a:t>Demonstration of the Mauritian example… use of maps</a:t>
            </a:r>
          </a:p>
        </p:txBody>
      </p:sp>
    </p:spTree>
    <p:extLst>
      <p:ext uri="{BB962C8B-B14F-4D97-AF65-F5344CB8AC3E}">
        <p14:creationId xmlns:p14="http://schemas.microsoft.com/office/powerpoint/2010/main" val="677379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ACA3D-61D1-41F0-ABB2-ED412C6CA034}"/>
              </a:ext>
            </a:extLst>
          </p:cNvPr>
          <p:cNvSpPr txBox="1"/>
          <p:nvPr/>
        </p:nvSpPr>
        <p:spPr>
          <a:xfrm>
            <a:off x="190005" y="213755"/>
            <a:ext cx="8803758" cy="954107"/>
          </a:xfrm>
          <a:prstGeom prst="rect">
            <a:avLst/>
          </a:prstGeom>
          <a:noFill/>
        </p:spPr>
        <p:txBody>
          <a:bodyPr wrap="square" rtlCol="0">
            <a:spAutoFit/>
          </a:bodyPr>
          <a:lstStyle/>
          <a:p>
            <a:r>
              <a:rPr lang="en-US" sz="2800" dirty="0"/>
              <a:t>Demonstration of the Mauritian example: descriptive text to complement data…</a:t>
            </a:r>
          </a:p>
        </p:txBody>
      </p:sp>
      <p:pic>
        <p:nvPicPr>
          <p:cNvPr id="5" name="Picture 4">
            <a:extLst>
              <a:ext uri="{FF2B5EF4-FFF2-40B4-BE49-F238E27FC236}">
                <a16:creationId xmlns:a16="http://schemas.microsoft.com/office/drawing/2014/main" id="{E3AA79CF-126F-4576-913E-AD80229C7697}"/>
              </a:ext>
            </a:extLst>
          </p:cNvPr>
          <p:cNvPicPr>
            <a:picLocks noChangeAspect="1"/>
          </p:cNvPicPr>
          <p:nvPr/>
        </p:nvPicPr>
        <p:blipFill>
          <a:blip r:embed="rId3"/>
          <a:stretch>
            <a:fillRect/>
          </a:stretch>
        </p:blipFill>
        <p:spPr>
          <a:xfrm>
            <a:off x="593766" y="1252932"/>
            <a:ext cx="6993640" cy="4952658"/>
          </a:xfrm>
          <a:prstGeom prst="rect">
            <a:avLst/>
          </a:prstGeom>
        </p:spPr>
      </p:pic>
    </p:spTree>
    <p:extLst>
      <p:ext uri="{BB962C8B-B14F-4D97-AF65-F5344CB8AC3E}">
        <p14:creationId xmlns:p14="http://schemas.microsoft.com/office/powerpoint/2010/main" val="3665158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ACA3D-61D1-41F0-ABB2-ED412C6CA034}"/>
              </a:ext>
            </a:extLst>
          </p:cNvPr>
          <p:cNvSpPr txBox="1"/>
          <p:nvPr/>
        </p:nvSpPr>
        <p:spPr>
          <a:xfrm>
            <a:off x="340242" y="317596"/>
            <a:ext cx="8803758" cy="954107"/>
          </a:xfrm>
          <a:prstGeom prst="rect">
            <a:avLst/>
          </a:prstGeom>
          <a:noFill/>
        </p:spPr>
        <p:txBody>
          <a:bodyPr wrap="square" rtlCol="0">
            <a:spAutoFit/>
          </a:bodyPr>
          <a:lstStyle/>
          <a:p>
            <a:r>
              <a:rPr lang="en-US" sz="2800" dirty="0"/>
              <a:t>Demonstration of the Mauritian example: descriptive text to complement data…</a:t>
            </a:r>
          </a:p>
        </p:txBody>
      </p:sp>
      <p:pic>
        <p:nvPicPr>
          <p:cNvPr id="4" name="Picture 3">
            <a:extLst>
              <a:ext uri="{FF2B5EF4-FFF2-40B4-BE49-F238E27FC236}">
                <a16:creationId xmlns:a16="http://schemas.microsoft.com/office/drawing/2014/main" id="{B69D8DAA-51C4-495B-9E1C-0AD8F52EC6BD}"/>
              </a:ext>
            </a:extLst>
          </p:cNvPr>
          <p:cNvPicPr>
            <a:picLocks noChangeAspect="1"/>
          </p:cNvPicPr>
          <p:nvPr/>
        </p:nvPicPr>
        <p:blipFill>
          <a:blip r:embed="rId3"/>
          <a:stretch>
            <a:fillRect/>
          </a:stretch>
        </p:blipFill>
        <p:spPr>
          <a:xfrm>
            <a:off x="463139" y="1271703"/>
            <a:ext cx="7548624" cy="4726495"/>
          </a:xfrm>
          <a:prstGeom prst="rect">
            <a:avLst/>
          </a:prstGeom>
        </p:spPr>
      </p:pic>
    </p:spTree>
    <p:extLst>
      <p:ext uri="{BB962C8B-B14F-4D97-AF65-F5344CB8AC3E}">
        <p14:creationId xmlns:p14="http://schemas.microsoft.com/office/powerpoint/2010/main" val="3847179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ACA3D-61D1-41F0-ABB2-ED412C6CA034}"/>
              </a:ext>
            </a:extLst>
          </p:cNvPr>
          <p:cNvSpPr txBox="1"/>
          <p:nvPr/>
        </p:nvSpPr>
        <p:spPr>
          <a:xfrm>
            <a:off x="0" y="162173"/>
            <a:ext cx="8803758" cy="954107"/>
          </a:xfrm>
          <a:prstGeom prst="rect">
            <a:avLst/>
          </a:prstGeom>
          <a:noFill/>
        </p:spPr>
        <p:txBody>
          <a:bodyPr wrap="square" rtlCol="0">
            <a:spAutoFit/>
          </a:bodyPr>
          <a:lstStyle/>
          <a:p>
            <a:r>
              <a:rPr lang="en-US" sz="2800" dirty="0"/>
              <a:t>Demonstration of the Mauritian example: descriptive text to complement data…</a:t>
            </a:r>
          </a:p>
        </p:txBody>
      </p:sp>
      <p:pic>
        <p:nvPicPr>
          <p:cNvPr id="2" name="Picture 1">
            <a:extLst>
              <a:ext uri="{FF2B5EF4-FFF2-40B4-BE49-F238E27FC236}">
                <a16:creationId xmlns:a16="http://schemas.microsoft.com/office/drawing/2014/main" id="{ADD8338F-3CD5-4290-957C-90A055D64F52}"/>
              </a:ext>
            </a:extLst>
          </p:cNvPr>
          <p:cNvPicPr>
            <a:picLocks noChangeAspect="1"/>
          </p:cNvPicPr>
          <p:nvPr/>
        </p:nvPicPr>
        <p:blipFill>
          <a:blip r:embed="rId3"/>
          <a:stretch>
            <a:fillRect/>
          </a:stretch>
        </p:blipFill>
        <p:spPr>
          <a:xfrm>
            <a:off x="305673" y="1068779"/>
            <a:ext cx="7141455" cy="5237711"/>
          </a:xfrm>
          <a:prstGeom prst="rect">
            <a:avLst/>
          </a:prstGeom>
        </p:spPr>
      </p:pic>
    </p:spTree>
    <p:extLst>
      <p:ext uri="{BB962C8B-B14F-4D97-AF65-F5344CB8AC3E}">
        <p14:creationId xmlns:p14="http://schemas.microsoft.com/office/powerpoint/2010/main" val="3791793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ACA3D-61D1-41F0-ABB2-ED412C6CA034}"/>
              </a:ext>
            </a:extLst>
          </p:cNvPr>
          <p:cNvSpPr txBox="1"/>
          <p:nvPr/>
        </p:nvSpPr>
        <p:spPr>
          <a:xfrm>
            <a:off x="0" y="0"/>
            <a:ext cx="8803758" cy="954107"/>
          </a:xfrm>
          <a:prstGeom prst="rect">
            <a:avLst/>
          </a:prstGeom>
          <a:noFill/>
        </p:spPr>
        <p:txBody>
          <a:bodyPr wrap="square" rtlCol="0">
            <a:spAutoFit/>
          </a:bodyPr>
          <a:lstStyle/>
          <a:p>
            <a:r>
              <a:rPr lang="en-US" sz="2800" dirty="0"/>
              <a:t>Demonstration of the Mauritian example: some (country-owned) definitions of terms used…</a:t>
            </a:r>
          </a:p>
        </p:txBody>
      </p:sp>
      <p:pic>
        <p:nvPicPr>
          <p:cNvPr id="4" name="Picture 3">
            <a:extLst>
              <a:ext uri="{FF2B5EF4-FFF2-40B4-BE49-F238E27FC236}">
                <a16:creationId xmlns:a16="http://schemas.microsoft.com/office/drawing/2014/main" id="{7ABBDE97-FE02-47BC-AD22-50B76F39E78D}"/>
              </a:ext>
            </a:extLst>
          </p:cNvPr>
          <p:cNvPicPr>
            <a:picLocks noChangeAspect="1"/>
          </p:cNvPicPr>
          <p:nvPr/>
        </p:nvPicPr>
        <p:blipFill>
          <a:blip r:embed="rId3"/>
          <a:stretch>
            <a:fillRect/>
          </a:stretch>
        </p:blipFill>
        <p:spPr>
          <a:xfrm>
            <a:off x="228233" y="1152525"/>
            <a:ext cx="8753000" cy="4460484"/>
          </a:xfrm>
          <a:prstGeom prst="rect">
            <a:avLst/>
          </a:prstGeom>
        </p:spPr>
      </p:pic>
    </p:spTree>
    <p:extLst>
      <p:ext uri="{BB962C8B-B14F-4D97-AF65-F5344CB8AC3E}">
        <p14:creationId xmlns:p14="http://schemas.microsoft.com/office/powerpoint/2010/main" val="4182918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0ACA3D-61D1-41F0-ABB2-ED412C6CA034}"/>
              </a:ext>
            </a:extLst>
          </p:cNvPr>
          <p:cNvSpPr txBox="1"/>
          <p:nvPr/>
        </p:nvSpPr>
        <p:spPr>
          <a:xfrm>
            <a:off x="225631" y="403760"/>
            <a:ext cx="3080277" cy="2246769"/>
          </a:xfrm>
          <a:prstGeom prst="rect">
            <a:avLst/>
          </a:prstGeom>
          <a:noFill/>
        </p:spPr>
        <p:txBody>
          <a:bodyPr wrap="square" rtlCol="0">
            <a:spAutoFit/>
          </a:bodyPr>
          <a:lstStyle/>
          <a:p>
            <a:r>
              <a:rPr lang="en-US" sz="2800" dirty="0"/>
              <a:t>Demonstration of the Mauritian example: abbreviations used throughout…</a:t>
            </a:r>
          </a:p>
        </p:txBody>
      </p:sp>
      <p:pic>
        <p:nvPicPr>
          <p:cNvPr id="2" name="Picture 1">
            <a:extLst>
              <a:ext uri="{FF2B5EF4-FFF2-40B4-BE49-F238E27FC236}">
                <a16:creationId xmlns:a16="http://schemas.microsoft.com/office/drawing/2014/main" id="{AF7389BC-0B10-4FBF-9462-D8C149DF744F}"/>
              </a:ext>
            </a:extLst>
          </p:cNvPr>
          <p:cNvPicPr>
            <a:picLocks noChangeAspect="1"/>
          </p:cNvPicPr>
          <p:nvPr/>
        </p:nvPicPr>
        <p:blipFill>
          <a:blip r:embed="rId3"/>
          <a:stretch>
            <a:fillRect/>
          </a:stretch>
        </p:blipFill>
        <p:spPr>
          <a:xfrm>
            <a:off x="3495633" y="33330"/>
            <a:ext cx="4260648" cy="6533725"/>
          </a:xfrm>
          <a:prstGeom prst="rect">
            <a:avLst/>
          </a:prstGeom>
        </p:spPr>
      </p:pic>
    </p:spTree>
    <p:extLst>
      <p:ext uri="{BB962C8B-B14F-4D97-AF65-F5344CB8AC3E}">
        <p14:creationId xmlns:p14="http://schemas.microsoft.com/office/powerpoint/2010/main" val="334390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The value of an Environment Statistics Compendium</a:t>
            </a:r>
            <a:br>
              <a:rPr lang="en-US" sz="3600" b="1" dirty="0"/>
            </a:br>
            <a:endParaRPr lang="en-US" sz="3600" b="1" dirty="0"/>
          </a:p>
        </p:txBody>
      </p:sp>
      <p:sp>
        <p:nvSpPr>
          <p:cNvPr id="3" name="Rectangle 2"/>
          <p:cNvSpPr/>
          <p:nvPr/>
        </p:nvSpPr>
        <p:spPr>
          <a:xfrm>
            <a:off x="457200" y="1417638"/>
            <a:ext cx="8093034" cy="4093428"/>
          </a:xfrm>
          <a:prstGeom prst="rect">
            <a:avLst/>
          </a:prstGeom>
        </p:spPr>
        <p:txBody>
          <a:bodyPr wrap="square">
            <a:spAutoFit/>
          </a:bodyPr>
          <a:lstStyle/>
          <a:p>
            <a:pPr marL="285750" indent="-285750">
              <a:buFont typeface="Wingdings" panose="05000000000000000000" pitchFamily="2" charset="2"/>
              <a:buChar char="§"/>
            </a:pPr>
            <a:r>
              <a:rPr lang="en-US" sz="2000" dirty="0"/>
              <a:t>Data and information can be shared with the public to inform perception and debate</a:t>
            </a:r>
          </a:p>
          <a:p>
            <a:pPr marL="285750" indent="-285750">
              <a:buFont typeface="Wingdings" panose="05000000000000000000" pitchFamily="2" charset="2"/>
              <a:buChar char="§"/>
            </a:pPr>
            <a:r>
              <a:rPr lang="en-US" sz="2000" dirty="0"/>
              <a:t>Data are more readily accessible to researchers, policy analysts, key decision makers</a:t>
            </a:r>
          </a:p>
          <a:p>
            <a:pPr marL="285750" indent="-285750">
              <a:buFont typeface="Wingdings" panose="05000000000000000000" pitchFamily="2" charset="2"/>
              <a:buChar char="§"/>
            </a:pPr>
            <a:r>
              <a:rPr lang="en-US" sz="2000" dirty="0"/>
              <a:t>The country is in ownership of its own data</a:t>
            </a:r>
          </a:p>
          <a:p>
            <a:pPr marL="285750" indent="-285750">
              <a:buFont typeface="Wingdings" panose="05000000000000000000" pitchFamily="2" charset="2"/>
              <a:buChar char="§"/>
            </a:pPr>
            <a:r>
              <a:rPr lang="en-US" sz="2000" dirty="0"/>
              <a:t>A compendium is a natural follow-up to an assessment (e.g. if a country applies the Environment Statistics Self-Assessment Tool (ESSAT))</a:t>
            </a:r>
          </a:p>
          <a:p>
            <a:pPr marL="285750" indent="-285750">
              <a:buFont typeface="Wingdings" panose="05000000000000000000" pitchFamily="2" charset="2"/>
              <a:buChar char="§"/>
            </a:pPr>
            <a:r>
              <a:rPr lang="en-US" sz="2000" dirty="0"/>
              <a:t>Compendium serves as a tool of coordination among the Statistical Office and ministries/agencies</a:t>
            </a:r>
          </a:p>
          <a:p>
            <a:pPr marL="285750" indent="-285750">
              <a:buFont typeface="Wingdings" panose="05000000000000000000" pitchFamily="2" charset="2"/>
              <a:buChar char="§"/>
            </a:pPr>
            <a:r>
              <a:rPr lang="en-US" sz="2000" dirty="0"/>
              <a:t>Behind the scenes of a glossy compendium, there is invariably a database or several databases on several environmental themes which can be developed in the long-term</a:t>
            </a:r>
          </a:p>
          <a:p>
            <a:pPr marL="285750" indent="-285750">
              <a:buFont typeface="Wingdings" panose="05000000000000000000" pitchFamily="2" charset="2"/>
              <a:buChar char="§"/>
            </a:pPr>
            <a:r>
              <a:rPr lang="en-US" sz="2000" dirty="0"/>
              <a:t>Compendium can improve quality of data</a:t>
            </a:r>
          </a:p>
        </p:txBody>
      </p:sp>
    </p:spTree>
    <p:extLst>
      <p:ext uri="{BB962C8B-B14F-4D97-AF65-F5344CB8AC3E}">
        <p14:creationId xmlns:p14="http://schemas.microsoft.com/office/powerpoint/2010/main" val="168749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30FA-3F8C-E506-7D19-677E9172DFE2}"/>
              </a:ext>
            </a:extLst>
          </p:cNvPr>
          <p:cNvSpPr>
            <a:spLocks noGrp="1"/>
          </p:cNvSpPr>
          <p:nvPr>
            <p:ph type="title"/>
          </p:nvPr>
        </p:nvSpPr>
        <p:spPr>
          <a:xfrm>
            <a:off x="0" y="76200"/>
            <a:ext cx="9144000" cy="1143000"/>
          </a:xfrm>
        </p:spPr>
        <p:txBody>
          <a:bodyPr/>
          <a:lstStyle/>
          <a:p>
            <a:r>
              <a:rPr lang="en-US" dirty="0">
                <a:solidFill>
                  <a:schemeClr val="bg2">
                    <a:lumMod val="50000"/>
                  </a:schemeClr>
                </a:solidFill>
                <a:latin typeface="Aptos Narrow" panose="020B0004020202020204" pitchFamily="34" charset="0"/>
              </a:rPr>
              <a:t>Examples of countries publishing Environment statistics compendia</a:t>
            </a:r>
            <a:endParaRPr lang="en-GB" dirty="0">
              <a:solidFill>
                <a:schemeClr val="bg2">
                  <a:lumMod val="50000"/>
                </a:schemeClr>
              </a:solidFill>
              <a:latin typeface="Aptos Narrow" panose="020B0004020202020204" pitchFamily="34" charset="0"/>
            </a:endParaRPr>
          </a:p>
        </p:txBody>
      </p:sp>
      <p:pic>
        <p:nvPicPr>
          <p:cNvPr id="4" name="Picture 3">
            <a:extLst>
              <a:ext uri="{FF2B5EF4-FFF2-40B4-BE49-F238E27FC236}">
                <a16:creationId xmlns:a16="http://schemas.microsoft.com/office/drawing/2014/main" id="{8207884C-BEAB-27D2-CE2E-489A4F63E9A1}"/>
              </a:ext>
            </a:extLst>
          </p:cNvPr>
          <p:cNvPicPr>
            <a:picLocks noChangeAspect="1"/>
          </p:cNvPicPr>
          <p:nvPr/>
        </p:nvPicPr>
        <p:blipFill>
          <a:blip r:embed="rId3"/>
          <a:stretch>
            <a:fillRect/>
          </a:stretch>
        </p:blipFill>
        <p:spPr>
          <a:xfrm>
            <a:off x="0" y="1182077"/>
            <a:ext cx="9144000" cy="4493846"/>
          </a:xfrm>
          <a:prstGeom prst="rect">
            <a:avLst/>
          </a:prstGeom>
        </p:spPr>
      </p:pic>
      <p:sp>
        <p:nvSpPr>
          <p:cNvPr id="5" name="TextBox 4">
            <a:extLst>
              <a:ext uri="{FF2B5EF4-FFF2-40B4-BE49-F238E27FC236}">
                <a16:creationId xmlns:a16="http://schemas.microsoft.com/office/drawing/2014/main" id="{05293020-A887-83A6-0065-4E70D7193B9C}"/>
              </a:ext>
            </a:extLst>
          </p:cNvPr>
          <p:cNvSpPr txBox="1"/>
          <p:nvPr/>
        </p:nvSpPr>
        <p:spPr>
          <a:xfrm>
            <a:off x="533400" y="5791200"/>
            <a:ext cx="7391400" cy="381000"/>
          </a:xfrm>
          <a:prstGeom prst="rect">
            <a:avLst/>
          </a:prstGeom>
          <a:noFill/>
        </p:spPr>
        <p:txBody>
          <a:bodyPr wrap="square" rtlCol="0">
            <a:spAutoFit/>
          </a:bodyPr>
          <a:lstStyle/>
          <a:p>
            <a:r>
              <a:rPr lang="en-US" dirty="0"/>
              <a:t>FDES-coherent compendium                Environment statistics compendium</a:t>
            </a:r>
            <a:endParaRPr lang="en-GB" dirty="0"/>
          </a:p>
        </p:txBody>
      </p:sp>
      <p:sp>
        <p:nvSpPr>
          <p:cNvPr id="6" name="Rectangle 5">
            <a:extLst>
              <a:ext uri="{FF2B5EF4-FFF2-40B4-BE49-F238E27FC236}">
                <a16:creationId xmlns:a16="http://schemas.microsoft.com/office/drawing/2014/main" id="{8D3AF766-7CAF-FED3-7C7A-166EF5FD6F64}"/>
              </a:ext>
            </a:extLst>
          </p:cNvPr>
          <p:cNvSpPr/>
          <p:nvPr/>
        </p:nvSpPr>
        <p:spPr>
          <a:xfrm>
            <a:off x="152400" y="5791200"/>
            <a:ext cx="381000" cy="304800"/>
          </a:xfrm>
          <a:prstGeom prst="rect">
            <a:avLst/>
          </a:prstGeom>
          <a:solidFill>
            <a:srgbClr val="EEB4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EDD4423-3C31-1358-EE5D-5C2ACB55EFD5}"/>
              </a:ext>
            </a:extLst>
          </p:cNvPr>
          <p:cNvSpPr/>
          <p:nvPr/>
        </p:nvSpPr>
        <p:spPr>
          <a:xfrm>
            <a:off x="3657600" y="5829300"/>
            <a:ext cx="381000" cy="304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F81D318-80D3-352B-0C27-63493EFFFA25}"/>
              </a:ext>
            </a:extLst>
          </p:cNvPr>
          <p:cNvSpPr txBox="1"/>
          <p:nvPr/>
        </p:nvSpPr>
        <p:spPr>
          <a:xfrm>
            <a:off x="312420" y="6412468"/>
            <a:ext cx="5829300" cy="369332"/>
          </a:xfrm>
          <a:prstGeom prst="rect">
            <a:avLst/>
          </a:prstGeom>
          <a:noFill/>
        </p:spPr>
        <p:txBody>
          <a:bodyPr wrap="square">
            <a:spAutoFit/>
          </a:bodyPr>
          <a:lstStyle/>
          <a:p>
            <a:r>
              <a:rPr lang="en-US" dirty="0">
                <a:hlinkClick r:id="rId4"/>
              </a:rPr>
              <a:t>https://unstats.un.org/unsd/envstats/fdescompendia.cshtml</a:t>
            </a:r>
            <a:endParaRPr lang="en-US" dirty="0"/>
          </a:p>
        </p:txBody>
      </p:sp>
    </p:spTree>
    <p:extLst>
      <p:ext uri="{BB962C8B-B14F-4D97-AF65-F5344CB8AC3E}">
        <p14:creationId xmlns:p14="http://schemas.microsoft.com/office/powerpoint/2010/main" val="193163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A542-2532-56A1-4B65-6E7E44674818}"/>
              </a:ext>
            </a:extLst>
          </p:cNvPr>
          <p:cNvSpPr>
            <a:spLocks noGrp="1"/>
          </p:cNvSpPr>
          <p:nvPr>
            <p:ph type="title"/>
          </p:nvPr>
        </p:nvSpPr>
        <p:spPr/>
        <p:txBody>
          <a:bodyPr/>
          <a:lstStyle/>
          <a:p>
            <a:r>
              <a:rPr lang="en-US" dirty="0">
                <a:solidFill>
                  <a:schemeClr val="bg2">
                    <a:lumMod val="50000"/>
                  </a:schemeClr>
                </a:solidFill>
              </a:rPr>
              <a:t>UNSD’s commitment to provide continuous support</a:t>
            </a:r>
          </a:p>
        </p:txBody>
      </p:sp>
      <p:sp>
        <p:nvSpPr>
          <p:cNvPr id="3" name="Content Placeholder 2">
            <a:extLst>
              <a:ext uri="{FF2B5EF4-FFF2-40B4-BE49-F238E27FC236}">
                <a16:creationId xmlns:a16="http://schemas.microsoft.com/office/drawing/2014/main" id="{D0D3F271-4571-3168-556F-40D636542D5D}"/>
              </a:ext>
            </a:extLst>
          </p:cNvPr>
          <p:cNvSpPr>
            <a:spLocks noGrp="1"/>
          </p:cNvSpPr>
          <p:nvPr>
            <p:ph idx="1"/>
          </p:nvPr>
        </p:nvSpPr>
        <p:spPr>
          <a:xfrm>
            <a:off x="457200" y="1371600"/>
            <a:ext cx="8229600" cy="4754563"/>
          </a:xfrm>
          <a:solidFill>
            <a:schemeClr val="accent5">
              <a:lumMod val="40000"/>
              <a:lumOff val="60000"/>
            </a:schemeClr>
          </a:solidFill>
        </p:spPr>
        <p:txBody>
          <a:bodyPr>
            <a:normAutofit/>
          </a:bodyPr>
          <a:lstStyle/>
          <a:p>
            <a:pPr marL="0" indent="0">
              <a:buNone/>
            </a:pPr>
            <a:r>
              <a:rPr lang="en-US" dirty="0">
                <a:solidFill>
                  <a:srgbClr val="008080"/>
                </a:solidFill>
              </a:rPr>
              <a:t>Offers on its website countries compendia via their source links</a:t>
            </a:r>
            <a:endParaRPr lang="en-US" dirty="0"/>
          </a:p>
          <a:p>
            <a:pPr marL="0" indent="0">
              <a:buNone/>
            </a:pPr>
            <a:endParaRPr lang="en-US" dirty="0"/>
          </a:p>
        </p:txBody>
      </p:sp>
      <p:pic>
        <p:nvPicPr>
          <p:cNvPr id="4" name="Picture 3" descr="A screenshot of a computer&#10;&#10;Description automatically generated">
            <a:extLst>
              <a:ext uri="{FF2B5EF4-FFF2-40B4-BE49-F238E27FC236}">
                <a16:creationId xmlns:a16="http://schemas.microsoft.com/office/drawing/2014/main" id="{A3036F2A-59EC-F18F-4407-2A68B8FB4243}"/>
              </a:ext>
            </a:extLst>
          </p:cNvPr>
          <p:cNvPicPr>
            <a:picLocks noChangeAspect="1"/>
          </p:cNvPicPr>
          <p:nvPr/>
        </p:nvPicPr>
        <p:blipFill rotWithShape="1">
          <a:blip r:embed="rId3"/>
          <a:srcRect l="9428" t="11368" r="70568" b="3000"/>
          <a:stretch/>
        </p:blipFill>
        <p:spPr bwMode="auto">
          <a:xfrm>
            <a:off x="1600200" y="1851257"/>
            <a:ext cx="5486399" cy="4267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94191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30FA-3F8C-E506-7D19-677E9172DFE2}"/>
              </a:ext>
            </a:extLst>
          </p:cNvPr>
          <p:cNvSpPr>
            <a:spLocks noGrp="1"/>
          </p:cNvSpPr>
          <p:nvPr>
            <p:ph type="title"/>
          </p:nvPr>
        </p:nvSpPr>
        <p:spPr>
          <a:gradFill flip="none" rotWithShape="1">
            <a:gsLst>
              <a:gs pos="0">
                <a:schemeClr val="accent5">
                  <a:lumMod val="40000"/>
                  <a:lumOff val="60000"/>
                </a:schemeClr>
              </a:gs>
              <a:gs pos="26000">
                <a:schemeClr val="accent5">
                  <a:lumMod val="20000"/>
                  <a:lumOff val="80000"/>
                </a:schemeClr>
              </a:gs>
              <a:gs pos="96000">
                <a:schemeClr val="bg1"/>
              </a:gs>
            </a:gsLst>
            <a:path path="circle">
              <a:fillToRect l="100000" t="100000"/>
            </a:path>
            <a:tileRect r="-100000" b="-100000"/>
          </a:gradFill>
        </p:spPr>
        <p:txBody>
          <a:bodyPr/>
          <a:lstStyle/>
          <a:p>
            <a:r>
              <a:rPr lang="en-US" dirty="0">
                <a:solidFill>
                  <a:schemeClr val="bg2">
                    <a:lumMod val="50000"/>
                  </a:schemeClr>
                </a:solidFill>
                <a:latin typeface="Aptos Narrow" panose="020B0004020202020204" pitchFamily="34" charset="0"/>
              </a:rPr>
              <a:t>Countries publishing Environment compendia – aligned with the FDES</a:t>
            </a:r>
            <a:endParaRPr lang="en-GB" dirty="0">
              <a:solidFill>
                <a:schemeClr val="bg2">
                  <a:lumMod val="50000"/>
                </a:schemeClr>
              </a:solidFill>
              <a:latin typeface="Aptos Narrow" panose="020B0004020202020204" pitchFamily="34" charset="0"/>
            </a:endParaRPr>
          </a:p>
        </p:txBody>
      </p:sp>
      <p:sp>
        <p:nvSpPr>
          <p:cNvPr id="4" name="Content Placeholder 2">
            <a:extLst>
              <a:ext uri="{FF2B5EF4-FFF2-40B4-BE49-F238E27FC236}">
                <a16:creationId xmlns:a16="http://schemas.microsoft.com/office/drawing/2014/main" id="{2D3EE3BA-3E5D-7A28-5183-1B8F1179893E}"/>
              </a:ext>
            </a:extLst>
          </p:cNvPr>
          <p:cNvSpPr txBox="1">
            <a:spLocks/>
          </p:cNvSpPr>
          <p:nvPr/>
        </p:nvSpPr>
        <p:spPr>
          <a:xfrm>
            <a:off x="451812" y="1524000"/>
            <a:ext cx="2574970" cy="3733800"/>
          </a:xfrm>
          <a:prstGeom prst="rect">
            <a:avLst/>
          </a:prstGeom>
          <a:solidFill>
            <a:schemeClr val="accent5">
              <a:lumMod val="40000"/>
              <a:lumOff val="60000"/>
            </a:schemeClr>
          </a:solidFill>
          <a:ln w="3175">
            <a:solidFill>
              <a:srgbClr val="008080"/>
            </a:solid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Bangladesh</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Burkina Faso</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Burundi</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Cabo Verde</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Curacao</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Ethiopia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Ghana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Guinea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India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Indonesia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Jordan</a:t>
            </a:r>
          </a:p>
        </p:txBody>
      </p:sp>
      <p:sp>
        <p:nvSpPr>
          <p:cNvPr id="5" name="Content Placeholder 2">
            <a:extLst>
              <a:ext uri="{FF2B5EF4-FFF2-40B4-BE49-F238E27FC236}">
                <a16:creationId xmlns:a16="http://schemas.microsoft.com/office/drawing/2014/main" id="{792182E9-1E36-D466-A839-FB2F0C3BD72B}"/>
              </a:ext>
            </a:extLst>
          </p:cNvPr>
          <p:cNvSpPr txBox="1">
            <a:spLocks noGrp="1"/>
          </p:cNvSpPr>
          <p:nvPr>
            <p:ph idx="1"/>
          </p:nvPr>
        </p:nvSpPr>
        <p:spPr>
          <a:xfrm>
            <a:off x="4876800" y="1524000"/>
            <a:ext cx="2574970" cy="3733800"/>
          </a:xfrm>
          <a:prstGeom prst="rect">
            <a:avLst/>
          </a:prstGeom>
          <a:solidFill>
            <a:schemeClr val="accent5">
              <a:lumMod val="40000"/>
              <a:lumOff val="60000"/>
            </a:schemeClr>
          </a:solidFill>
          <a:ln>
            <a:solidFill>
              <a:srgbClr val="008080"/>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Madagascar</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Mauritius</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Namibia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Nepal</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Philippines</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Rwanda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Tanzania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The Gambia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Zambia</a:t>
            </a: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Zimbabwe</a:t>
            </a:r>
          </a:p>
          <a:p>
            <a:pPr marL="0" indent="0">
              <a:buFont typeface="Arial" panose="020B0604020202020204" pitchFamily="34" charset="0"/>
              <a:buNone/>
            </a:pPr>
            <a:endParaRPr lang="en-US" dirty="0">
              <a:solidFill>
                <a:schemeClr val="accent5">
                  <a:lumMod val="50000"/>
                </a:schemeClr>
              </a:solidFill>
            </a:endParaRPr>
          </a:p>
        </p:txBody>
      </p:sp>
      <p:pic>
        <p:nvPicPr>
          <p:cNvPr id="6" name="Picture 5" descr="A screenshot of a computer&#10;&#10;Description automatically generated">
            <a:extLst>
              <a:ext uri="{FF2B5EF4-FFF2-40B4-BE49-F238E27FC236}">
                <a16:creationId xmlns:a16="http://schemas.microsoft.com/office/drawing/2014/main" id="{F08D59A8-58D0-9617-1949-DA2BFD905493}"/>
              </a:ext>
            </a:extLst>
          </p:cNvPr>
          <p:cNvPicPr>
            <a:picLocks noChangeAspect="1"/>
          </p:cNvPicPr>
          <p:nvPr/>
        </p:nvPicPr>
        <p:blipFill rotWithShape="1">
          <a:blip r:embed="rId3"/>
          <a:srcRect l="67960" t="11420" r="13974" b="3369"/>
          <a:stretch/>
        </p:blipFill>
        <p:spPr bwMode="auto">
          <a:xfrm>
            <a:off x="3343894" y="1540955"/>
            <a:ext cx="716665" cy="990600"/>
          </a:xfrm>
          <a:prstGeom prst="rect">
            <a:avLst/>
          </a:prstGeom>
          <a:ln>
            <a:noFill/>
          </a:ln>
          <a:extLst>
            <a:ext uri="{53640926-AAD7-44D8-BBD7-CCE9431645EC}">
              <a14:shadowObscured xmlns:a14="http://schemas.microsoft.com/office/drawing/2010/main"/>
            </a:ext>
          </a:extLst>
        </p:spPr>
      </p:pic>
      <p:pic>
        <p:nvPicPr>
          <p:cNvPr id="7" name="Picture 6" descr="A screenshot of a computer&#10;&#10;Description automatically generated">
            <a:extLst>
              <a:ext uri="{FF2B5EF4-FFF2-40B4-BE49-F238E27FC236}">
                <a16:creationId xmlns:a16="http://schemas.microsoft.com/office/drawing/2014/main" id="{646AD886-3484-3D9E-5A84-3988CA4CAAD2}"/>
              </a:ext>
            </a:extLst>
          </p:cNvPr>
          <p:cNvPicPr>
            <a:picLocks noChangeAspect="1"/>
          </p:cNvPicPr>
          <p:nvPr/>
        </p:nvPicPr>
        <p:blipFill rotWithShape="1">
          <a:blip r:embed="rId4"/>
          <a:srcRect l="68896" t="14277" r="15450" b="9096"/>
          <a:stretch/>
        </p:blipFill>
        <p:spPr bwMode="auto">
          <a:xfrm>
            <a:off x="3343894" y="2604642"/>
            <a:ext cx="716665" cy="838200"/>
          </a:xfrm>
          <a:prstGeom prst="rect">
            <a:avLst/>
          </a:prstGeom>
          <a:ln>
            <a:noFill/>
          </a:ln>
          <a:extLst>
            <a:ext uri="{53640926-AAD7-44D8-BBD7-CCE9431645EC}">
              <a14:shadowObscured xmlns:a14="http://schemas.microsoft.com/office/drawing/2010/main"/>
            </a:ext>
          </a:extLst>
        </p:spPr>
      </p:pic>
      <p:pic>
        <p:nvPicPr>
          <p:cNvPr id="8" name="Picture 7" descr="A screenshot of a computer&#10;&#10;Description automatically generated">
            <a:extLst>
              <a:ext uri="{FF2B5EF4-FFF2-40B4-BE49-F238E27FC236}">
                <a16:creationId xmlns:a16="http://schemas.microsoft.com/office/drawing/2014/main" id="{FC1FE93C-C7F6-A53F-3296-24C9D73EFB81}"/>
              </a:ext>
            </a:extLst>
          </p:cNvPr>
          <p:cNvPicPr>
            <a:picLocks noChangeAspect="1"/>
          </p:cNvPicPr>
          <p:nvPr/>
        </p:nvPicPr>
        <p:blipFill rotWithShape="1">
          <a:blip r:embed="rId5"/>
          <a:srcRect l="69164" t="11420" r="14781" b="15776"/>
          <a:stretch/>
        </p:blipFill>
        <p:spPr bwMode="auto">
          <a:xfrm>
            <a:off x="3330182" y="3515929"/>
            <a:ext cx="736221" cy="838200"/>
          </a:xfrm>
          <a:prstGeom prst="rect">
            <a:avLst/>
          </a:prstGeom>
          <a:ln>
            <a:noFill/>
          </a:ln>
          <a:extLst>
            <a:ext uri="{53640926-AAD7-44D8-BBD7-CCE9431645EC}">
              <a14:shadowObscured xmlns:a14="http://schemas.microsoft.com/office/drawing/2010/main"/>
            </a:ext>
          </a:extLst>
        </p:spPr>
      </p:pic>
      <p:pic>
        <p:nvPicPr>
          <p:cNvPr id="10" name="Picture 9" descr="A screenshot of a computer&#10;&#10;Description automatically generated">
            <a:extLst>
              <a:ext uri="{FF2B5EF4-FFF2-40B4-BE49-F238E27FC236}">
                <a16:creationId xmlns:a16="http://schemas.microsoft.com/office/drawing/2014/main" id="{B452199A-22C4-DF7B-E011-9B3691E61423}"/>
              </a:ext>
            </a:extLst>
          </p:cNvPr>
          <p:cNvPicPr>
            <a:picLocks noChangeAspect="1"/>
          </p:cNvPicPr>
          <p:nvPr/>
        </p:nvPicPr>
        <p:blipFill rotWithShape="1">
          <a:blip r:embed="rId6"/>
          <a:srcRect l="68226" t="9990" r="14784" b="6241"/>
          <a:stretch/>
        </p:blipFill>
        <p:spPr bwMode="auto">
          <a:xfrm>
            <a:off x="3324339" y="4387260"/>
            <a:ext cx="736220" cy="859521"/>
          </a:xfrm>
          <a:prstGeom prst="rect">
            <a:avLst/>
          </a:prstGeom>
          <a:ln>
            <a:noFill/>
          </a:ln>
          <a:extLst>
            <a:ext uri="{53640926-AAD7-44D8-BBD7-CCE9431645EC}">
              <a14:shadowObscured xmlns:a14="http://schemas.microsoft.com/office/drawing/2010/main"/>
            </a:ext>
          </a:extLst>
        </p:spPr>
      </p:pic>
      <p:pic>
        <p:nvPicPr>
          <p:cNvPr id="12" name="Picture 11" descr="A screenshot of a computer&#10;&#10;Description automatically generated">
            <a:extLst>
              <a:ext uri="{FF2B5EF4-FFF2-40B4-BE49-F238E27FC236}">
                <a16:creationId xmlns:a16="http://schemas.microsoft.com/office/drawing/2014/main" id="{884A24B7-9BC0-9B63-CA61-02350CF4117A}"/>
              </a:ext>
            </a:extLst>
          </p:cNvPr>
          <p:cNvPicPr>
            <a:picLocks noChangeAspect="1"/>
          </p:cNvPicPr>
          <p:nvPr/>
        </p:nvPicPr>
        <p:blipFill rotWithShape="1">
          <a:blip r:embed="rId7"/>
          <a:srcRect l="66622" t="10468" r="12106" b="3880"/>
          <a:stretch/>
        </p:blipFill>
        <p:spPr bwMode="auto">
          <a:xfrm>
            <a:off x="1079810" y="5417863"/>
            <a:ext cx="759564" cy="786521"/>
          </a:xfrm>
          <a:prstGeom prst="rect">
            <a:avLst/>
          </a:prstGeom>
          <a:ln w="3175">
            <a:solidFill>
              <a:schemeClr val="tx1"/>
            </a:solidFill>
          </a:ln>
          <a:extLst>
            <a:ext uri="{53640926-AAD7-44D8-BBD7-CCE9431645EC}">
              <a14:shadowObscured xmlns:a14="http://schemas.microsoft.com/office/drawing/2010/main"/>
            </a:ext>
          </a:extLst>
        </p:spPr>
      </p:pic>
      <p:pic>
        <p:nvPicPr>
          <p:cNvPr id="13" name="Picture 12" descr="A screenshot of a computer&#10;&#10;Description automatically generated">
            <a:extLst>
              <a:ext uri="{FF2B5EF4-FFF2-40B4-BE49-F238E27FC236}">
                <a16:creationId xmlns:a16="http://schemas.microsoft.com/office/drawing/2014/main" id="{AC2D6246-D745-4FFD-DEBD-25DC13AD2E0D}"/>
              </a:ext>
            </a:extLst>
          </p:cNvPr>
          <p:cNvPicPr>
            <a:picLocks noChangeAspect="1"/>
          </p:cNvPicPr>
          <p:nvPr/>
        </p:nvPicPr>
        <p:blipFill rotWithShape="1">
          <a:blip r:embed="rId8"/>
          <a:srcRect l="68253" t="9945" r="14752" b="3399"/>
          <a:stretch/>
        </p:blipFill>
        <p:spPr bwMode="auto">
          <a:xfrm>
            <a:off x="229456" y="5279648"/>
            <a:ext cx="791524" cy="972620"/>
          </a:xfrm>
          <a:prstGeom prst="rect">
            <a:avLst/>
          </a:prstGeom>
          <a:ln w="3175">
            <a:solidFill>
              <a:schemeClr val="tx1"/>
            </a:solidFill>
          </a:ln>
          <a:extLst>
            <a:ext uri="{53640926-AAD7-44D8-BBD7-CCE9431645EC}">
              <a14:shadowObscured xmlns:a14="http://schemas.microsoft.com/office/drawing/2010/main"/>
            </a:ext>
          </a:extLst>
        </p:spPr>
      </p:pic>
      <p:pic>
        <p:nvPicPr>
          <p:cNvPr id="14" name="Picture 13" descr="A screenshot of a computer&#10;&#10;Description automatically generated">
            <a:extLst>
              <a:ext uri="{FF2B5EF4-FFF2-40B4-BE49-F238E27FC236}">
                <a16:creationId xmlns:a16="http://schemas.microsoft.com/office/drawing/2014/main" id="{97C0F68B-ABA6-4BA3-5403-64FE577BC472}"/>
              </a:ext>
            </a:extLst>
          </p:cNvPr>
          <p:cNvPicPr>
            <a:picLocks noChangeAspect="1"/>
          </p:cNvPicPr>
          <p:nvPr/>
        </p:nvPicPr>
        <p:blipFill rotWithShape="1">
          <a:blip r:embed="rId9"/>
          <a:srcRect l="68896" t="11418" r="14112" b="10519"/>
          <a:stretch/>
        </p:blipFill>
        <p:spPr bwMode="auto">
          <a:xfrm>
            <a:off x="1840812" y="5365925"/>
            <a:ext cx="737975" cy="827363"/>
          </a:xfrm>
          <a:prstGeom prst="rect">
            <a:avLst/>
          </a:prstGeom>
          <a:ln w="3175">
            <a:solidFill>
              <a:schemeClr val="tx1"/>
            </a:solidFill>
          </a:ln>
          <a:extLst>
            <a:ext uri="{53640926-AAD7-44D8-BBD7-CCE9431645EC}">
              <a14:shadowObscured xmlns:a14="http://schemas.microsoft.com/office/drawing/2010/main"/>
            </a:ext>
          </a:extLst>
        </p:spPr>
      </p:pic>
      <p:pic>
        <p:nvPicPr>
          <p:cNvPr id="15" name="Picture 14" descr="A screenshot of a computer&#10;&#10;Description automatically generated">
            <a:extLst>
              <a:ext uri="{FF2B5EF4-FFF2-40B4-BE49-F238E27FC236}">
                <a16:creationId xmlns:a16="http://schemas.microsoft.com/office/drawing/2014/main" id="{297F5174-E204-74A5-C77D-F223D006C1A9}"/>
              </a:ext>
            </a:extLst>
          </p:cNvPr>
          <p:cNvPicPr>
            <a:picLocks noChangeAspect="1"/>
          </p:cNvPicPr>
          <p:nvPr/>
        </p:nvPicPr>
        <p:blipFill rotWithShape="1">
          <a:blip r:embed="rId10"/>
          <a:srcRect l="68226" t="10944" r="15453" b="10049"/>
          <a:stretch/>
        </p:blipFill>
        <p:spPr bwMode="auto">
          <a:xfrm>
            <a:off x="2605634" y="5424843"/>
            <a:ext cx="714509" cy="796961"/>
          </a:xfrm>
          <a:prstGeom prst="rect">
            <a:avLst/>
          </a:prstGeom>
          <a:ln>
            <a:noFill/>
          </a:ln>
          <a:extLst>
            <a:ext uri="{53640926-AAD7-44D8-BBD7-CCE9431645EC}">
              <a14:shadowObscured xmlns:a14="http://schemas.microsoft.com/office/drawing/2010/main"/>
            </a:ext>
          </a:extLst>
        </p:spPr>
      </p:pic>
      <p:pic>
        <p:nvPicPr>
          <p:cNvPr id="16" name="Picture 15" descr="A screenshot of a computer&#10;&#10;Description automatically generated">
            <a:extLst>
              <a:ext uri="{FF2B5EF4-FFF2-40B4-BE49-F238E27FC236}">
                <a16:creationId xmlns:a16="http://schemas.microsoft.com/office/drawing/2014/main" id="{07595274-EA35-F42B-F822-02BF177A1571}"/>
              </a:ext>
            </a:extLst>
          </p:cNvPr>
          <p:cNvPicPr>
            <a:picLocks noChangeAspect="1"/>
          </p:cNvPicPr>
          <p:nvPr/>
        </p:nvPicPr>
        <p:blipFill rotWithShape="1">
          <a:blip r:embed="rId11"/>
          <a:srcRect l="68650" t="12494" r="15662" b="8614"/>
          <a:stretch/>
        </p:blipFill>
        <p:spPr bwMode="auto">
          <a:xfrm>
            <a:off x="3249526" y="5384897"/>
            <a:ext cx="716665" cy="982575"/>
          </a:xfrm>
          <a:prstGeom prst="rect">
            <a:avLst/>
          </a:prstGeom>
          <a:ln>
            <a:noFill/>
          </a:ln>
          <a:extLst>
            <a:ext uri="{53640926-AAD7-44D8-BBD7-CCE9431645EC}">
              <a14:shadowObscured xmlns:a14="http://schemas.microsoft.com/office/drawing/2010/main"/>
            </a:ext>
          </a:extLst>
        </p:spPr>
      </p:pic>
      <p:pic>
        <p:nvPicPr>
          <p:cNvPr id="17" name="Picture 16" descr="A screenshot of a computer&#10;&#10;Description automatically generated">
            <a:extLst>
              <a:ext uri="{FF2B5EF4-FFF2-40B4-BE49-F238E27FC236}">
                <a16:creationId xmlns:a16="http://schemas.microsoft.com/office/drawing/2014/main" id="{65EDB99D-B671-5BA6-08F9-D4B389EDBDDD}"/>
              </a:ext>
            </a:extLst>
          </p:cNvPr>
          <p:cNvPicPr>
            <a:picLocks noChangeAspect="1"/>
          </p:cNvPicPr>
          <p:nvPr/>
        </p:nvPicPr>
        <p:blipFill rotWithShape="1">
          <a:blip r:embed="rId12"/>
          <a:srcRect l="65819" t="31899" r="29229" b="30039"/>
          <a:stretch/>
        </p:blipFill>
        <p:spPr bwMode="auto">
          <a:xfrm>
            <a:off x="3978213" y="5453363"/>
            <a:ext cx="508635" cy="762000"/>
          </a:xfrm>
          <a:prstGeom prst="rect">
            <a:avLst/>
          </a:prstGeom>
          <a:ln>
            <a:noFill/>
          </a:ln>
          <a:extLst>
            <a:ext uri="{53640926-AAD7-44D8-BBD7-CCE9431645EC}">
              <a14:shadowObscured xmlns:a14="http://schemas.microsoft.com/office/drawing/2010/main"/>
            </a:ext>
          </a:extLst>
        </p:spPr>
      </p:pic>
      <p:pic>
        <p:nvPicPr>
          <p:cNvPr id="19" name="Picture 18" descr="A screenshot of a computer&#10;&#10;Description automatically generated">
            <a:extLst>
              <a:ext uri="{FF2B5EF4-FFF2-40B4-BE49-F238E27FC236}">
                <a16:creationId xmlns:a16="http://schemas.microsoft.com/office/drawing/2014/main" id="{EC8C5C45-CCC5-4FAD-402F-9CCE64069C3B}"/>
              </a:ext>
            </a:extLst>
          </p:cNvPr>
          <p:cNvPicPr>
            <a:picLocks noChangeAspect="1"/>
          </p:cNvPicPr>
          <p:nvPr/>
        </p:nvPicPr>
        <p:blipFill rotWithShape="1">
          <a:blip r:embed="rId13"/>
          <a:srcRect l="67024" t="10942" r="12370" b="8139"/>
          <a:stretch/>
        </p:blipFill>
        <p:spPr bwMode="auto">
          <a:xfrm>
            <a:off x="7768882" y="1554749"/>
            <a:ext cx="680351" cy="814900"/>
          </a:xfrm>
          <a:prstGeom prst="rect">
            <a:avLst/>
          </a:prstGeom>
          <a:ln>
            <a:noFill/>
          </a:ln>
          <a:extLst>
            <a:ext uri="{53640926-AAD7-44D8-BBD7-CCE9431645EC}">
              <a14:shadowObscured xmlns:a14="http://schemas.microsoft.com/office/drawing/2010/main"/>
            </a:ext>
          </a:extLst>
        </p:spPr>
      </p:pic>
      <p:pic>
        <p:nvPicPr>
          <p:cNvPr id="20" name="Picture 19" descr="A screenshot of a computer&#10;&#10;Description automatically generated">
            <a:extLst>
              <a:ext uri="{FF2B5EF4-FFF2-40B4-BE49-F238E27FC236}">
                <a16:creationId xmlns:a16="http://schemas.microsoft.com/office/drawing/2014/main" id="{C4E4A029-A6C4-EDA7-332C-D5878FBCB05E}"/>
              </a:ext>
            </a:extLst>
          </p:cNvPr>
          <p:cNvPicPr>
            <a:picLocks noChangeAspect="1"/>
          </p:cNvPicPr>
          <p:nvPr/>
        </p:nvPicPr>
        <p:blipFill rotWithShape="1">
          <a:blip r:embed="rId14"/>
          <a:srcRect l="66904" t="6186" r="14649" b="11034"/>
          <a:stretch/>
        </p:blipFill>
        <p:spPr bwMode="auto">
          <a:xfrm>
            <a:off x="7782487" y="2451490"/>
            <a:ext cx="689369" cy="815957"/>
          </a:xfrm>
          <a:prstGeom prst="rect">
            <a:avLst/>
          </a:prstGeom>
          <a:ln w="3175">
            <a:solidFill>
              <a:schemeClr val="tx1"/>
            </a:solidFill>
          </a:ln>
          <a:extLst>
            <a:ext uri="{53640926-AAD7-44D8-BBD7-CCE9431645EC}">
              <a14:shadowObscured xmlns:a14="http://schemas.microsoft.com/office/drawing/2010/main"/>
            </a:ext>
          </a:extLst>
        </p:spPr>
      </p:pic>
      <p:pic>
        <p:nvPicPr>
          <p:cNvPr id="22" name="Picture 21" descr="A screenshot of a computer&#10;&#10;Description automatically generated">
            <a:extLst>
              <a:ext uri="{FF2B5EF4-FFF2-40B4-BE49-F238E27FC236}">
                <a16:creationId xmlns:a16="http://schemas.microsoft.com/office/drawing/2014/main" id="{E20F7755-A7F7-39B2-8212-10D5D7DE4D36}"/>
              </a:ext>
            </a:extLst>
          </p:cNvPr>
          <p:cNvPicPr>
            <a:picLocks noChangeAspect="1"/>
          </p:cNvPicPr>
          <p:nvPr/>
        </p:nvPicPr>
        <p:blipFill rotWithShape="1">
          <a:blip r:embed="rId15"/>
          <a:srcRect l="68747" t="11894" r="14529" b="6237"/>
          <a:stretch/>
        </p:blipFill>
        <p:spPr bwMode="auto">
          <a:xfrm>
            <a:off x="8267679" y="5437915"/>
            <a:ext cx="607287" cy="836365"/>
          </a:xfrm>
          <a:prstGeom prst="rect">
            <a:avLst/>
          </a:prstGeom>
          <a:ln>
            <a:noFill/>
          </a:ln>
          <a:extLst>
            <a:ext uri="{53640926-AAD7-44D8-BBD7-CCE9431645EC}">
              <a14:shadowObscured xmlns:a14="http://schemas.microsoft.com/office/drawing/2010/main"/>
            </a:ext>
          </a:extLst>
        </p:spPr>
      </p:pic>
      <p:pic>
        <p:nvPicPr>
          <p:cNvPr id="24" name="Picture 23" descr="A screenshot of a computer&#10;&#10;Description automatically generated">
            <a:extLst>
              <a:ext uri="{FF2B5EF4-FFF2-40B4-BE49-F238E27FC236}">
                <a16:creationId xmlns:a16="http://schemas.microsoft.com/office/drawing/2014/main" id="{2ECEF4AE-F8E4-CD6E-EBA7-88EB880EC115}"/>
              </a:ext>
            </a:extLst>
          </p:cNvPr>
          <p:cNvPicPr>
            <a:picLocks noChangeAspect="1"/>
          </p:cNvPicPr>
          <p:nvPr/>
        </p:nvPicPr>
        <p:blipFill rotWithShape="1">
          <a:blip r:embed="rId16"/>
          <a:srcRect l="66488" t="10946" r="12237" b="6717"/>
          <a:stretch/>
        </p:blipFill>
        <p:spPr bwMode="auto">
          <a:xfrm>
            <a:off x="7525118" y="5365925"/>
            <a:ext cx="742561" cy="872289"/>
          </a:xfrm>
          <a:prstGeom prst="rect">
            <a:avLst/>
          </a:prstGeom>
          <a:ln w="3175">
            <a:solidFill>
              <a:schemeClr val="tx1"/>
            </a:solidFill>
          </a:ln>
          <a:extLst>
            <a:ext uri="{53640926-AAD7-44D8-BBD7-CCE9431645EC}">
              <a14:shadowObscured xmlns:a14="http://schemas.microsoft.com/office/drawing/2010/main"/>
            </a:ext>
          </a:extLst>
        </p:spPr>
      </p:pic>
      <p:pic>
        <p:nvPicPr>
          <p:cNvPr id="25" name="Picture 24" descr="A screenshot of a computer&#10;&#10;Description automatically generated">
            <a:extLst>
              <a:ext uri="{FF2B5EF4-FFF2-40B4-BE49-F238E27FC236}">
                <a16:creationId xmlns:a16="http://schemas.microsoft.com/office/drawing/2014/main" id="{F4E140E0-9439-D269-E492-F95AF308ACFA}"/>
              </a:ext>
            </a:extLst>
          </p:cNvPr>
          <p:cNvPicPr>
            <a:picLocks noChangeAspect="1"/>
          </p:cNvPicPr>
          <p:nvPr/>
        </p:nvPicPr>
        <p:blipFill rotWithShape="1">
          <a:blip r:embed="rId17"/>
          <a:srcRect l="63278" t="9036" r="9162" b="28165"/>
          <a:stretch/>
        </p:blipFill>
        <p:spPr bwMode="auto">
          <a:xfrm>
            <a:off x="6735659" y="5503036"/>
            <a:ext cx="852065" cy="762000"/>
          </a:xfrm>
          <a:prstGeom prst="rect">
            <a:avLst/>
          </a:prstGeom>
          <a:ln w="3175">
            <a:solidFill>
              <a:schemeClr val="tx1"/>
            </a:solidFill>
          </a:ln>
          <a:extLst>
            <a:ext uri="{53640926-AAD7-44D8-BBD7-CCE9431645EC}">
              <a14:shadowObscured xmlns:a14="http://schemas.microsoft.com/office/drawing/2010/main"/>
            </a:ext>
          </a:extLst>
        </p:spPr>
      </p:pic>
      <p:pic>
        <p:nvPicPr>
          <p:cNvPr id="26" name="Picture 25" descr="A screenshot of a computer&#10;&#10;Description automatically generated">
            <a:extLst>
              <a:ext uri="{FF2B5EF4-FFF2-40B4-BE49-F238E27FC236}">
                <a16:creationId xmlns:a16="http://schemas.microsoft.com/office/drawing/2014/main" id="{88CE17C6-8042-C6C1-2432-01D449AEEF09}"/>
              </a:ext>
            </a:extLst>
          </p:cNvPr>
          <p:cNvPicPr>
            <a:picLocks noChangeAspect="1"/>
          </p:cNvPicPr>
          <p:nvPr/>
        </p:nvPicPr>
        <p:blipFill rotWithShape="1">
          <a:blip r:embed="rId18"/>
          <a:srcRect l="68896" t="10468" r="14514" b="6734"/>
          <a:stretch/>
        </p:blipFill>
        <p:spPr bwMode="auto">
          <a:xfrm>
            <a:off x="6037286" y="5482097"/>
            <a:ext cx="689369" cy="836365"/>
          </a:xfrm>
          <a:prstGeom prst="rect">
            <a:avLst/>
          </a:prstGeom>
          <a:ln>
            <a:noFill/>
          </a:ln>
          <a:extLst>
            <a:ext uri="{53640926-AAD7-44D8-BBD7-CCE9431645EC}">
              <a14:shadowObscured xmlns:a14="http://schemas.microsoft.com/office/drawing/2010/main"/>
            </a:ext>
          </a:extLst>
        </p:spPr>
      </p:pic>
      <p:pic>
        <p:nvPicPr>
          <p:cNvPr id="27" name="Picture 26" descr="A screenshot of a computer&#10;&#10;Description automatically generated">
            <a:extLst>
              <a:ext uri="{FF2B5EF4-FFF2-40B4-BE49-F238E27FC236}">
                <a16:creationId xmlns:a16="http://schemas.microsoft.com/office/drawing/2014/main" id="{F2BF12C7-0893-0EF0-3E5C-7B995994D635}"/>
              </a:ext>
            </a:extLst>
          </p:cNvPr>
          <p:cNvPicPr>
            <a:picLocks noChangeAspect="1"/>
          </p:cNvPicPr>
          <p:nvPr/>
        </p:nvPicPr>
        <p:blipFill rotWithShape="1">
          <a:blip r:embed="rId19"/>
          <a:srcRect l="69030" t="14272" r="14778" b="5751"/>
          <a:stretch/>
        </p:blipFill>
        <p:spPr bwMode="auto">
          <a:xfrm>
            <a:off x="4486848" y="5448618"/>
            <a:ext cx="689369" cy="841036"/>
          </a:xfrm>
          <a:prstGeom prst="rect">
            <a:avLst/>
          </a:prstGeom>
          <a:ln w="3175">
            <a:solidFill>
              <a:schemeClr val="tx1"/>
            </a:solidFill>
          </a:ln>
          <a:extLst>
            <a:ext uri="{53640926-AAD7-44D8-BBD7-CCE9431645EC}">
              <a14:shadowObscured xmlns:a14="http://schemas.microsoft.com/office/drawing/2010/main"/>
            </a:ext>
          </a:extLst>
        </p:spPr>
      </p:pic>
      <p:pic>
        <p:nvPicPr>
          <p:cNvPr id="28" name="Picture 27" descr="A screenshot of a computer&#10;&#10;Description automatically generated">
            <a:extLst>
              <a:ext uri="{FF2B5EF4-FFF2-40B4-BE49-F238E27FC236}">
                <a16:creationId xmlns:a16="http://schemas.microsoft.com/office/drawing/2014/main" id="{C3EB705F-9779-2E10-FF4E-3D0EF7659537}"/>
              </a:ext>
            </a:extLst>
          </p:cNvPr>
          <p:cNvPicPr>
            <a:picLocks noChangeAspect="1"/>
          </p:cNvPicPr>
          <p:nvPr/>
        </p:nvPicPr>
        <p:blipFill rotWithShape="1">
          <a:blip r:embed="rId20"/>
          <a:srcRect l="68495" t="10944" r="14242" b="8146"/>
          <a:stretch/>
        </p:blipFill>
        <p:spPr bwMode="auto">
          <a:xfrm>
            <a:off x="7694137" y="4220423"/>
            <a:ext cx="786808" cy="1037377"/>
          </a:xfrm>
          <a:prstGeom prst="rect">
            <a:avLst/>
          </a:prstGeom>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97BBA4CE-0CB4-C56C-DC91-77B75B767EEF}"/>
              </a:ext>
            </a:extLst>
          </p:cNvPr>
          <p:cNvPicPr>
            <a:picLocks noChangeAspect="1"/>
          </p:cNvPicPr>
          <p:nvPr/>
        </p:nvPicPr>
        <p:blipFill rotWithShape="1">
          <a:blip r:embed="rId21"/>
          <a:srcRect l="69164" t="12370" r="14915" b="11001"/>
          <a:stretch/>
        </p:blipFill>
        <p:spPr bwMode="auto">
          <a:xfrm>
            <a:off x="7742856" y="3339437"/>
            <a:ext cx="689369" cy="822192"/>
          </a:xfrm>
          <a:prstGeom prst="rect">
            <a:avLst/>
          </a:prstGeom>
          <a:ln w="3175">
            <a:solidFill>
              <a:schemeClr val="tx1"/>
            </a:solidFill>
          </a:ln>
          <a:extLst>
            <a:ext uri="{53640926-AAD7-44D8-BBD7-CCE9431645EC}">
              <a14:shadowObscured xmlns:a14="http://schemas.microsoft.com/office/drawing/2010/main"/>
            </a:ext>
          </a:extLst>
        </p:spPr>
      </p:pic>
      <p:pic>
        <p:nvPicPr>
          <p:cNvPr id="30" name="Picture 29" descr="A screenshot of a computer&#10;&#10;Description automatically generated">
            <a:extLst>
              <a:ext uri="{FF2B5EF4-FFF2-40B4-BE49-F238E27FC236}">
                <a16:creationId xmlns:a16="http://schemas.microsoft.com/office/drawing/2014/main" id="{C90BC4E9-ED81-1E1B-E82B-7DED0F5ED3C5}"/>
              </a:ext>
            </a:extLst>
          </p:cNvPr>
          <p:cNvPicPr>
            <a:picLocks noChangeAspect="1"/>
          </p:cNvPicPr>
          <p:nvPr/>
        </p:nvPicPr>
        <p:blipFill rotWithShape="1">
          <a:blip r:embed="rId22"/>
          <a:srcRect l="70022" t="16189" r="14744" b="10958"/>
          <a:stretch/>
        </p:blipFill>
        <p:spPr bwMode="auto">
          <a:xfrm>
            <a:off x="5222495" y="5495592"/>
            <a:ext cx="705699" cy="871880"/>
          </a:xfrm>
          <a:prstGeom prst="rect">
            <a:avLst/>
          </a:prstGeom>
          <a:ln>
            <a:noFill/>
          </a:ln>
          <a:extLst>
            <a:ext uri="{53640926-AAD7-44D8-BBD7-CCE9431645EC}">
              <a14:shadowObscured xmlns:a14="http://schemas.microsoft.com/office/drawing/2010/main"/>
            </a:ext>
          </a:extLst>
        </p:spPr>
      </p:pic>
      <p:sp>
        <p:nvSpPr>
          <p:cNvPr id="3" name="Title 1">
            <a:extLst>
              <a:ext uri="{FF2B5EF4-FFF2-40B4-BE49-F238E27FC236}">
                <a16:creationId xmlns:a16="http://schemas.microsoft.com/office/drawing/2014/main" id="{54C91940-71A6-BDBF-5C0F-101FBDAC5A4F}"/>
              </a:ext>
            </a:extLst>
          </p:cNvPr>
          <p:cNvSpPr txBox="1">
            <a:spLocks/>
          </p:cNvSpPr>
          <p:nvPr/>
        </p:nvSpPr>
        <p:spPr>
          <a:xfrm>
            <a:off x="457200" y="304800"/>
            <a:ext cx="8229600" cy="1143000"/>
          </a:xfrm>
          <a:prstGeom prst="rect">
            <a:avLst/>
          </a:prstGeom>
          <a:gradFill flip="none" rotWithShape="1">
            <a:gsLst>
              <a:gs pos="0">
                <a:schemeClr val="accent5">
                  <a:lumMod val="40000"/>
                  <a:lumOff val="60000"/>
                </a:schemeClr>
              </a:gs>
              <a:gs pos="26000">
                <a:schemeClr val="accent5">
                  <a:lumMod val="20000"/>
                  <a:lumOff val="80000"/>
                </a:schemeClr>
              </a:gs>
              <a:gs pos="96000">
                <a:schemeClr val="bg1"/>
              </a:gs>
            </a:gsLst>
            <a:path path="circle">
              <a:fillToRect l="100000" t="100000"/>
            </a:path>
            <a:tileRect r="-100000" b="-100000"/>
          </a:gradFill>
        </p:spPr>
        <p:txBody>
          <a:bodyPr vert="horz" lIns="91440" tIns="45720" rIns="91440" bIns="45720" rtlCol="0" anchor="ctr">
            <a:normAutofit/>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dirty="0">
                <a:solidFill>
                  <a:schemeClr val="bg2">
                    <a:lumMod val="50000"/>
                  </a:schemeClr>
                </a:solidFill>
                <a:latin typeface="Aptos Narrow" panose="020B0004020202020204" pitchFamily="34" charset="0"/>
              </a:rPr>
              <a:t>Examples of countries publishing Environment compendia – aligned with the FDES</a:t>
            </a:r>
            <a:endParaRPr lang="en-GB" dirty="0">
              <a:solidFill>
                <a:schemeClr val="bg2">
                  <a:lumMod val="50000"/>
                </a:schemeClr>
              </a:solidFill>
              <a:latin typeface="Aptos Narrow" panose="020B0004020202020204" pitchFamily="34" charset="0"/>
            </a:endParaRPr>
          </a:p>
        </p:txBody>
      </p:sp>
    </p:spTree>
    <p:extLst>
      <p:ext uri="{BB962C8B-B14F-4D97-AF65-F5344CB8AC3E}">
        <p14:creationId xmlns:p14="http://schemas.microsoft.com/office/powerpoint/2010/main" val="407052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30FA-3F8C-E506-7D19-677E9172DFE2}"/>
              </a:ext>
            </a:extLst>
          </p:cNvPr>
          <p:cNvSpPr>
            <a:spLocks noGrp="1"/>
          </p:cNvSpPr>
          <p:nvPr>
            <p:ph type="title"/>
          </p:nvPr>
        </p:nvSpPr>
        <p:spPr>
          <a:xfrm>
            <a:off x="304800" y="228600"/>
            <a:ext cx="8534400" cy="1143000"/>
          </a:xfrm>
          <a:gradFill flip="none" rotWithShape="1">
            <a:gsLst>
              <a:gs pos="0">
                <a:schemeClr val="accent5">
                  <a:lumMod val="40000"/>
                  <a:lumOff val="60000"/>
                </a:schemeClr>
              </a:gs>
              <a:gs pos="26000">
                <a:schemeClr val="accent5">
                  <a:lumMod val="20000"/>
                  <a:lumOff val="80000"/>
                </a:schemeClr>
              </a:gs>
              <a:gs pos="96000">
                <a:schemeClr val="bg1"/>
              </a:gs>
            </a:gsLst>
            <a:path path="circle">
              <a:fillToRect l="100000" t="100000"/>
            </a:path>
            <a:tileRect r="-100000" b="-100000"/>
          </a:gradFill>
        </p:spPr>
        <p:txBody>
          <a:bodyPr>
            <a:normAutofit/>
          </a:bodyPr>
          <a:lstStyle/>
          <a:p>
            <a:r>
              <a:rPr lang="en-US" dirty="0">
                <a:solidFill>
                  <a:schemeClr val="bg2">
                    <a:lumMod val="50000"/>
                  </a:schemeClr>
                </a:solidFill>
                <a:latin typeface="Aptos Narrow" panose="020B0004020202020204" pitchFamily="34" charset="0"/>
              </a:rPr>
              <a:t>Countries publishing Environment compendia</a:t>
            </a:r>
            <a:br>
              <a:rPr lang="en-US" dirty="0">
                <a:solidFill>
                  <a:schemeClr val="bg2">
                    <a:lumMod val="50000"/>
                  </a:schemeClr>
                </a:solidFill>
                <a:latin typeface="Aptos Narrow" panose="020B0004020202020204" pitchFamily="34" charset="0"/>
              </a:rPr>
            </a:br>
            <a:r>
              <a:rPr lang="en-US" dirty="0">
                <a:solidFill>
                  <a:schemeClr val="bg2">
                    <a:lumMod val="50000"/>
                  </a:schemeClr>
                </a:solidFill>
                <a:latin typeface="Aptos Narrow" panose="020B0004020202020204" pitchFamily="34" charset="0"/>
              </a:rPr>
              <a:t>using a more traditional approach - according to themes such as Air and Biodiversity</a:t>
            </a:r>
            <a:endParaRPr lang="en-GB" dirty="0">
              <a:solidFill>
                <a:schemeClr val="bg2">
                  <a:lumMod val="50000"/>
                </a:schemeClr>
              </a:solidFill>
              <a:latin typeface="Aptos Narrow" panose="020B0004020202020204" pitchFamily="34" charset="0"/>
            </a:endParaRPr>
          </a:p>
        </p:txBody>
      </p:sp>
      <p:sp>
        <p:nvSpPr>
          <p:cNvPr id="3" name="Content Placeholder 2">
            <a:extLst>
              <a:ext uri="{FF2B5EF4-FFF2-40B4-BE49-F238E27FC236}">
                <a16:creationId xmlns:a16="http://schemas.microsoft.com/office/drawing/2014/main" id="{A5722FB5-7D31-8779-E4E1-B538DEB9212A}"/>
              </a:ext>
            </a:extLst>
          </p:cNvPr>
          <p:cNvSpPr>
            <a:spLocks noGrp="1"/>
          </p:cNvSpPr>
          <p:nvPr>
            <p:ph idx="1"/>
          </p:nvPr>
        </p:nvSpPr>
        <p:spPr>
          <a:xfrm>
            <a:off x="822340" y="1524000"/>
            <a:ext cx="3749659" cy="4724400"/>
          </a:xfrm>
          <a:solidFill>
            <a:schemeClr val="accent5">
              <a:lumMod val="40000"/>
              <a:lumOff val="60000"/>
            </a:schemeClr>
          </a:solidFill>
          <a:ln w="3175">
            <a:solidFill>
              <a:srgbClr val="008080"/>
            </a:solidFill>
          </a:ln>
        </p:spPr>
        <p:txBody>
          <a:bodyPr>
            <a:normAutofit/>
          </a:bodyPr>
          <a:lstStyle/>
          <a:p>
            <a:pPr marL="0" indent="0">
              <a:spcBef>
                <a:spcPts val="600"/>
              </a:spcBef>
              <a:buNone/>
            </a:pPr>
            <a:r>
              <a:rPr lang="en-US" dirty="0">
                <a:solidFill>
                  <a:schemeClr val="accent5">
                    <a:lumMod val="50000"/>
                  </a:schemeClr>
                </a:solidFill>
                <a:latin typeface="Aptos Narrow" panose="020B0004020202020204" pitchFamily="34" charset="0"/>
              </a:rPr>
              <a:t>Anguilla</a:t>
            </a:r>
          </a:p>
          <a:p>
            <a:pPr marL="0" indent="0">
              <a:buNone/>
            </a:pPr>
            <a:endParaRPr lang="en-US" dirty="0">
              <a:solidFill>
                <a:schemeClr val="accent5">
                  <a:lumMod val="50000"/>
                </a:schemeClr>
              </a:solidFill>
              <a:latin typeface="Aptos Narrow" panose="020B0004020202020204" pitchFamily="34" charset="0"/>
            </a:endParaRPr>
          </a:p>
          <a:p>
            <a:pPr marL="0" indent="0">
              <a:buNone/>
            </a:pPr>
            <a:r>
              <a:rPr lang="en-US" dirty="0">
                <a:solidFill>
                  <a:schemeClr val="accent5">
                    <a:lumMod val="50000"/>
                  </a:schemeClr>
                </a:solidFill>
                <a:latin typeface="Aptos Narrow" panose="020B0004020202020204" pitchFamily="34" charset="0"/>
              </a:rPr>
              <a:t>Cameroon</a:t>
            </a:r>
          </a:p>
          <a:p>
            <a:pPr marL="0" indent="0">
              <a:buNone/>
            </a:pPr>
            <a:endParaRPr lang="en-US" dirty="0">
              <a:solidFill>
                <a:schemeClr val="accent5">
                  <a:lumMod val="50000"/>
                </a:schemeClr>
              </a:solidFill>
              <a:latin typeface="Aptos Narrow" panose="020B0004020202020204" pitchFamily="34" charset="0"/>
            </a:endParaRPr>
          </a:p>
          <a:p>
            <a:pPr marL="0" indent="0">
              <a:buNone/>
            </a:pPr>
            <a:r>
              <a:rPr lang="en-US" dirty="0">
                <a:solidFill>
                  <a:schemeClr val="accent5">
                    <a:lumMod val="50000"/>
                  </a:schemeClr>
                </a:solidFill>
                <a:latin typeface="Aptos Narrow" panose="020B0004020202020204" pitchFamily="34" charset="0"/>
              </a:rPr>
              <a:t>Grenada</a:t>
            </a:r>
          </a:p>
          <a:p>
            <a:pPr marL="0" indent="0">
              <a:buNone/>
            </a:pPr>
            <a:endParaRPr lang="en-US" dirty="0">
              <a:solidFill>
                <a:schemeClr val="accent5">
                  <a:lumMod val="50000"/>
                </a:schemeClr>
              </a:solidFill>
              <a:latin typeface="Aptos Narrow" panose="020B0004020202020204" pitchFamily="34" charset="0"/>
            </a:endParaRPr>
          </a:p>
          <a:p>
            <a:pPr marL="0" indent="0">
              <a:buNone/>
            </a:pPr>
            <a:r>
              <a:rPr lang="en-US" dirty="0">
                <a:solidFill>
                  <a:schemeClr val="accent5">
                    <a:lumMod val="50000"/>
                  </a:schemeClr>
                </a:solidFill>
                <a:latin typeface="Aptos Narrow" panose="020B0004020202020204" pitchFamily="34" charset="0"/>
              </a:rPr>
              <a:t>Guatemala</a:t>
            </a:r>
          </a:p>
          <a:p>
            <a:pPr marL="0" indent="0">
              <a:buNone/>
            </a:pPr>
            <a:endParaRPr lang="en-US" dirty="0">
              <a:latin typeface="Aptos Narrow" panose="020B0004020202020204" pitchFamily="34" charset="0"/>
            </a:endParaRPr>
          </a:p>
          <a:p>
            <a:pPr marL="0" indent="0">
              <a:buNone/>
            </a:pPr>
            <a:r>
              <a:rPr lang="en-US" dirty="0">
                <a:solidFill>
                  <a:schemeClr val="accent5">
                    <a:lumMod val="50000"/>
                  </a:schemeClr>
                </a:solidFill>
                <a:latin typeface="Aptos Narrow" panose="020B0004020202020204" pitchFamily="34" charset="0"/>
              </a:rPr>
              <a:t>Mali</a:t>
            </a:r>
          </a:p>
        </p:txBody>
      </p:sp>
      <p:sp>
        <p:nvSpPr>
          <p:cNvPr id="4" name="Content Placeholder 2">
            <a:extLst>
              <a:ext uri="{FF2B5EF4-FFF2-40B4-BE49-F238E27FC236}">
                <a16:creationId xmlns:a16="http://schemas.microsoft.com/office/drawing/2014/main" id="{99F17532-A054-7146-2266-20195083FF10}"/>
              </a:ext>
            </a:extLst>
          </p:cNvPr>
          <p:cNvSpPr txBox="1">
            <a:spLocks/>
          </p:cNvSpPr>
          <p:nvPr/>
        </p:nvSpPr>
        <p:spPr>
          <a:xfrm>
            <a:off x="4572000" y="1524000"/>
            <a:ext cx="3749660" cy="4724400"/>
          </a:xfrm>
          <a:prstGeom prst="rect">
            <a:avLst/>
          </a:prstGeom>
          <a:solidFill>
            <a:schemeClr val="accent5">
              <a:lumMod val="40000"/>
              <a:lumOff val="60000"/>
            </a:schemeClr>
          </a:solidFill>
          <a:ln w="3175">
            <a:solidFill>
              <a:srgbClr val="008080"/>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Montserrat</a:t>
            </a:r>
          </a:p>
          <a:p>
            <a:pPr marL="0" indent="0">
              <a:buFont typeface="Arial" panose="020B0604020202020204" pitchFamily="34" charset="0"/>
              <a:buNone/>
            </a:pPr>
            <a:endParaRPr lang="en-US" dirty="0">
              <a:solidFill>
                <a:schemeClr val="accent5">
                  <a:lumMod val="50000"/>
                </a:schemeClr>
              </a:solidFill>
              <a:latin typeface="Aptos Narrow" panose="020B0004020202020204" pitchFamily="34" charset="0"/>
            </a:endParaRP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Nepal</a:t>
            </a:r>
          </a:p>
          <a:p>
            <a:pPr marL="0" indent="0">
              <a:buFont typeface="Arial" panose="020B0604020202020204" pitchFamily="34" charset="0"/>
              <a:buNone/>
            </a:pPr>
            <a:endParaRPr lang="en-US" dirty="0">
              <a:solidFill>
                <a:schemeClr val="accent5">
                  <a:lumMod val="50000"/>
                </a:schemeClr>
              </a:solidFill>
              <a:latin typeface="Aptos Narrow" panose="020B0004020202020204" pitchFamily="34" charset="0"/>
            </a:endParaRP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New Zealand</a:t>
            </a:r>
          </a:p>
          <a:p>
            <a:pPr marL="0" indent="0">
              <a:buFont typeface="Arial" panose="020B0604020202020204" pitchFamily="34" charset="0"/>
              <a:buNone/>
            </a:pPr>
            <a:endParaRPr lang="en-US" dirty="0">
              <a:solidFill>
                <a:schemeClr val="accent5">
                  <a:lumMod val="50000"/>
                </a:schemeClr>
              </a:solidFill>
              <a:latin typeface="Aptos Narrow" panose="020B0004020202020204" pitchFamily="34" charset="0"/>
            </a:endParaRP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Suriname</a:t>
            </a:r>
          </a:p>
          <a:p>
            <a:pPr marL="0" indent="0">
              <a:buFont typeface="Arial" panose="020B0604020202020204" pitchFamily="34" charset="0"/>
              <a:buNone/>
            </a:pPr>
            <a:endParaRPr lang="en-US" dirty="0">
              <a:solidFill>
                <a:schemeClr val="accent5">
                  <a:lumMod val="50000"/>
                </a:schemeClr>
              </a:solidFill>
              <a:latin typeface="Aptos Narrow" panose="020B0004020202020204" pitchFamily="34" charset="0"/>
            </a:endParaRPr>
          </a:p>
          <a:p>
            <a:pPr marL="0" indent="0">
              <a:buFont typeface="Arial" panose="020B0604020202020204" pitchFamily="34" charset="0"/>
              <a:buNone/>
            </a:pPr>
            <a:r>
              <a:rPr lang="en-US" dirty="0">
                <a:solidFill>
                  <a:schemeClr val="accent5">
                    <a:lumMod val="50000"/>
                  </a:schemeClr>
                </a:solidFill>
                <a:latin typeface="Aptos Narrow" panose="020B0004020202020204" pitchFamily="34" charset="0"/>
              </a:rPr>
              <a:t>United Arab Emirates</a:t>
            </a:r>
            <a:endParaRPr lang="en-GB" dirty="0">
              <a:solidFill>
                <a:schemeClr val="accent5">
                  <a:lumMod val="50000"/>
                </a:schemeClr>
              </a:solidFill>
              <a:latin typeface="Aptos Narrow" panose="020B0004020202020204" pitchFamily="34" charset="0"/>
            </a:endParaRPr>
          </a:p>
        </p:txBody>
      </p:sp>
      <p:pic>
        <p:nvPicPr>
          <p:cNvPr id="5" name="Picture 4" descr="A screenshot of a computer&#10;&#10;Description automatically generated">
            <a:extLst>
              <a:ext uri="{FF2B5EF4-FFF2-40B4-BE49-F238E27FC236}">
                <a16:creationId xmlns:a16="http://schemas.microsoft.com/office/drawing/2014/main" id="{67E15770-0207-B395-E6D8-5F153308C048}"/>
              </a:ext>
            </a:extLst>
          </p:cNvPr>
          <p:cNvPicPr>
            <a:picLocks noChangeAspect="1"/>
          </p:cNvPicPr>
          <p:nvPr/>
        </p:nvPicPr>
        <p:blipFill rotWithShape="1">
          <a:blip r:embed="rId3"/>
          <a:srcRect l="65819" t="12370" r="12373" b="4355"/>
          <a:stretch/>
        </p:blipFill>
        <p:spPr bwMode="auto">
          <a:xfrm>
            <a:off x="1981200" y="1594280"/>
            <a:ext cx="571499" cy="720295"/>
          </a:xfrm>
          <a:prstGeom prst="rect">
            <a:avLst/>
          </a:prstGeom>
          <a:ln>
            <a:noFill/>
          </a:ln>
          <a:extLst>
            <a:ext uri="{53640926-AAD7-44D8-BBD7-CCE9431645EC}">
              <a14:shadowObscured xmlns:a14="http://schemas.microsoft.com/office/drawing/2010/main"/>
            </a:ext>
          </a:extLst>
        </p:spPr>
      </p:pic>
      <p:pic>
        <p:nvPicPr>
          <p:cNvPr id="6" name="Picture 5" descr="A screenshot of a computer&#10;&#10;Description automatically generated">
            <a:extLst>
              <a:ext uri="{FF2B5EF4-FFF2-40B4-BE49-F238E27FC236}">
                <a16:creationId xmlns:a16="http://schemas.microsoft.com/office/drawing/2014/main" id="{B0869759-BBB5-FEE8-A551-1F5284BC6101}"/>
              </a:ext>
            </a:extLst>
          </p:cNvPr>
          <p:cNvPicPr>
            <a:picLocks noChangeAspect="1"/>
          </p:cNvPicPr>
          <p:nvPr/>
        </p:nvPicPr>
        <p:blipFill rotWithShape="1">
          <a:blip r:embed="rId4"/>
          <a:srcRect l="69805" t="12410" r="14510" b="10380"/>
          <a:stretch/>
        </p:blipFill>
        <p:spPr bwMode="auto">
          <a:xfrm>
            <a:off x="2304554" y="2426559"/>
            <a:ext cx="612140" cy="739140"/>
          </a:xfrm>
          <a:prstGeom prst="rect">
            <a:avLst/>
          </a:prstGeom>
          <a:ln>
            <a:noFill/>
          </a:ln>
          <a:extLst>
            <a:ext uri="{53640926-AAD7-44D8-BBD7-CCE9431645EC}">
              <a14:shadowObscured xmlns:a14="http://schemas.microsoft.com/office/drawing/2010/main"/>
            </a:ext>
          </a:extLst>
        </p:spPr>
      </p:pic>
      <p:pic>
        <p:nvPicPr>
          <p:cNvPr id="7" name="Picture 6" descr="A screenshot of a computer&#10;&#10;Description automatically generated">
            <a:extLst>
              <a:ext uri="{FF2B5EF4-FFF2-40B4-BE49-F238E27FC236}">
                <a16:creationId xmlns:a16="http://schemas.microsoft.com/office/drawing/2014/main" id="{0903ECCA-A002-5576-3C49-B9C5112D43C7}"/>
              </a:ext>
            </a:extLst>
          </p:cNvPr>
          <p:cNvPicPr>
            <a:picLocks noChangeAspect="1"/>
          </p:cNvPicPr>
          <p:nvPr/>
        </p:nvPicPr>
        <p:blipFill rotWithShape="1">
          <a:blip r:embed="rId5"/>
          <a:srcRect l="68530" t="10946" r="14644" b="6206"/>
          <a:stretch/>
        </p:blipFill>
        <p:spPr bwMode="auto">
          <a:xfrm>
            <a:off x="2644249" y="3360149"/>
            <a:ext cx="533374" cy="739140"/>
          </a:xfrm>
          <a:prstGeom prst="rect">
            <a:avLst/>
          </a:prstGeom>
          <a:ln>
            <a:noFill/>
          </a:ln>
          <a:extLst>
            <a:ext uri="{53640926-AAD7-44D8-BBD7-CCE9431645EC}">
              <a14:shadowObscured xmlns:a14="http://schemas.microsoft.com/office/drawing/2010/main"/>
            </a:ext>
          </a:extLst>
        </p:spPr>
      </p:pic>
      <p:pic>
        <p:nvPicPr>
          <p:cNvPr id="8" name="Picture 7" descr="A screenshot of a computer&#10;&#10;Description automatically generated">
            <a:extLst>
              <a:ext uri="{FF2B5EF4-FFF2-40B4-BE49-F238E27FC236}">
                <a16:creationId xmlns:a16="http://schemas.microsoft.com/office/drawing/2014/main" id="{052AF0FF-7716-E712-0376-34DCAA9793BB}"/>
              </a:ext>
            </a:extLst>
          </p:cNvPr>
          <p:cNvPicPr>
            <a:picLocks noChangeAspect="1"/>
          </p:cNvPicPr>
          <p:nvPr/>
        </p:nvPicPr>
        <p:blipFill rotWithShape="1">
          <a:blip r:embed="rId6"/>
          <a:srcRect l="68599" t="16029" r="14848" b="12922"/>
          <a:stretch/>
        </p:blipFill>
        <p:spPr bwMode="auto">
          <a:xfrm>
            <a:off x="3034030" y="4231654"/>
            <a:ext cx="612140" cy="739140"/>
          </a:xfrm>
          <a:prstGeom prst="rect">
            <a:avLst/>
          </a:prstGeom>
          <a:ln>
            <a:noFill/>
          </a:ln>
          <a:extLst>
            <a:ext uri="{53640926-AAD7-44D8-BBD7-CCE9431645EC}">
              <a14:shadowObscured xmlns:a14="http://schemas.microsoft.com/office/drawing/2010/main"/>
            </a:ext>
          </a:extLst>
        </p:spPr>
      </p:pic>
      <p:pic>
        <p:nvPicPr>
          <p:cNvPr id="9" name="Picture 8" descr="A screenshot of a computer&#10;&#10;Description automatically generated">
            <a:extLst>
              <a:ext uri="{FF2B5EF4-FFF2-40B4-BE49-F238E27FC236}">
                <a16:creationId xmlns:a16="http://schemas.microsoft.com/office/drawing/2014/main" id="{4BDF4665-6E17-90E0-E7AE-60D9525B6216}"/>
              </a:ext>
            </a:extLst>
          </p:cNvPr>
          <p:cNvPicPr>
            <a:picLocks noChangeAspect="1"/>
          </p:cNvPicPr>
          <p:nvPr/>
        </p:nvPicPr>
        <p:blipFill rotWithShape="1">
          <a:blip r:embed="rId7"/>
          <a:srcRect l="70101" t="15229" r="15030" b="11943"/>
          <a:stretch/>
        </p:blipFill>
        <p:spPr bwMode="auto">
          <a:xfrm>
            <a:off x="3506370" y="5100479"/>
            <a:ext cx="612140" cy="739141"/>
          </a:xfrm>
          <a:prstGeom prst="rect">
            <a:avLst/>
          </a:prstGeom>
          <a:ln w="3175">
            <a:solidFill>
              <a:schemeClr val="tx1"/>
            </a:solidFill>
          </a:ln>
          <a:extLst>
            <a:ext uri="{53640926-AAD7-44D8-BBD7-CCE9431645EC}">
              <a14:shadowObscured xmlns:a14="http://schemas.microsoft.com/office/drawing/2010/main"/>
            </a:ext>
          </a:extLst>
        </p:spPr>
      </p:pic>
      <p:pic>
        <p:nvPicPr>
          <p:cNvPr id="10" name="Picture 9" descr="A screenshot of a computer&#10;&#10;Description automatically generated">
            <a:extLst>
              <a:ext uri="{FF2B5EF4-FFF2-40B4-BE49-F238E27FC236}">
                <a16:creationId xmlns:a16="http://schemas.microsoft.com/office/drawing/2014/main" id="{1226547D-763E-8652-D31A-FBA5B9A6397B}"/>
              </a:ext>
            </a:extLst>
          </p:cNvPr>
          <p:cNvPicPr>
            <a:picLocks noChangeAspect="1"/>
          </p:cNvPicPr>
          <p:nvPr/>
        </p:nvPicPr>
        <p:blipFill rotWithShape="1">
          <a:blip r:embed="rId8"/>
          <a:srcRect l="68226" t="15224" r="13981" b="4811"/>
          <a:stretch/>
        </p:blipFill>
        <p:spPr bwMode="auto">
          <a:xfrm>
            <a:off x="6257431" y="1647825"/>
            <a:ext cx="605179" cy="666750"/>
          </a:xfrm>
          <a:prstGeom prst="rect">
            <a:avLst/>
          </a:prstGeom>
          <a:ln>
            <a:noFill/>
          </a:ln>
          <a:extLst>
            <a:ext uri="{53640926-AAD7-44D8-BBD7-CCE9431645EC}">
              <a14:shadowObscured xmlns:a14="http://schemas.microsoft.com/office/drawing/2010/main"/>
            </a:ext>
          </a:extLst>
        </p:spPr>
      </p:pic>
      <p:pic>
        <p:nvPicPr>
          <p:cNvPr id="11" name="Picture 10" descr="A screenshot of a computer&#10;&#10;Description automatically generated">
            <a:extLst>
              <a:ext uri="{FF2B5EF4-FFF2-40B4-BE49-F238E27FC236}">
                <a16:creationId xmlns:a16="http://schemas.microsoft.com/office/drawing/2014/main" id="{60485147-1471-4B9A-C1F9-21B87E0B5581}"/>
              </a:ext>
            </a:extLst>
          </p:cNvPr>
          <p:cNvPicPr>
            <a:picLocks noChangeAspect="1"/>
          </p:cNvPicPr>
          <p:nvPr/>
        </p:nvPicPr>
        <p:blipFill rotWithShape="1">
          <a:blip r:embed="rId9"/>
          <a:srcRect l="66087" t="9990" r="11840" b="2949"/>
          <a:stretch/>
        </p:blipFill>
        <p:spPr bwMode="auto">
          <a:xfrm>
            <a:off x="6516771" y="2385571"/>
            <a:ext cx="605180" cy="666750"/>
          </a:xfrm>
          <a:prstGeom prst="rect">
            <a:avLst/>
          </a:prstGeom>
          <a:ln>
            <a:noFill/>
          </a:ln>
          <a:extLst>
            <a:ext uri="{53640926-AAD7-44D8-BBD7-CCE9431645EC}">
              <a14:shadowObscured xmlns:a14="http://schemas.microsoft.com/office/drawing/2010/main"/>
            </a:ext>
          </a:extLst>
        </p:spPr>
      </p:pic>
      <p:pic>
        <p:nvPicPr>
          <p:cNvPr id="12" name="Picture 11" descr="A screenshot of a computer&#10;&#10;Description automatically generated">
            <a:extLst>
              <a:ext uri="{FF2B5EF4-FFF2-40B4-BE49-F238E27FC236}">
                <a16:creationId xmlns:a16="http://schemas.microsoft.com/office/drawing/2014/main" id="{BF974E45-895B-8DCC-C7A7-6BB8B8926491}"/>
              </a:ext>
            </a:extLst>
          </p:cNvPr>
          <p:cNvPicPr>
            <a:picLocks noChangeAspect="1"/>
          </p:cNvPicPr>
          <p:nvPr/>
        </p:nvPicPr>
        <p:blipFill rotWithShape="1">
          <a:blip r:embed="rId10"/>
          <a:srcRect l="68896" t="10942" r="14831" b="5770"/>
          <a:stretch/>
        </p:blipFill>
        <p:spPr bwMode="auto">
          <a:xfrm>
            <a:off x="6778073" y="3154430"/>
            <a:ext cx="605180" cy="770612"/>
          </a:xfrm>
          <a:prstGeom prst="rect">
            <a:avLst/>
          </a:prstGeom>
          <a:ln>
            <a:noFill/>
          </a:ln>
          <a:extLst>
            <a:ext uri="{53640926-AAD7-44D8-BBD7-CCE9431645EC}">
              <a14:shadowObscured xmlns:a14="http://schemas.microsoft.com/office/drawing/2010/main"/>
            </a:ext>
          </a:extLst>
        </p:spPr>
      </p:pic>
      <p:pic>
        <p:nvPicPr>
          <p:cNvPr id="13" name="Picture 12" descr="A screenshot of a computer&#10;&#10;Description automatically generated">
            <a:extLst>
              <a:ext uri="{FF2B5EF4-FFF2-40B4-BE49-F238E27FC236}">
                <a16:creationId xmlns:a16="http://schemas.microsoft.com/office/drawing/2014/main" id="{6CA4C29D-7782-2CFA-F0D8-3195370562F3}"/>
              </a:ext>
            </a:extLst>
          </p:cNvPr>
          <p:cNvPicPr>
            <a:picLocks noChangeAspect="1"/>
          </p:cNvPicPr>
          <p:nvPr/>
        </p:nvPicPr>
        <p:blipFill rotWithShape="1">
          <a:blip r:embed="rId11"/>
          <a:srcRect l="67693" t="11418" r="13040" b="5291"/>
          <a:stretch/>
        </p:blipFill>
        <p:spPr bwMode="auto">
          <a:xfrm>
            <a:off x="7216138" y="4077442"/>
            <a:ext cx="624841" cy="770612"/>
          </a:xfrm>
          <a:prstGeom prst="rect">
            <a:avLst/>
          </a:prstGeom>
          <a:ln>
            <a:noFill/>
          </a:ln>
          <a:extLst>
            <a:ext uri="{53640926-AAD7-44D8-BBD7-CCE9431645EC}">
              <a14:shadowObscured xmlns:a14="http://schemas.microsoft.com/office/drawing/2010/main"/>
            </a:ext>
          </a:extLst>
        </p:spPr>
      </p:pic>
      <p:pic>
        <p:nvPicPr>
          <p:cNvPr id="14" name="Picture 13" descr="A screenshot of a computer&#10;&#10;Description automatically generated">
            <a:extLst>
              <a:ext uri="{FF2B5EF4-FFF2-40B4-BE49-F238E27FC236}">
                <a16:creationId xmlns:a16="http://schemas.microsoft.com/office/drawing/2014/main" id="{0F1E1D1C-4D1C-DE6B-FE79-11A05A521C04}"/>
              </a:ext>
            </a:extLst>
          </p:cNvPr>
          <p:cNvPicPr>
            <a:picLocks noChangeAspect="1"/>
          </p:cNvPicPr>
          <p:nvPr/>
        </p:nvPicPr>
        <p:blipFill rotWithShape="1">
          <a:blip r:embed="rId12"/>
          <a:srcRect l="66354" t="10942" r="11972" b="7193"/>
          <a:stretch/>
        </p:blipFill>
        <p:spPr bwMode="auto">
          <a:xfrm>
            <a:off x="7528558" y="5100479"/>
            <a:ext cx="701659" cy="770612"/>
          </a:xfrm>
          <a:prstGeom prst="rect">
            <a:avLst/>
          </a:prstGeom>
          <a:ln w="317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811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30FA-3F8C-E506-7D19-677E9172DFE2}"/>
              </a:ext>
            </a:extLst>
          </p:cNvPr>
          <p:cNvSpPr>
            <a:spLocks noGrp="1"/>
          </p:cNvSpPr>
          <p:nvPr>
            <p:ph type="title"/>
          </p:nvPr>
        </p:nvSpPr>
        <p:spPr/>
        <p:txBody>
          <a:bodyPr>
            <a:normAutofit/>
          </a:bodyPr>
          <a:lstStyle/>
          <a:p>
            <a:r>
              <a:rPr lang="en-US" dirty="0">
                <a:solidFill>
                  <a:schemeClr val="bg2">
                    <a:lumMod val="50000"/>
                  </a:schemeClr>
                </a:solidFill>
                <a:latin typeface="Aptos Narrow" panose="020B0004020202020204" pitchFamily="34" charset="0"/>
              </a:rPr>
              <a:t>Countries producing and publishing more specialized  Environment publications </a:t>
            </a:r>
            <a:endParaRPr lang="en-GB" dirty="0">
              <a:solidFill>
                <a:schemeClr val="bg2">
                  <a:lumMod val="50000"/>
                </a:schemeClr>
              </a:solidFill>
              <a:latin typeface="Aptos Narrow" panose="020B0004020202020204" pitchFamily="34" charset="0"/>
            </a:endParaRPr>
          </a:p>
        </p:txBody>
      </p:sp>
      <p:sp>
        <p:nvSpPr>
          <p:cNvPr id="3" name="Content Placeholder 2">
            <a:extLst>
              <a:ext uri="{FF2B5EF4-FFF2-40B4-BE49-F238E27FC236}">
                <a16:creationId xmlns:a16="http://schemas.microsoft.com/office/drawing/2014/main" id="{A5722FB5-7D31-8779-E4E1-B538DEB9212A}"/>
              </a:ext>
            </a:extLst>
          </p:cNvPr>
          <p:cNvSpPr>
            <a:spLocks noGrp="1"/>
          </p:cNvSpPr>
          <p:nvPr>
            <p:ph idx="1"/>
          </p:nvPr>
        </p:nvSpPr>
        <p:spPr>
          <a:xfrm>
            <a:off x="457200" y="1600201"/>
            <a:ext cx="8229600" cy="4343400"/>
          </a:xfrm>
          <a:solidFill>
            <a:schemeClr val="accent5">
              <a:lumMod val="40000"/>
              <a:lumOff val="60000"/>
            </a:schemeClr>
          </a:solidFill>
        </p:spPr>
        <p:txBody>
          <a:bodyPr>
            <a:normAutofit fontScale="92500"/>
          </a:bodyPr>
          <a:lstStyle/>
          <a:p>
            <a:pPr marL="400050" lvl="1" indent="0">
              <a:buNone/>
            </a:pPr>
            <a:r>
              <a:rPr lang="en-GB" b="1" dirty="0">
                <a:solidFill>
                  <a:schemeClr val="accent5">
                    <a:lumMod val="50000"/>
                  </a:schemeClr>
                </a:solidFill>
                <a:latin typeface="Aptos Narrow" panose="020B0004020202020204" pitchFamily="34" charset="0"/>
              </a:rPr>
              <a:t>Bangladesh  </a:t>
            </a:r>
          </a:p>
          <a:p>
            <a:pPr marL="400050" lvl="1" indent="0">
              <a:buNone/>
            </a:pPr>
            <a:r>
              <a:rPr lang="en-GB" b="1" dirty="0">
                <a:solidFill>
                  <a:schemeClr val="accent5">
                    <a:lumMod val="50000"/>
                  </a:schemeClr>
                </a:solidFill>
                <a:latin typeface="Aptos Narrow" panose="020B0004020202020204" pitchFamily="34" charset="0"/>
              </a:rPr>
              <a:t>Integration of GIS with socio-economic, demographic and environmental data, June 2023</a:t>
            </a:r>
          </a:p>
          <a:p>
            <a:pPr marL="400050" lvl="1" indent="0">
              <a:buNone/>
            </a:pPr>
            <a:endParaRPr lang="en-GB" sz="900" b="1" dirty="0">
              <a:solidFill>
                <a:schemeClr val="accent5">
                  <a:lumMod val="50000"/>
                </a:schemeClr>
              </a:solidFill>
              <a:latin typeface="Aptos Narrow" panose="020B0004020202020204" pitchFamily="34" charset="0"/>
            </a:endParaRPr>
          </a:p>
          <a:p>
            <a:pPr marL="400050" lvl="1" indent="0">
              <a:buNone/>
            </a:pPr>
            <a:r>
              <a:rPr lang="en-GB" b="1" dirty="0">
                <a:solidFill>
                  <a:schemeClr val="accent5">
                    <a:lumMod val="50000"/>
                  </a:schemeClr>
                </a:solidFill>
                <a:latin typeface="Aptos Narrow" panose="020B0004020202020204" pitchFamily="34" charset="0"/>
              </a:rPr>
              <a:t>Disaster-related statistics 2021</a:t>
            </a:r>
          </a:p>
          <a:p>
            <a:pPr marL="400050" lvl="1" indent="0">
              <a:buNone/>
            </a:pPr>
            <a:endParaRPr lang="en-US" b="1" dirty="0">
              <a:solidFill>
                <a:schemeClr val="accent5">
                  <a:lumMod val="50000"/>
                </a:schemeClr>
              </a:solidFill>
              <a:latin typeface="Aptos Narrow" panose="020B0004020202020204" pitchFamily="34" charset="0"/>
            </a:endParaRPr>
          </a:p>
          <a:p>
            <a:pPr marL="400050" lvl="1" indent="0">
              <a:buNone/>
            </a:pPr>
            <a:r>
              <a:rPr lang="en-US" b="1" dirty="0">
                <a:solidFill>
                  <a:schemeClr val="accent5">
                    <a:lumMod val="50000"/>
                  </a:schemeClr>
                </a:solidFill>
                <a:latin typeface="Aptos Narrow" panose="020B0004020202020204" pitchFamily="34" charset="0"/>
              </a:rPr>
              <a:t>Botswana </a:t>
            </a:r>
          </a:p>
          <a:p>
            <a:pPr marL="400050" lvl="1" indent="0">
              <a:buNone/>
            </a:pPr>
            <a:r>
              <a:rPr lang="en-US" b="1" dirty="0">
                <a:solidFill>
                  <a:schemeClr val="accent5">
                    <a:lumMod val="50000"/>
                  </a:schemeClr>
                </a:solidFill>
                <a:latin typeface="Aptos Narrow" panose="020B0004020202020204" pitchFamily="34" charset="0"/>
              </a:rPr>
              <a:t>Climate Digest March 2022</a:t>
            </a:r>
          </a:p>
          <a:p>
            <a:pPr marL="400050" lvl="1" indent="0">
              <a:buNone/>
            </a:pPr>
            <a:r>
              <a:rPr lang="en-US" dirty="0">
                <a:solidFill>
                  <a:schemeClr val="accent5">
                    <a:lumMod val="50000"/>
                  </a:schemeClr>
                </a:solidFill>
                <a:latin typeface="Aptos Narrow" panose="020B0004020202020204" pitchFamily="34" charset="0"/>
                <a:hlinkClick r:id="rId3">
                  <a:extLst>
                    <a:ext uri="{A12FA001-AC4F-418D-AE19-62706E023703}">
                      <ahyp:hlinkClr xmlns:ahyp="http://schemas.microsoft.com/office/drawing/2018/hyperlinkcolor" val="tx"/>
                    </a:ext>
                  </a:extLst>
                </a:hlinkClick>
              </a:rPr>
              <a:t>https://www.statsbots.org.bw/publication-by-sector/environment</a:t>
            </a:r>
            <a:endParaRPr lang="en-US" dirty="0">
              <a:solidFill>
                <a:schemeClr val="accent5">
                  <a:lumMod val="50000"/>
                </a:schemeClr>
              </a:solidFill>
              <a:latin typeface="Aptos Narrow" panose="020B0004020202020204" pitchFamily="34" charset="0"/>
            </a:endParaRPr>
          </a:p>
          <a:p>
            <a:pPr marL="400050" lvl="1" indent="0">
              <a:buNone/>
            </a:pPr>
            <a:endParaRPr lang="en-GB" b="1" dirty="0">
              <a:solidFill>
                <a:schemeClr val="accent5">
                  <a:lumMod val="50000"/>
                </a:schemeClr>
              </a:solidFill>
              <a:latin typeface="Aptos Narrow" panose="020B0004020202020204" pitchFamily="34" charset="0"/>
            </a:endParaRPr>
          </a:p>
          <a:p>
            <a:pPr marL="400050" lvl="1" indent="0">
              <a:buNone/>
            </a:pPr>
            <a:r>
              <a:rPr lang="en-GB" b="1" dirty="0">
                <a:solidFill>
                  <a:schemeClr val="accent5">
                    <a:lumMod val="50000"/>
                  </a:schemeClr>
                </a:solidFill>
                <a:latin typeface="Aptos Narrow" panose="020B0004020202020204" pitchFamily="34" charset="0"/>
              </a:rPr>
              <a:t>Mali </a:t>
            </a:r>
          </a:p>
          <a:p>
            <a:pPr marL="400050" lvl="1" indent="0">
              <a:buNone/>
            </a:pPr>
            <a:r>
              <a:rPr lang="en-GB" sz="2000" b="1" dirty="0">
                <a:solidFill>
                  <a:schemeClr val="accent5">
                    <a:lumMod val="50000"/>
                  </a:schemeClr>
                </a:solidFill>
                <a:latin typeface="Aptos Narrow" panose="020B0004020202020204" pitchFamily="34" charset="0"/>
              </a:rPr>
              <a:t>Collection of solid waste, Analysis Report 2021</a:t>
            </a:r>
          </a:p>
          <a:p>
            <a:pPr marL="400050" lvl="1" indent="0">
              <a:buNone/>
            </a:pPr>
            <a:r>
              <a:rPr lang="fr-FR" sz="2200" dirty="0">
                <a:solidFill>
                  <a:schemeClr val="accent5">
                    <a:lumMod val="50000"/>
                  </a:schemeClr>
                </a:solidFill>
                <a:latin typeface="Aptos Narrow" panose="020B0004020202020204" pitchFamily="34" charset="0"/>
                <a:cs typeface="Aldhabi" panose="01000000000000000000" pitchFamily="2" charset="-78"/>
                <a:hlinkClick r:id="rId4">
                  <a:extLst>
                    <a:ext uri="{A12FA001-AC4F-418D-AE19-62706E023703}">
                      <ahyp:hlinkClr xmlns:ahyp="http://schemas.microsoft.com/office/drawing/2018/hyperlinkcolor" val="tx"/>
                    </a:ext>
                  </a:extLst>
                </a:hlinkClick>
              </a:rPr>
              <a:t>https://instat-mali.org/laravel-filemanager/files/shares/pub/rapanalyse-collecte-dechets-2021_pub.</a:t>
            </a:r>
            <a:r>
              <a:rPr lang="fr-FR" sz="2200" dirty="0">
                <a:solidFill>
                  <a:schemeClr val="accent5">
                    <a:lumMod val="50000"/>
                  </a:schemeClr>
                </a:solidFill>
                <a:latin typeface="Aptos Narrow" panose="020B0004020202020204" pitchFamily="34" charset="0"/>
                <a:hlinkClick r:id="rId4">
                  <a:extLst>
                    <a:ext uri="{A12FA001-AC4F-418D-AE19-62706E023703}">
                      <ahyp:hlinkClr xmlns:ahyp="http://schemas.microsoft.com/office/drawing/2018/hyperlinkcolor" val="tx"/>
                    </a:ext>
                  </a:extLst>
                </a:hlinkClick>
              </a:rPr>
              <a:t>pdf</a:t>
            </a:r>
            <a:endParaRPr lang="fr-FR" sz="2200" dirty="0">
              <a:solidFill>
                <a:schemeClr val="accent5">
                  <a:lumMod val="50000"/>
                </a:schemeClr>
              </a:solidFill>
              <a:latin typeface="Aptos Narrow" panose="020B0004020202020204" pitchFamily="34" charset="0"/>
            </a:endParaRPr>
          </a:p>
        </p:txBody>
      </p:sp>
      <p:pic>
        <p:nvPicPr>
          <p:cNvPr id="4" name="Picture 3">
            <a:extLst>
              <a:ext uri="{FF2B5EF4-FFF2-40B4-BE49-F238E27FC236}">
                <a16:creationId xmlns:a16="http://schemas.microsoft.com/office/drawing/2014/main" id="{1220876E-1258-CA89-206E-CD8E4C99C1ED}"/>
              </a:ext>
            </a:extLst>
          </p:cNvPr>
          <p:cNvPicPr>
            <a:picLocks noChangeAspect="1"/>
          </p:cNvPicPr>
          <p:nvPr/>
        </p:nvPicPr>
        <p:blipFill rotWithShape="1">
          <a:blip r:embed="rId5"/>
          <a:srcRect l="18600" t="16654" r="63880" b="5300"/>
          <a:stretch/>
        </p:blipFill>
        <p:spPr bwMode="auto">
          <a:xfrm>
            <a:off x="7239000" y="2130603"/>
            <a:ext cx="990600" cy="990600"/>
          </a:xfrm>
          <a:prstGeom prst="pentagon">
            <a:avLst/>
          </a:prstGeom>
          <a:ln>
            <a:noFill/>
          </a:ln>
          <a:extLst>
            <a:ext uri="{53640926-AAD7-44D8-BBD7-CCE9431645EC}">
              <a14:shadowObscured xmlns:a14="http://schemas.microsoft.com/office/drawing/2010/main"/>
            </a:ext>
          </a:extLst>
        </p:spPr>
      </p:pic>
      <p:pic>
        <p:nvPicPr>
          <p:cNvPr id="6" name="Picture 5" descr="A screenshot of a computer&#10;&#10;Description automatically generated">
            <a:extLst>
              <a:ext uri="{FF2B5EF4-FFF2-40B4-BE49-F238E27FC236}">
                <a16:creationId xmlns:a16="http://schemas.microsoft.com/office/drawing/2014/main" id="{2FFAD39C-13DC-65F1-9AAB-764CC9EDE690}"/>
              </a:ext>
            </a:extLst>
          </p:cNvPr>
          <p:cNvPicPr>
            <a:picLocks noChangeAspect="1"/>
          </p:cNvPicPr>
          <p:nvPr/>
        </p:nvPicPr>
        <p:blipFill rotWithShape="1">
          <a:blip r:embed="rId6"/>
          <a:srcRect l="19135" t="33310" r="64682" b="7175"/>
          <a:stretch/>
        </p:blipFill>
        <p:spPr bwMode="auto">
          <a:xfrm>
            <a:off x="3962400" y="3124200"/>
            <a:ext cx="960755" cy="993775"/>
          </a:xfrm>
          <a:prstGeom prst="heart">
            <a:avLst/>
          </a:prstGeom>
          <a:ln>
            <a:noFill/>
          </a:ln>
          <a:extLst>
            <a:ext uri="{53640926-AAD7-44D8-BBD7-CCE9431645EC}">
              <a14:shadowObscured xmlns:a14="http://schemas.microsoft.com/office/drawing/2010/main"/>
            </a:ext>
          </a:extLst>
        </p:spPr>
      </p:pic>
      <p:pic>
        <p:nvPicPr>
          <p:cNvPr id="7" name="Picture 6" descr="A screenshot of a computer&#10;&#10;Description automatically generated">
            <a:extLst>
              <a:ext uri="{FF2B5EF4-FFF2-40B4-BE49-F238E27FC236}">
                <a16:creationId xmlns:a16="http://schemas.microsoft.com/office/drawing/2014/main" id="{12DFFAD0-9D03-3646-E5CE-BEE765D8FC78}"/>
              </a:ext>
            </a:extLst>
          </p:cNvPr>
          <p:cNvPicPr>
            <a:picLocks noChangeAspect="1"/>
          </p:cNvPicPr>
          <p:nvPr/>
        </p:nvPicPr>
        <p:blipFill rotWithShape="1">
          <a:blip r:embed="rId7"/>
          <a:srcRect l="18196" t="20457" r="64281" b="13452"/>
          <a:stretch/>
        </p:blipFill>
        <p:spPr bwMode="auto">
          <a:xfrm>
            <a:off x="7734300" y="4343400"/>
            <a:ext cx="876300" cy="9906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09879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30FA-3F8C-E506-7D19-677E9172DFE2}"/>
              </a:ext>
            </a:extLst>
          </p:cNvPr>
          <p:cNvSpPr>
            <a:spLocks noGrp="1"/>
          </p:cNvSpPr>
          <p:nvPr>
            <p:ph type="title"/>
          </p:nvPr>
        </p:nvSpPr>
        <p:spPr/>
        <p:txBody>
          <a:bodyPr>
            <a:normAutofit/>
          </a:bodyPr>
          <a:lstStyle/>
          <a:p>
            <a:r>
              <a:rPr lang="en-US" dirty="0">
                <a:solidFill>
                  <a:schemeClr val="bg2">
                    <a:lumMod val="50000"/>
                  </a:schemeClr>
                </a:solidFill>
                <a:latin typeface="Aptos Narrow" panose="020B0004020202020204" pitchFamily="34" charset="0"/>
              </a:rPr>
              <a:t>Examples of countries applying the ESSAT </a:t>
            </a:r>
            <a:endParaRPr lang="en-GB" dirty="0">
              <a:solidFill>
                <a:schemeClr val="bg2">
                  <a:lumMod val="50000"/>
                </a:schemeClr>
              </a:solidFill>
              <a:latin typeface="Aptos Narrow" panose="020B0004020202020204" pitchFamily="34" charset="0"/>
            </a:endParaRPr>
          </a:p>
        </p:txBody>
      </p:sp>
      <p:pic>
        <p:nvPicPr>
          <p:cNvPr id="10" name="Picture 9">
            <a:extLst>
              <a:ext uri="{FF2B5EF4-FFF2-40B4-BE49-F238E27FC236}">
                <a16:creationId xmlns:a16="http://schemas.microsoft.com/office/drawing/2014/main" id="{2B2C420A-21F9-0DEC-329D-AC00B8C581B9}"/>
              </a:ext>
            </a:extLst>
          </p:cNvPr>
          <p:cNvPicPr>
            <a:picLocks noChangeAspect="1"/>
          </p:cNvPicPr>
          <p:nvPr/>
        </p:nvPicPr>
        <p:blipFill>
          <a:blip r:embed="rId3"/>
          <a:stretch>
            <a:fillRect/>
          </a:stretch>
        </p:blipFill>
        <p:spPr>
          <a:xfrm>
            <a:off x="0" y="1392252"/>
            <a:ext cx="9144000" cy="4073495"/>
          </a:xfrm>
          <a:prstGeom prst="rect">
            <a:avLst/>
          </a:prstGeom>
        </p:spPr>
      </p:pic>
    </p:spTree>
    <p:extLst>
      <p:ext uri="{BB962C8B-B14F-4D97-AF65-F5344CB8AC3E}">
        <p14:creationId xmlns:p14="http://schemas.microsoft.com/office/powerpoint/2010/main" val="3877149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117601" y="698847"/>
            <a:ext cx="739217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Arial" pitchFamily="34" charset="0"/>
                <a:cs typeface="Arial" pitchFamily="34" charset="0"/>
              </a:defRPr>
            </a:lvl1pPr>
            <a:lvl2pPr marL="742950" indent="-285750">
              <a:defRPr sz="2400">
                <a:solidFill>
                  <a:schemeClr val="tx1"/>
                </a:solidFill>
                <a:latin typeface="Arial" pitchFamily="34" charset="0"/>
                <a:cs typeface="Arial" pitchFamily="34" charset="0"/>
              </a:defRPr>
            </a:lvl2pPr>
            <a:lvl3pPr marL="1143000" indent="-228600">
              <a:defRPr sz="2400">
                <a:solidFill>
                  <a:schemeClr val="tx1"/>
                </a:solidFill>
                <a:latin typeface="Arial" pitchFamily="34" charset="0"/>
                <a:cs typeface="Arial" pitchFamily="34" charset="0"/>
              </a:defRPr>
            </a:lvl3pPr>
            <a:lvl4pPr marL="1600200" indent="-228600">
              <a:defRPr sz="2400">
                <a:solidFill>
                  <a:schemeClr val="tx1"/>
                </a:solidFill>
                <a:latin typeface="Arial" pitchFamily="34" charset="0"/>
                <a:cs typeface="Arial" pitchFamily="34" charset="0"/>
              </a:defRPr>
            </a:lvl4pPr>
            <a:lvl5pPr marL="2057400" indent="-228600">
              <a:defRPr sz="2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C0504D"/>
                </a:solidFill>
                <a:effectLst/>
                <a:uLnTx/>
                <a:uFillTx/>
                <a:latin typeface="Arial" pitchFamily="34" charset="0"/>
                <a:ea typeface="+mn-ea"/>
                <a:cs typeface="Arial" pitchFamily="34" charset="0"/>
              </a:rPr>
              <a:t>Thank you for your attention!</a:t>
            </a:r>
          </a:p>
        </p:txBody>
      </p:sp>
      <p:sp>
        <p:nvSpPr>
          <p:cNvPr id="29702" name="Rectangle 7"/>
          <p:cNvSpPr>
            <a:spLocks noChangeArrowheads="1"/>
          </p:cNvSpPr>
          <p:nvPr/>
        </p:nvSpPr>
        <p:spPr bwMode="auto">
          <a:xfrm>
            <a:off x="327933" y="1762125"/>
            <a:ext cx="8443912" cy="1462088"/>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Arial" pitchFamily="34" charset="0"/>
                <a:cs typeface="Arial" pitchFamily="34" charset="0"/>
              </a:defRPr>
            </a:lvl1pPr>
            <a:lvl2pPr marL="742950" indent="-285750">
              <a:defRPr sz="2400">
                <a:solidFill>
                  <a:schemeClr val="tx1"/>
                </a:solidFill>
                <a:latin typeface="Arial" pitchFamily="34" charset="0"/>
                <a:cs typeface="Arial" pitchFamily="34" charset="0"/>
              </a:defRPr>
            </a:lvl2pPr>
            <a:lvl3pPr marL="1143000" indent="-228600">
              <a:defRPr sz="2400">
                <a:solidFill>
                  <a:schemeClr val="tx1"/>
                </a:solidFill>
                <a:latin typeface="Arial" pitchFamily="34" charset="0"/>
                <a:cs typeface="Arial" pitchFamily="34" charset="0"/>
              </a:defRPr>
            </a:lvl3pPr>
            <a:lvl4pPr marL="1600200" indent="-228600">
              <a:defRPr sz="2400">
                <a:solidFill>
                  <a:schemeClr val="tx1"/>
                </a:solidFill>
                <a:latin typeface="Arial" pitchFamily="34" charset="0"/>
                <a:cs typeface="Arial" pitchFamily="34" charset="0"/>
              </a:defRPr>
            </a:lvl4pPr>
            <a:lvl5pPr marL="2057400" indent="-228600">
              <a:defRPr sz="2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For more information please contact the Environment Statistics Section </a:t>
            </a:r>
            <a:b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at the UN Statistics Division:</a:t>
            </a:r>
            <a:b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b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E-mail: envstats@un.org</a:t>
            </a:r>
            <a:br>
              <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r>
              <a:rPr kumimoji="0" lang="en-US" alt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website: </a:t>
            </a:r>
            <a:r>
              <a:rPr kumimoji="0" lang="en-US" alt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hlinkClick r:id="rId2"/>
              </a:rPr>
              <a:t>http://unstats.un.org/unsd/ENVIRONMENT/</a:t>
            </a:r>
            <a:br>
              <a:rPr kumimoji="0" lang="en-US" alt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br>
            <a:endParaRPr kumimoji="0" lang="en-US" alt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pic>
        <p:nvPicPr>
          <p:cNvPr id="29703" name="Picture 8" descr="environment%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5589" y="3531272"/>
            <a:ext cx="27686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600px-Logo_of_the_United_Nations_(B&amp;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437" y="115633"/>
            <a:ext cx="907164" cy="73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044687"/>
      </p:ext>
    </p:extLst>
  </p:cSld>
  <p:clrMapOvr>
    <a:masterClrMapping/>
  </p:clrMapOvr>
</p:sld>
</file>

<file path=ppt/theme/theme1.xml><?xml version="1.0" encoding="utf-8"?>
<a:theme xmlns:a="http://schemas.openxmlformats.org/drawingml/2006/main" name="Theme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ec07db8-52c1-4dac-bfc9-69c6002d1ead" xsi:nil="true"/>
    <lcf76f155ced4ddcb4097134ff3c332f xmlns="fc324f8e-c367-4552-ac84-3cb58e6ddd2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E44B3155D93548BFB5D9868DE50590" ma:contentTypeVersion="10" ma:contentTypeDescription="Create a new document." ma:contentTypeScope="" ma:versionID="7e22a306aac618458f692aab763351e1">
  <xsd:schema xmlns:xsd="http://www.w3.org/2001/XMLSchema" xmlns:xs="http://www.w3.org/2001/XMLSchema" xmlns:p="http://schemas.microsoft.com/office/2006/metadata/properties" xmlns:ns2="fc324f8e-c367-4552-ac84-3cb58e6ddd25" xmlns:ns3="fec07db8-52c1-4dac-bfc9-69c6002d1ead" targetNamespace="http://schemas.microsoft.com/office/2006/metadata/properties" ma:root="true" ma:fieldsID="c532f6df4ff4ad0be441253dffe1b410" ns2:_="" ns3:_="">
    <xsd:import namespace="fc324f8e-c367-4552-ac84-3cb58e6ddd25"/>
    <xsd:import namespace="fec07db8-52c1-4dac-bfc9-69c6002d1ea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24f8e-c367-4552-ac84-3cb58e6ddd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c07db8-52c1-4dac-bfc9-69c6002d1ea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745c902-9f8f-456d-acdd-58310ffb86c0}" ma:internalName="TaxCatchAll" ma:showField="CatchAllData" ma:web="fec07db8-52c1-4dac-bfc9-69c6002d1ead">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556A9F-E7B4-417D-9EA3-2B5C110BDB1D}">
  <ds:schemaRefs>
    <ds:schemaRef ds:uri="http://schemas.microsoft.com/sharepoint/v3/contenttype/forms"/>
  </ds:schemaRefs>
</ds:datastoreItem>
</file>

<file path=customXml/itemProps2.xml><?xml version="1.0" encoding="utf-8"?>
<ds:datastoreItem xmlns:ds="http://schemas.openxmlformats.org/officeDocument/2006/customXml" ds:itemID="{A14E2D31-CD6E-4DD2-B6D9-2928DCBFB5CD}">
  <ds:schemaRefs>
    <ds:schemaRef ds:uri="http://schemas.microsoft.com/office/2006/metadata/properties"/>
    <ds:schemaRef ds:uri="http://schemas.microsoft.com/office/infopath/2007/PartnerControls"/>
    <ds:schemaRef ds:uri="fec07db8-52c1-4dac-bfc9-69c6002d1ead"/>
    <ds:schemaRef ds:uri="fc324f8e-c367-4552-ac84-3cb58e6ddd25"/>
  </ds:schemaRefs>
</ds:datastoreItem>
</file>

<file path=customXml/itemProps3.xml><?xml version="1.0" encoding="utf-8"?>
<ds:datastoreItem xmlns:ds="http://schemas.openxmlformats.org/officeDocument/2006/customXml" ds:itemID="{7FE284A8-E5FD-4118-A23A-D317DF0089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324f8e-c367-4552-ac84-3cb58e6ddd25"/>
    <ds:schemaRef ds:uri="fec07db8-52c1-4dac-bfc9-69c6002d1e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4436</TotalTime>
  <Words>905</Words>
  <Application>Microsoft Office PowerPoint</Application>
  <PresentationFormat>On-screen Show (4:3)</PresentationFormat>
  <Paragraphs>149</Paragraphs>
  <Slides>21</Slides>
  <Notes>16</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 Narrow</vt:lpstr>
      <vt:lpstr>Arial</vt:lpstr>
      <vt:lpstr>Calibri</vt:lpstr>
      <vt:lpstr>Wingdings</vt:lpstr>
      <vt:lpstr>Theme4</vt:lpstr>
      <vt:lpstr>PowerPoint Presentation</vt:lpstr>
      <vt:lpstr>PowerPoint Presentation</vt:lpstr>
      <vt:lpstr>Land cover timeseries – basic statistics</vt:lpstr>
      <vt:lpstr>Land cover timeseries – calculate stocks and flows</vt:lpstr>
      <vt:lpstr>Typical content of a compendium  </vt:lpstr>
      <vt:lpstr>Process to develop an Environment Statistics Compendium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value of an Environment Statistics Compendium </vt:lpstr>
      <vt:lpstr>Examples of countries publishing Environment statistics compendia</vt:lpstr>
      <vt:lpstr>UNSD’s commitment to provide continuous support</vt:lpstr>
      <vt:lpstr>Countries publishing Environment compendia – aligned with the FDES</vt:lpstr>
      <vt:lpstr>Countries publishing Environment compendia using a more traditional approach - according to themes such as Air and Biodiversity</vt:lpstr>
      <vt:lpstr>Countries producing and publishing more specialized  Environment publications </vt:lpstr>
      <vt:lpstr>Examples of countries applying the ESSAT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 10 Project: Implementation of FDES</dc:title>
  <dc:creator>Marcus Newbury</dc:creator>
  <cp:lastModifiedBy>Samuel Opiyo</cp:lastModifiedBy>
  <cp:revision>219</cp:revision>
  <cp:lastPrinted>2019-10-31T20:32:31Z</cp:lastPrinted>
  <dcterms:created xsi:type="dcterms:W3CDTF">2018-02-27T21:07:50Z</dcterms:created>
  <dcterms:modified xsi:type="dcterms:W3CDTF">2024-01-03T06:31:32Z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0x010100D0E44B3155D93548BFB5D9868DE50590</vt:lpwstr>
  </property>
</Properties>
</file>