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handoutMasterIdLst>
    <p:handoutMasterId r:id="rId17"/>
  </p:handoutMasterIdLst>
  <p:sldIdLst>
    <p:sldId id="256" r:id="rId3"/>
    <p:sldId id="269" r:id="rId4"/>
    <p:sldId id="259" r:id="rId5"/>
    <p:sldId id="262" r:id="rId6"/>
    <p:sldId id="264" r:id="rId7"/>
    <p:sldId id="261" r:id="rId8"/>
    <p:sldId id="265" r:id="rId9"/>
    <p:sldId id="263" r:id="rId10"/>
    <p:sldId id="267" r:id="rId11"/>
    <p:sldId id="260" r:id="rId12"/>
    <p:sldId id="270" r:id="rId13"/>
    <p:sldId id="266"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FFCC"/>
    <a:srgbClr val="FFFF9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2532"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0864BE-B94F-B843-8AAF-AC80A2EE5C19}" type="doc">
      <dgm:prSet loTypeId="urn:microsoft.com/office/officeart/2005/8/layout/hierarchy3" loCatId="hierarchy" qsTypeId="urn:microsoft.com/office/officeart/2005/8/quickstyle/simple4" qsCatId="simple" csTypeId="urn:microsoft.com/office/officeart/2005/8/colors/accent1_2" csCatId="accent1" phldr="1"/>
      <dgm:spPr/>
      <dgm:t>
        <a:bodyPr/>
        <a:lstStyle/>
        <a:p>
          <a:endParaRPr lang="en-US"/>
        </a:p>
      </dgm:t>
    </dgm:pt>
    <dgm:pt modelId="{47088246-4733-0A42-8979-1726323EE403}">
      <dgm:prSet phldrT="[Text]"/>
      <dgm:spPr/>
      <dgm:t>
        <a:bodyPr/>
        <a:lstStyle/>
        <a:p>
          <a:r>
            <a:rPr lang="en-US" dirty="0" smtClean="0"/>
            <a:t>Philippine Constitution</a:t>
          </a:r>
          <a:endParaRPr lang="en-US" dirty="0"/>
        </a:p>
      </dgm:t>
    </dgm:pt>
    <dgm:pt modelId="{99D5D835-AE16-A846-897A-7C75C6E9DC3B}" type="parTrans" cxnId="{7EB6CE86-C63E-9D4C-A750-D8DBDFC4AA7C}">
      <dgm:prSet/>
      <dgm:spPr/>
      <dgm:t>
        <a:bodyPr/>
        <a:lstStyle/>
        <a:p>
          <a:endParaRPr lang="en-US"/>
        </a:p>
      </dgm:t>
    </dgm:pt>
    <dgm:pt modelId="{AE5E2F16-E860-754A-9D59-CC75D01AB108}" type="sibTrans" cxnId="{7EB6CE86-C63E-9D4C-A750-D8DBDFC4AA7C}">
      <dgm:prSet/>
      <dgm:spPr/>
      <dgm:t>
        <a:bodyPr/>
        <a:lstStyle/>
        <a:p>
          <a:endParaRPr lang="en-US"/>
        </a:p>
      </dgm:t>
    </dgm:pt>
    <dgm:pt modelId="{219585B4-7B51-7C47-BE5E-B1073DC8F5F0}">
      <dgm:prSet phldrT="[Text]" custT="1"/>
      <dgm:spPr/>
      <dgm:t>
        <a:bodyPr/>
        <a:lstStyle/>
        <a:p>
          <a:r>
            <a:rPr lang="en-US" sz="3600" dirty="0" smtClean="0"/>
            <a:t>Local Government Code</a:t>
          </a:r>
          <a:endParaRPr lang="en-US" sz="3600" dirty="0"/>
        </a:p>
      </dgm:t>
    </dgm:pt>
    <dgm:pt modelId="{B2B51150-3314-3A45-A679-C67B527AFA28}" type="parTrans" cxnId="{F28701C6-2BE6-7241-9870-84052C50081E}">
      <dgm:prSet/>
      <dgm:spPr/>
      <dgm:t>
        <a:bodyPr/>
        <a:lstStyle/>
        <a:p>
          <a:endParaRPr lang="en-US"/>
        </a:p>
      </dgm:t>
    </dgm:pt>
    <dgm:pt modelId="{44D1A02A-41CB-DD40-A015-AF4DEA8186B0}" type="sibTrans" cxnId="{F28701C6-2BE6-7241-9870-84052C50081E}">
      <dgm:prSet/>
      <dgm:spPr/>
      <dgm:t>
        <a:bodyPr/>
        <a:lstStyle/>
        <a:p>
          <a:endParaRPr lang="en-US"/>
        </a:p>
      </dgm:t>
    </dgm:pt>
    <dgm:pt modelId="{719751CE-3B2E-6741-84F2-6A4CB839323F}">
      <dgm:prSet phldrT="[Text]" custT="1"/>
      <dgm:spPr/>
      <dgm:t>
        <a:bodyPr/>
        <a:lstStyle/>
        <a:p>
          <a:r>
            <a:rPr lang="en-US" sz="3600" dirty="0" smtClean="0"/>
            <a:t>PD 1899, RA 7076, RA 7942</a:t>
          </a:r>
          <a:endParaRPr lang="en-US" sz="3600" dirty="0"/>
        </a:p>
      </dgm:t>
    </dgm:pt>
    <dgm:pt modelId="{42D2D96D-3E1C-3B4E-A167-1053FE89BACB}" type="parTrans" cxnId="{56A3747B-DA78-4140-BBF6-A7C90A95A1B2}">
      <dgm:prSet/>
      <dgm:spPr/>
      <dgm:t>
        <a:bodyPr/>
        <a:lstStyle/>
        <a:p>
          <a:endParaRPr lang="en-US"/>
        </a:p>
      </dgm:t>
    </dgm:pt>
    <dgm:pt modelId="{6E1BEC86-8E55-A943-9209-AF2B4B0BF4F4}" type="sibTrans" cxnId="{56A3747B-DA78-4140-BBF6-A7C90A95A1B2}">
      <dgm:prSet/>
      <dgm:spPr/>
      <dgm:t>
        <a:bodyPr/>
        <a:lstStyle/>
        <a:p>
          <a:endParaRPr lang="en-US"/>
        </a:p>
      </dgm:t>
    </dgm:pt>
    <dgm:pt modelId="{C83F19BF-0B4B-4942-A453-69BB737A071E}" type="pres">
      <dgm:prSet presAssocID="{6E0864BE-B94F-B843-8AAF-AC80A2EE5C19}" presName="diagram" presStyleCnt="0">
        <dgm:presLayoutVars>
          <dgm:chPref val="1"/>
          <dgm:dir/>
          <dgm:animOne val="branch"/>
          <dgm:animLvl val="lvl"/>
          <dgm:resizeHandles/>
        </dgm:presLayoutVars>
      </dgm:prSet>
      <dgm:spPr/>
      <dgm:t>
        <a:bodyPr/>
        <a:lstStyle/>
        <a:p>
          <a:endParaRPr lang="en-US"/>
        </a:p>
      </dgm:t>
    </dgm:pt>
    <dgm:pt modelId="{FF5A7A0B-BD07-D54A-AFB0-CF97141C8E63}" type="pres">
      <dgm:prSet presAssocID="{47088246-4733-0A42-8979-1726323EE403}" presName="root" presStyleCnt="0"/>
      <dgm:spPr/>
    </dgm:pt>
    <dgm:pt modelId="{8F61F668-086C-7E46-8842-9654549DA4EE}" type="pres">
      <dgm:prSet presAssocID="{47088246-4733-0A42-8979-1726323EE403}" presName="rootComposite" presStyleCnt="0"/>
      <dgm:spPr/>
    </dgm:pt>
    <dgm:pt modelId="{43209ECF-42B5-7741-ABB8-E27B0A727081}" type="pres">
      <dgm:prSet presAssocID="{47088246-4733-0A42-8979-1726323EE403}" presName="rootText" presStyleLbl="node1" presStyleIdx="0" presStyleCnt="1" custScaleX="318328"/>
      <dgm:spPr/>
      <dgm:t>
        <a:bodyPr/>
        <a:lstStyle/>
        <a:p>
          <a:endParaRPr lang="en-US"/>
        </a:p>
      </dgm:t>
    </dgm:pt>
    <dgm:pt modelId="{6B04A536-B15B-B64F-9119-FD4B0534EFEA}" type="pres">
      <dgm:prSet presAssocID="{47088246-4733-0A42-8979-1726323EE403}" presName="rootConnector" presStyleLbl="node1" presStyleIdx="0" presStyleCnt="1"/>
      <dgm:spPr/>
      <dgm:t>
        <a:bodyPr/>
        <a:lstStyle/>
        <a:p>
          <a:endParaRPr lang="en-US"/>
        </a:p>
      </dgm:t>
    </dgm:pt>
    <dgm:pt modelId="{50669C58-E2B0-E948-857A-2C045E4F00F5}" type="pres">
      <dgm:prSet presAssocID="{47088246-4733-0A42-8979-1726323EE403}" presName="childShape" presStyleCnt="0"/>
      <dgm:spPr/>
    </dgm:pt>
    <dgm:pt modelId="{245F1F9C-7BC5-414E-A2E2-18FB799B83C0}" type="pres">
      <dgm:prSet presAssocID="{B2B51150-3314-3A45-A679-C67B527AFA28}" presName="Name13" presStyleLbl="parChTrans1D2" presStyleIdx="0" presStyleCnt="2"/>
      <dgm:spPr/>
      <dgm:t>
        <a:bodyPr/>
        <a:lstStyle/>
        <a:p>
          <a:endParaRPr lang="en-US"/>
        </a:p>
      </dgm:t>
    </dgm:pt>
    <dgm:pt modelId="{4528600B-A4FF-0340-9703-2E2FC389C3AC}" type="pres">
      <dgm:prSet presAssocID="{219585B4-7B51-7C47-BE5E-B1073DC8F5F0}" presName="childText" presStyleLbl="bgAcc1" presStyleIdx="0" presStyleCnt="2" custScaleX="349990">
        <dgm:presLayoutVars>
          <dgm:bulletEnabled val="1"/>
        </dgm:presLayoutVars>
      </dgm:prSet>
      <dgm:spPr/>
      <dgm:t>
        <a:bodyPr/>
        <a:lstStyle/>
        <a:p>
          <a:endParaRPr lang="en-US"/>
        </a:p>
      </dgm:t>
    </dgm:pt>
    <dgm:pt modelId="{B8B27A6E-4BFC-1247-80C7-A33D415DACA3}" type="pres">
      <dgm:prSet presAssocID="{42D2D96D-3E1C-3B4E-A167-1053FE89BACB}" presName="Name13" presStyleLbl="parChTrans1D2" presStyleIdx="1" presStyleCnt="2"/>
      <dgm:spPr/>
      <dgm:t>
        <a:bodyPr/>
        <a:lstStyle/>
        <a:p>
          <a:endParaRPr lang="en-US"/>
        </a:p>
      </dgm:t>
    </dgm:pt>
    <dgm:pt modelId="{3C2994D5-D880-9F41-9C38-C17E383DFFE6}" type="pres">
      <dgm:prSet presAssocID="{719751CE-3B2E-6741-84F2-6A4CB839323F}" presName="childText" presStyleLbl="bgAcc1" presStyleIdx="1" presStyleCnt="2" custScaleX="406349">
        <dgm:presLayoutVars>
          <dgm:bulletEnabled val="1"/>
        </dgm:presLayoutVars>
      </dgm:prSet>
      <dgm:spPr/>
      <dgm:t>
        <a:bodyPr/>
        <a:lstStyle/>
        <a:p>
          <a:endParaRPr lang="en-US"/>
        </a:p>
      </dgm:t>
    </dgm:pt>
  </dgm:ptLst>
  <dgm:cxnLst>
    <dgm:cxn modelId="{8F618A32-3963-3949-905D-C124FE402540}" type="presOf" srcId="{42D2D96D-3E1C-3B4E-A167-1053FE89BACB}" destId="{B8B27A6E-4BFC-1247-80C7-A33D415DACA3}" srcOrd="0" destOrd="0" presId="urn:microsoft.com/office/officeart/2005/8/layout/hierarchy3"/>
    <dgm:cxn modelId="{1809E9A0-9CFF-E043-A2BF-1D8ED823DFF5}" type="presOf" srcId="{719751CE-3B2E-6741-84F2-6A4CB839323F}" destId="{3C2994D5-D880-9F41-9C38-C17E383DFFE6}" srcOrd="0" destOrd="0" presId="urn:microsoft.com/office/officeart/2005/8/layout/hierarchy3"/>
    <dgm:cxn modelId="{69CEA2D0-6425-5946-9557-057E4FF753A7}" type="presOf" srcId="{B2B51150-3314-3A45-A679-C67B527AFA28}" destId="{245F1F9C-7BC5-414E-A2E2-18FB799B83C0}" srcOrd="0" destOrd="0" presId="urn:microsoft.com/office/officeart/2005/8/layout/hierarchy3"/>
    <dgm:cxn modelId="{D4547A66-4DE4-E74A-A1EF-802A6E11001D}" type="presOf" srcId="{47088246-4733-0A42-8979-1726323EE403}" destId="{43209ECF-42B5-7741-ABB8-E27B0A727081}" srcOrd="0" destOrd="0" presId="urn:microsoft.com/office/officeart/2005/8/layout/hierarchy3"/>
    <dgm:cxn modelId="{56A3747B-DA78-4140-BBF6-A7C90A95A1B2}" srcId="{47088246-4733-0A42-8979-1726323EE403}" destId="{719751CE-3B2E-6741-84F2-6A4CB839323F}" srcOrd="1" destOrd="0" parTransId="{42D2D96D-3E1C-3B4E-A167-1053FE89BACB}" sibTransId="{6E1BEC86-8E55-A943-9209-AF2B4B0BF4F4}"/>
    <dgm:cxn modelId="{6BBAA507-751B-2A41-82C4-AB34E1DEDB77}" type="presOf" srcId="{219585B4-7B51-7C47-BE5E-B1073DC8F5F0}" destId="{4528600B-A4FF-0340-9703-2E2FC389C3AC}" srcOrd="0" destOrd="0" presId="urn:microsoft.com/office/officeart/2005/8/layout/hierarchy3"/>
    <dgm:cxn modelId="{ADEF8C68-E70C-9B40-BE25-C0DFD12EC170}" type="presOf" srcId="{6E0864BE-B94F-B843-8AAF-AC80A2EE5C19}" destId="{C83F19BF-0B4B-4942-A453-69BB737A071E}" srcOrd="0" destOrd="0" presId="urn:microsoft.com/office/officeart/2005/8/layout/hierarchy3"/>
    <dgm:cxn modelId="{1253147C-D728-7543-9058-DF4986FD0D5E}" type="presOf" srcId="{47088246-4733-0A42-8979-1726323EE403}" destId="{6B04A536-B15B-B64F-9119-FD4B0534EFEA}" srcOrd="1" destOrd="0" presId="urn:microsoft.com/office/officeart/2005/8/layout/hierarchy3"/>
    <dgm:cxn modelId="{F28701C6-2BE6-7241-9870-84052C50081E}" srcId="{47088246-4733-0A42-8979-1726323EE403}" destId="{219585B4-7B51-7C47-BE5E-B1073DC8F5F0}" srcOrd="0" destOrd="0" parTransId="{B2B51150-3314-3A45-A679-C67B527AFA28}" sibTransId="{44D1A02A-41CB-DD40-A015-AF4DEA8186B0}"/>
    <dgm:cxn modelId="{7EB6CE86-C63E-9D4C-A750-D8DBDFC4AA7C}" srcId="{6E0864BE-B94F-B843-8AAF-AC80A2EE5C19}" destId="{47088246-4733-0A42-8979-1726323EE403}" srcOrd="0" destOrd="0" parTransId="{99D5D835-AE16-A846-897A-7C75C6E9DC3B}" sibTransId="{AE5E2F16-E860-754A-9D59-CC75D01AB108}"/>
    <dgm:cxn modelId="{8BFF4BC7-E35E-4C44-A9EC-5A3472A2FC75}" type="presParOf" srcId="{C83F19BF-0B4B-4942-A453-69BB737A071E}" destId="{FF5A7A0B-BD07-D54A-AFB0-CF97141C8E63}" srcOrd="0" destOrd="0" presId="urn:microsoft.com/office/officeart/2005/8/layout/hierarchy3"/>
    <dgm:cxn modelId="{84FEF073-656B-9942-B916-5832C407AD26}" type="presParOf" srcId="{FF5A7A0B-BD07-D54A-AFB0-CF97141C8E63}" destId="{8F61F668-086C-7E46-8842-9654549DA4EE}" srcOrd="0" destOrd="0" presId="urn:microsoft.com/office/officeart/2005/8/layout/hierarchy3"/>
    <dgm:cxn modelId="{700A2945-1512-8148-9999-6AA03A803A80}" type="presParOf" srcId="{8F61F668-086C-7E46-8842-9654549DA4EE}" destId="{43209ECF-42B5-7741-ABB8-E27B0A727081}" srcOrd="0" destOrd="0" presId="urn:microsoft.com/office/officeart/2005/8/layout/hierarchy3"/>
    <dgm:cxn modelId="{35E41EB8-449D-EB45-BD81-7AFAFDCB2824}" type="presParOf" srcId="{8F61F668-086C-7E46-8842-9654549DA4EE}" destId="{6B04A536-B15B-B64F-9119-FD4B0534EFEA}" srcOrd="1" destOrd="0" presId="urn:microsoft.com/office/officeart/2005/8/layout/hierarchy3"/>
    <dgm:cxn modelId="{100A6B8C-96D0-7C41-9ADA-4C6F5099D0B1}" type="presParOf" srcId="{FF5A7A0B-BD07-D54A-AFB0-CF97141C8E63}" destId="{50669C58-E2B0-E948-857A-2C045E4F00F5}" srcOrd="1" destOrd="0" presId="urn:microsoft.com/office/officeart/2005/8/layout/hierarchy3"/>
    <dgm:cxn modelId="{6FB7D6B0-06E8-D54E-BCD9-67106CB4B0AB}" type="presParOf" srcId="{50669C58-E2B0-E948-857A-2C045E4F00F5}" destId="{245F1F9C-7BC5-414E-A2E2-18FB799B83C0}" srcOrd="0" destOrd="0" presId="urn:microsoft.com/office/officeart/2005/8/layout/hierarchy3"/>
    <dgm:cxn modelId="{C9ED8D4E-6274-844F-8DCD-56E992848AE2}" type="presParOf" srcId="{50669C58-E2B0-E948-857A-2C045E4F00F5}" destId="{4528600B-A4FF-0340-9703-2E2FC389C3AC}" srcOrd="1" destOrd="0" presId="urn:microsoft.com/office/officeart/2005/8/layout/hierarchy3"/>
    <dgm:cxn modelId="{5D5E2B2E-A14C-524D-9477-64E8ADF5922C}" type="presParOf" srcId="{50669C58-E2B0-E948-857A-2C045E4F00F5}" destId="{B8B27A6E-4BFC-1247-80C7-A33D415DACA3}" srcOrd="2" destOrd="0" presId="urn:microsoft.com/office/officeart/2005/8/layout/hierarchy3"/>
    <dgm:cxn modelId="{2028E9AB-A0FA-B940-9DEF-2813D0E899FA}" type="presParOf" srcId="{50669C58-E2B0-E948-857A-2C045E4F00F5}" destId="{3C2994D5-D880-9F41-9C38-C17E383DFFE6}" srcOrd="3" destOrd="0" presId="urn:microsoft.com/office/officeart/2005/8/layout/hierarchy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209ECF-42B5-7741-ABB8-E27B0A727081}">
      <dsp:nvSpPr>
        <dsp:cNvPr id="0" name=""/>
        <dsp:cNvSpPr/>
      </dsp:nvSpPr>
      <dsp:spPr>
        <a:xfrm>
          <a:off x="6672" y="1130051"/>
          <a:ext cx="6977560" cy="109597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0965" tIns="67310" rIns="100965" bIns="67310" numCol="1" spcCol="1270" anchor="ctr" anchorCtr="0">
          <a:noAutofit/>
        </a:bodyPr>
        <a:lstStyle/>
        <a:p>
          <a:pPr lvl="0" algn="ctr" defTabSz="2355850">
            <a:lnSpc>
              <a:spcPct val="90000"/>
            </a:lnSpc>
            <a:spcBef>
              <a:spcPct val="0"/>
            </a:spcBef>
            <a:spcAft>
              <a:spcPct val="35000"/>
            </a:spcAft>
          </a:pPr>
          <a:r>
            <a:rPr lang="en-US" sz="5300" kern="1200" dirty="0" smtClean="0"/>
            <a:t>Philippine Constitution</a:t>
          </a:r>
          <a:endParaRPr lang="en-US" sz="5300" kern="1200" dirty="0"/>
        </a:p>
      </dsp:txBody>
      <dsp:txXfrm>
        <a:off x="6672" y="1130051"/>
        <a:ext cx="6977560" cy="1095970"/>
      </dsp:txXfrm>
    </dsp:sp>
    <dsp:sp modelId="{245F1F9C-7BC5-414E-A2E2-18FB799B83C0}">
      <dsp:nvSpPr>
        <dsp:cNvPr id="0" name=""/>
        <dsp:cNvSpPr/>
      </dsp:nvSpPr>
      <dsp:spPr>
        <a:xfrm>
          <a:off x="704428" y="2226022"/>
          <a:ext cx="697756" cy="821977"/>
        </a:xfrm>
        <a:custGeom>
          <a:avLst/>
          <a:gdLst/>
          <a:ahLst/>
          <a:cxnLst/>
          <a:rect l="0" t="0" r="0" b="0"/>
          <a:pathLst>
            <a:path>
              <a:moveTo>
                <a:pt x="0" y="0"/>
              </a:moveTo>
              <a:lnTo>
                <a:pt x="0" y="821977"/>
              </a:lnTo>
              <a:lnTo>
                <a:pt x="697756" y="821977"/>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528600B-A4FF-0340-9703-2E2FC389C3AC}">
      <dsp:nvSpPr>
        <dsp:cNvPr id="0" name=""/>
        <dsp:cNvSpPr/>
      </dsp:nvSpPr>
      <dsp:spPr>
        <a:xfrm>
          <a:off x="1402184" y="2500014"/>
          <a:ext cx="6137258" cy="1095970"/>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sz="3600" kern="1200" dirty="0" smtClean="0"/>
            <a:t>Local Government Code</a:t>
          </a:r>
          <a:endParaRPr lang="en-US" sz="3600" kern="1200" dirty="0"/>
        </a:p>
      </dsp:txBody>
      <dsp:txXfrm>
        <a:off x="1402184" y="2500014"/>
        <a:ext cx="6137258" cy="1095970"/>
      </dsp:txXfrm>
    </dsp:sp>
    <dsp:sp modelId="{B8B27A6E-4BFC-1247-80C7-A33D415DACA3}">
      <dsp:nvSpPr>
        <dsp:cNvPr id="0" name=""/>
        <dsp:cNvSpPr/>
      </dsp:nvSpPr>
      <dsp:spPr>
        <a:xfrm>
          <a:off x="704428" y="2226022"/>
          <a:ext cx="697756" cy="2191940"/>
        </a:xfrm>
        <a:custGeom>
          <a:avLst/>
          <a:gdLst/>
          <a:ahLst/>
          <a:cxnLst/>
          <a:rect l="0" t="0" r="0" b="0"/>
          <a:pathLst>
            <a:path>
              <a:moveTo>
                <a:pt x="0" y="0"/>
              </a:moveTo>
              <a:lnTo>
                <a:pt x="0" y="2191940"/>
              </a:lnTo>
              <a:lnTo>
                <a:pt x="697756" y="2191940"/>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C2994D5-D880-9F41-9C38-C17E383DFFE6}">
      <dsp:nvSpPr>
        <dsp:cNvPr id="0" name=""/>
        <dsp:cNvSpPr/>
      </dsp:nvSpPr>
      <dsp:spPr>
        <a:xfrm>
          <a:off x="1402184" y="3869977"/>
          <a:ext cx="7125543" cy="1095970"/>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sz="3600" kern="1200" dirty="0" smtClean="0"/>
            <a:t>PD 1899, RA 7076, RA 7942</a:t>
          </a:r>
          <a:endParaRPr lang="en-US" sz="3600" kern="1200" dirty="0"/>
        </a:p>
      </dsp:txBody>
      <dsp:txXfrm>
        <a:off x="1402184" y="3869977"/>
        <a:ext cx="7125543" cy="10959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835A292-5BCE-42C9-A250-03FBBAD23BBF}" type="datetimeFigureOut">
              <a:rPr lang="en-US" smtClean="0"/>
              <a:pPr/>
              <a:t>03/23/2011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8C3158F-E447-4EBE-9BDF-C6609F0B69CC}"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D16C97E-916A-4E7B-B0E7-D093EBFAA759}" type="datetimeFigureOut">
              <a:rPr lang="en-US" smtClean="0"/>
              <a:pPr/>
              <a:t>03/23/2011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44538BE-4994-41DD-8959-6D07A86B783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EE932-FF7D-4B38-8658-5A0C29C3931F}" type="slidenum">
              <a:rPr lang="en-US"/>
              <a:pPr/>
              <a:t>3</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pPr marL="152400" indent="-152400">
              <a:lnSpc>
                <a:spcPct val="80000"/>
              </a:lnSpc>
            </a:pPr>
            <a:endParaRPr lang="en-US" sz="9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EE932-FF7D-4B38-8658-5A0C29C3931F}" type="slidenum">
              <a:rPr lang="en-US"/>
              <a:pPr/>
              <a:t>4</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pPr marL="152400" indent="-152400">
              <a:lnSpc>
                <a:spcPct val="80000"/>
              </a:lnSpc>
            </a:pPr>
            <a:endParaRPr lang="en-US" sz="9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EE932-FF7D-4B38-8658-5A0C29C3931F}" type="slidenum">
              <a:rPr lang="en-US"/>
              <a:pPr/>
              <a:t>5</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pPr marL="152400" indent="-152400">
              <a:lnSpc>
                <a:spcPct val="80000"/>
              </a:lnSpc>
            </a:pPr>
            <a:endParaRPr lang="en-US" sz="9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EE932-FF7D-4B38-8658-5A0C29C3931F}" type="slidenum">
              <a:rPr lang="en-US"/>
              <a:pPr/>
              <a:t>6</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pPr marL="152400" indent="-152400">
              <a:lnSpc>
                <a:spcPct val="80000"/>
              </a:lnSpc>
            </a:pPr>
            <a:endParaRPr lang="en-US" sz="9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EE932-FF7D-4B38-8658-5A0C29C3931F}" type="slidenum">
              <a:rPr lang="en-US"/>
              <a:pPr/>
              <a:t>10</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pPr marL="152400" indent="-152400">
              <a:lnSpc>
                <a:spcPct val="80000"/>
              </a:lnSpc>
            </a:pPr>
            <a:endParaRPr lang="en-US" sz="9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4EE932-FF7D-4B38-8658-5A0C29C3931F}" type="slidenum">
              <a:rPr lang="en-US"/>
              <a:pPr/>
              <a:t>12</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pPr marL="152400" indent="-152400">
              <a:lnSpc>
                <a:spcPct val="80000"/>
              </a:lnSpc>
            </a:pPr>
            <a:endParaRPr lang="en-US" sz="9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7D80C9-EF0A-44F1-AE88-697D2DD3A375}" type="datetimeFigureOut">
              <a:rPr lang="en-US" smtClean="0"/>
              <a:pPr/>
              <a:t>03/23/2011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BCD432-91B1-4CD2-BB71-0251A3FFCAC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5778" name="Rectangle 2"/>
          <p:cNvSpPr>
            <a:spLocks noGrp="1" noChangeArrowheads="1"/>
          </p:cNvSpPr>
          <p:nvPr>
            <p:ph type="ctrTitle"/>
          </p:nvPr>
        </p:nvSpPr>
        <p:spPr>
          <a:xfrm>
            <a:off x="1905000" y="3886200"/>
            <a:ext cx="6934200" cy="1095375"/>
          </a:xfrm>
        </p:spPr>
        <p:txBody>
          <a:bodyPr anchor="b"/>
          <a:lstStyle>
            <a:lvl1pPr algn="r">
              <a:defRPr sz="5400"/>
            </a:lvl1pPr>
          </a:lstStyle>
          <a:p>
            <a:r>
              <a:rPr lang="en-US"/>
              <a:t>Click to edit title style</a:t>
            </a:r>
          </a:p>
        </p:txBody>
      </p:sp>
      <p:sp>
        <p:nvSpPr>
          <p:cNvPr id="75779" name="Rectangle 3"/>
          <p:cNvSpPr>
            <a:spLocks noGrp="1" noChangeArrowheads="1"/>
          </p:cNvSpPr>
          <p:nvPr>
            <p:ph type="subTitle" idx="1"/>
          </p:nvPr>
        </p:nvSpPr>
        <p:spPr>
          <a:xfrm>
            <a:off x="1905000" y="5029200"/>
            <a:ext cx="6934200" cy="685800"/>
          </a:xfrm>
        </p:spPr>
        <p:txBody>
          <a:bodyPr anchor="b"/>
          <a:lstStyle>
            <a:lvl1pPr marL="0" indent="0" algn="r">
              <a:buFont typeface="Wingdings" pitchFamily="2" charset="2"/>
              <a:buNone/>
              <a:defRPr sz="3600">
                <a:effectLst>
                  <a:outerShdw blurRad="38100" dist="38100" dir="2700000" algn="tl">
                    <a:srgbClr val="C0C0C0"/>
                  </a:outerShdw>
                </a:effectLst>
              </a:defRPr>
            </a:lvl1pPr>
          </a:lstStyle>
          <a:p>
            <a:r>
              <a:rPr lang="en-US"/>
              <a:t>Click to edit subtitle style</a:t>
            </a:r>
          </a:p>
        </p:txBody>
      </p:sp>
      <p:sp>
        <p:nvSpPr>
          <p:cNvPr id="75780" name="Rectangle 4"/>
          <p:cNvSpPr>
            <a:spLocks noGrp="1" noChangeArrowheads="1"/>
          </p:cNvSpPr>
          <p:nvPr>
            <p:ph type="dt" sz="quarter" idx="2"/>
          </p:nvPr>
        </p:nvSpPr>
        <p:spPr/>
        <p:txBody>
          <a:bodyPr/>
          <a:lstStyle>
            <a:lvl1pPr>
              <a:defRPr/>
            </a:lvl1pPr>
          </a:lstStyle>
          <a:p>
            <a:endParaRPr lang="en-US"/>
          </a:p>
        </p:txBody>
      </p:sp>
      <p:sp>
        <p:nvSpPr>
          <p:cNvPr id="75781" name="Rectangle 5"/>
          <p:cNvSpPr>
            <a:spLocks noGrp="1" noChangeArrowheads="1"/>
          </p:cNvSpPr>
          <p:nvPr>
            <p:ph type="ftr" sz="quarter" idx="3"/>
          </p:nvPr>
        </p:nvSpPr>
        <p:spPr/>
        <p:txBody>
          <a:bodyPr/>
          <a:lstStyle>
            <a:lvl1pPr>
              <a:defRPr/>
            </a:lvl1pPr>
          </a:lstStyle>
          <a:p>
            <a:endParaRPr lang="en-US"/>
          </a:p>
        </p:txBody>
      </p:sp>
      <p:sp>
        <p:nvSpPr>
          <p:cNvPr id="75782" name="Rectangle 6"/>
          <p:cNvSpPr>
            <a:spLocks noGrp="1" noChangeArrowheads="1"/>
          </p:cNvSpPr>
          <p:nvPr>
            <p:ph type="sldNum" sz="quarter" idx="4"/>
          </p:nvPr>
        </p:nvSpPr>
        <p:spPr/>
        <p:txBody>
          <a:bodyPr/>
          <a:lstStyle>
            <a:lvl1pPr>
              <a:defRPr/>
            </a:lvl1pPr>
          </a:lstStyle>
          <a:p>
            <a:fld id="{4AB2F793-B228-4DF7-91F9-5833E764D772}" type="slidenum">
              <a:rPr lang="en-US"/>
              <a:pPr/>
              <a:t>‹#›</a:t>
            </a:fld>
            <a:endParaRPr lang="en-US"/>
          </a:p>
        </p:txBody>
      </p:sp>
    </p:spTree>
  </p:cSld>
  <p:clrMapOvr>
    <a:masterClrMapping/>
  </p:clrMapOvr>
  <p:transition>
    <p:fade thruBlk="1"/>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977ECAE-6383-4778-A351-68391369A3F8}" type="slidenum">
              <a:rPr lang="en-US"/>
              <a:pPr/>
              <a:t>‹#›</a:t>
            </a:fld>
            <a:endParaRPr lang="en-US"/>
          </a:p>
        </p:txBody>
      </p:sp>
    </p:spTree>
  </p:cSld>
  <p:clrMapOvr>
    <a:masterClrMapping/>
  </p:clrMapOvr>
  <p:transition>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89A0B86-F2C7-4753-B8A7-93436F8AFA64}" type="slidenum">
              <a:rPr lang="en-US"/>
              <a:pPr/>
              <a:t>‹#›</a:t>
            </a:fld>
            <a:endParaRPr lang="en-US"/>
          </a:p>
        </p:txBody>
      </p:sp>
    </p:spTree>
  </p:cSld>
  <p:clrMapOvr>
    <a:masterClrMapping/>
  </p:clrMapOvr>
  <p:transition>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828800"/>
            <a:ext cx="4191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8800"/>
            <a:ext cx="4191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F0EDB9F-6E38-44BB-A7F4-4C94FAE44CCE}" type="slidenum">
              <a:rPr lang="en-US"/>
              <a:pPr/>
              <a:t>‹#›</a:t>
            </a:fld>
            <a:endParaRPr lang="en-US"/>
          </a:p>
        </p:txBody>
      </p:sp>
    </p:spTree>
  </p:cSld>
  <p:clrMapOvr>
    <a:masterClrMapping/>
  </p:clrMapOvr>
  <p:transition>
    <p:fade thruBlk="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6519D0D-C43E-43A6-9FA8-DFCD9C9721AD}" type="slidenum">
              <a:rPr lang="en-US"/>
              <a:pPr/>
              <a:t>‹#›</a:t>
            </a:fld>
            <a:endParaRPr lang="en-US"/>
          </a:p>
        </p:txBody>
      </p:sp>
    </p:spTree>
  </p:cSld>
  <p:clrMapOvr>
    <a:masterClrMapping/>
  </p:clrMapOvr>
  <p:transition>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97B2779-B177-4D1F-8BA9-F38DF6CFDF46}" type="slidenum">
              <a:rPr lang="en-US"/>
              <a:pPr/>
              <a:t>‹#›</a:t>
            </a:fld>
            <a:endParaRPr lang="en-US"/>
          </a:p>
        </p:txBody>
      </p:sp>
    </p:spTree>
  </p:cSld>
  <p:clrMapOvr>
    <a:masterClrMapping/>
  </p:clrMapOvr>
  <p:transition>
    <p:fade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40D2AB1-ADAF-4B17-8EE4-75FAA076271E}" type="slidenum">
              <a:rPr lang="en-US"/>
              <a:pPr/>
              <a:t>‹#›</a:t>
            </a:fld>
            <a:endParaRPr lang="en-US"/>
          </a:p>
        </p:txBody>
      </p:sp>
    </p:spTree>
  </p:cSld>
  <p:clrMapOvr>
    <a:masterClrMapping/>
  </p:clrMapOvr>
  <p:transition>
    <p:fade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2615CA2-AC12-460A-9941-3A70FB13E2AE}" type="slidenum">
              <a:rPr lang="en-US"/>
              <a:pPr/>
              <a:t>‹#›</a:t>
            </a:fld>
            <a:endParaRPr lang="en-US"/>
          </a:p>
        </p:txBody>
      </p:sp>
    </p:spTree>
  </p:cSld>
  <p:clrMapOvr>
    <a:masterClrMapping/>
  </p:clrMapOvr>
  <p:transition>
    <p:fade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7B0B848-ECD2-4366-AA7F-011FC2D22750}" type="slidenum">
              <a:rPr lang="en-US"/>
              <a:pPr/>
              <a:t>‹#›</a:t>
            </a:fld>
            <a:endParaRPr lang="en-US"/>
          </a:p>
        </p:txBody>
      </p:sp>
    </p:spTree>
  </p:cSld>
  <p:clrMapOvr>
    <a:masterClrMapping/>
  </p:clrMapOvr>
  <p:transition>
    <p:fade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4EADDD9-9FA2-493C-AD36-6E2813E7E1EC}" type="slidenum">
              <a:rPr lang="en-US"/>
              <a:pPr/>
              <a:t>‹#›</a:t>
            </a:fld>
            <a:endParaRPr lang="en-US"/>
          </a:p>
        </p:txBody>
      </p:sp>
    </p:spTree>
  </p:cSld>
  <p:clrMapOvr>
    <a:masterClrMapping/>
  </p:clrMapOvr>
  <p:transition>
    <p:fade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304800"/>
            <a:ext cx="213360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304800"/>
            <a:ext cx="624840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EFCAF33-BC5A-4209-AB69-0C5BA5DC3CE1}" type="slidenum">
              <a:rPr lang="en-US"/>
              <a:pPr/>
              <a:t>‹#›</a:t>
            </a:fld>
            <a:endParaRPr lang="en-US"/>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7D80C9-EF0A-44F1-AE88-697D2DD3A375}" type="datetimeFigureOut">
              <a:rPr lang="en-US" smtClean="0"/>
              <a:pPr/>
              <a:t>03/23/2011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CD432-91B1-4CD2-BB71-0251A3FFCAC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invGray">
      <p:bgPr>
        <a:blipFill dpi="0" rotWithShape="0">
          <a:blip r:embed="rId13"/>
          <a:srcRect/>
          <a:stretch>
            <a:fillRect/>
          </a:stretch>
        </a:blip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74765" name="Rectangle 13"/>
          <p:cNvSpPr>
            <a:spLocks noChangeArrowheads="1"/>
          </p:cNvSpPr>
          <p:nvPr userDrawn="1"/>
        </p:nvSpPr>
        <p:spPr bwMode="auto">
          <a:xfrm>
            <a:off x="0" y="6477000"/>
            <a:ext cx="1752600" cy="381000"/>
          </a:xfrm>
          <a:prstGeom prst="rect">
            <a:avLst/>
          </a:prstGeom>
          <a:solidFill>
            <a:schemeClr val="bg1"/>
          </a:solidFill>
          <a:ln w="9525">
            <a:noFill/>
            <a:miter lim="800000"/>
            <a:headEnd/>
            <a:tailEnd/>
          </a:ln>
          <a:effectLst/>
        </p:spPr>
        <p:txBody>
          <a:bodyPr wrap="none" anchor="ctr"/>
          <a:lstStyle/>
          <a:p>
            <a:endParaRPr lang="en-US">
              <a:latin typeface="Gill Sans MT" pitchFamily="34" charset="0"/>
            </a:endParaRPr>
          </a:p>
        </p:txBody>
      </p:sp>
      <p:sp>
        <p:nvSpPr>
          <p:cNvPr id="74754" name="Rectangle 2"/>
          <p:cNvSpPr>
            <a:spLocks noGrp="1" noChangeArrowheads="1"/>
          </p:cNvSpPr>
          <p:nvPr>
            <p:ph type="title"/>
          </p:nvPr>
        </p:nvSpPr>
        <p:spPr bwMode="auto">
          <a:xfrm>
            <a:off x="304800" y="304800"/>
            <a:ext cx="8534400" cy="8747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title style</a:t>
            </a:r>
          </a:p>
        </p:txBody>
      </p:sp>
      <p:sp>
        <p:nvSpPr>
          <p:cNvPr id="74755" name="Rectangle 3"/>
          <p:cNvSpPr>
            <a:spLocks noGrp="1" noChangeArrowheads="1"/>
          </p:cNvSpPr>
          <p:nvPr>
            <p:ph type="body" idx="1"/>
          </p:nvPr>
        </p:nvSpPr>
        <p:spPr bwMode="auto">
          <a:xfrm>
            <a:off x="304800" y="1828800"/>
            <a:ext cx="85344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		</a:t>
            </a:r>
          </a:p>
          <a:p>
            <a:pPr lvl="3"/>
            <a:r>
              <a:rPr lang="en-US" smtClean="0"/>
              <a:t>Fourth level</a:t>
            </a:r>
          </a:p>
        </p:txBody>
      </p:sp>
      <p:sp>
        <p:nvSpPr>
          <p:cNvPr id="7475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latin typeface="Gill Sans MT" pitchFamily="34" charset="0"/>
              </a:defRPr>
            </a:lvl1pPr>
          </a:lstStyle>
          <a:p>
            <a:endParaRPr lang="en-US"/>
          </a:p>
        </p:txBody>
      </p:sp>
      <p:sp>
        <p:nvSpPr>
          <p:cNvPr id="7475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Gill Sans MT" pitchFamily="34" charset="0"/>
              </a:defRPr>
            </a:lvl1pPr>
          </a:lstStyle>
          <a:p>
            <a:endParaRPr lang="en-US"/>
          </a:p>
        </p:txBody>
      </p:sp>
      <p:sp>
        <p:nvSpPr>
          <p:cNvPr id="7475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Gill Sans MT" pitchFamily="34" charset="0"/>
              </a:defRPr>
            </a:lvl1pPr>
          </a:lstStyle>
          <a:p>
            <a:fld id="{7389D1DE-3A33-4A9E-B1DC-6C884F7526D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thruBlk="1"/>
  </p:transition>
  <p:timing>
    <p:tnLst>
      <p:par>
        <p:cTn id="1" dur="indefinite" restart="never" nodeType="tmRoot"/>
      </p:par>
    </p:tnLst>
  </p:timing>
  <p:txStyles>
    <p:titleStyle>
      <a:lvl1pPr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Gill Sans MT" pitchFamily="34" charset="0"/>
          <a:ea typeface="+mj-ea"/>
          <a:cs typeface="+mj-cs"/>
        </a:defRPr>
      </a:lvl1pPr>
      <a:lvl2pPr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5pPr>
      <a:lvl6pPr marL="457200"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6pPr>
      <a:lvl7pPr marL="914400"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7pPr>
      <a:lvl8pPr marL="1371600"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8pPr>
      <a:lvl9pPr marL="1828800" algn="l" rtl="0" eaLnBrk="0" fontAlgn="base" hangingPunct="0">
        <a:spcBef>
          <a:spcPct val="0"/>
        </a:spcBef>
        <a:spcAft>
          <a:spcPct val="0"/>
        </a:spcAft>
        <a:defRPr kumimoji="1" sz="4800">
          <a:solidFill>
            <a:schemeClr val="tx1"/>
          </a:solidFill>
          <a:effectLst>
            <a:outerShdw blurRad="38100" dist="38100" dir="2700000" algn="tl">
              <a:srgbClr val="C0C0C0"/>
            </a:outerShdw>
          </a:effectLst>
          <a:latin typeface="Arial" charset="0"/>
        </a:defRPr>
      </a:lvl9pPr>
    </p:titleStyle>
    <p:bodyStyle>
      <a:lvl1pPr marL="342900" indent="-342900" algn="l" rtl="0" eaLnBrk="0" fontAlgn="base" hangingPunct="0">
        <a:spcBef>
          <a:spcPct val="20000"/>
        </a:spcBef>
        <a:spcAft>
          <a:spcPct val="0"/>
        </a:spcAft>
        <a:buClr>
          <a:srgbClr val="A50021"/>
        </a:buClr>
        <a:buSzPct val="75000"/>
        <a:buFont typeface="Wingdings" pitchFamily="2" charset="2"/>
        <a:buChar char="n"/>
        <a:defRPr kumimoji="1" sz="3200">
          <a:solidFill>
            <a:schemeClr val="tx1"/>
          </a:solidFill>
          <a:latin typeface="Gill Sans MT" pitchFamily="34" charset="0"/>
          <a:ea typeface="+mn-ea"/>
          <a:cs typeface="+mn-cs"/>
        </a:defRPr>
      </a:lvl1pPr>
      <a:lvl2pPr marL="742950" indent="-285750" algn="l" rtl="0" eaLnBrk="0" fontAlgn="base" hangingPunct="0">
        <a:spcBef>
          <a:spcPct val="20000"/>
        </a:spcBef>
        <a:spcAft>
          <a:spcPct val="0"/>
        </a:spcAft>
        <a:buClr>
          <a:srgbClr val="A50021"/>
        </a:buClr>
        <a:buSzPct val="75000"/>
        <a:buFont typeface="Wingdings" pitchFamily="2" charset="2"/>
        <a:buChar char="n"/>
        <a:defRPr kumimoji="1" sz="2800">
          <a:solidFill>
            <a:schemeClr val="tx1"/>
          </a:solidFill>
          <a:latin typeface="Gill Sans MT" pitchFamily="34" charset="0"/>
        </a:defRPr>
      </a:lvl2pPr>
      <a:lvl3pPr marL="1143000" indent="-228600" algn="l" rtl="0" eaLnBrk="0" fontAlgn="base" hangingPunct="0">
        <a:spcBef>
          <a:spcPct val="20000"/>
        </a:spcBef>
        <a:spcAft>
          <a:spcPct val="0"/>
        </a:spcAft>
        <a:buClr>
          <a:srgbClr val="A50021"/>
        </a:buClr>
        <a:buSzPct val="75000"/>
        <a:buFont typeface="Wingdings" pitchFamily="2" charset="2"/>
        <a:buChar char="n"/>
        <a:defRPr kumimoji="1" sz="2400">
          <a:solidFill>
            <a:schemeClr val="tx1"/>
          </a:solidFill>
          <a:latin typeface="Gill Sans MT" pitchFamily="34" charset="0"/>
        </a:defRPr>
      </a:lvl3pPr>
      <a:lvl4pPr marL="1600200" indent="-228600" algn="l" rtl="0" eaLnBrk="0" fontAlgn="base" hangingPunct="0">
        <a:spcBef>
          <a:spcPct val="20000"/>
        </a:spcBef>
        <a:spcAft>
          <a:spcPct val="0"/>
        </a:spcAft>
        <a:buClr>
          <a:srgbClr val="A50021"/>
        </a:buClr>
        <a:buSzPct val="75000"/>
        <a:buFont typeface="Wingdings" pitchFamily="2" charset="2"/>
        <a:buChar char="n"/>
        <a:defRPr kumimoji="1" sz="2000">
          <a:solidFill>
            <a:schemeClr val="tx1"/>
          </a:solidFill>
          <a:latin typeface="Gill Sans MT" pitchFamily="34" charset="0"/>
        </a:defRPr>
      </a:lvl4pPr>
      <a:lvl5pPr marL="2057400" indent="-228600" algn="l" rtl="0" eaLnBrk="0" fontAlgn="base" hangingPunct="0">
        <a:spcBef>
          <a:spcPct val="20000"/>
        </a:spcBef>
        <a:spcAft>
          <a:spcPct val="0"/>
        </a:spcAft>
        <a:buClr>
          <a:srgbClr val="A50021"/>
        </a:buClr>
        <a:buSzPct val="75000"/>
        <a:buFont typeface="Wingdings" pitchFamily="2" charset="2"/>
        <a:buChar char="n"/>
        <a:defRPr kumimoji="1" sz="2000">
          <a:solidFill>
            <a:schemeClr val="tx1"/>
          </a:solidFill>
          <a:latin typeface="+mn-lt"/>
        </a:defRPr>
      </a:lvl5pPr>
      <a:lvl6pPr marL="2514600" indent="-228600" algn="l" rtl="0" eaLnBrk="0" fontAlgn="base" hangingPunct="0">
        <a:spcBef>
          <a:spcPct val="20000"/>
        </a:spcBef>
        <a:spcAft>
          <a:spcPct val="0"/>
        </a:spcAft>
        <a:buClr>
          <a:srgbClr val="A50021"/>
        </a:buClr>
        <a:buSzPct val="75000"/>
        <a:buFont typeface="Wingdings" pitchFamily="2" charset="2"/>
        <a:buChar char="n"/>
        <a:defRPr kumimoji="1" sz="2000">
          <a:solidFill>
            <a:schemeClr val="tx1"/>
          </a:solidFill>
          <a:latin typeface="+mn-lt"/>
        </a:defRPr>
      </a:lvl6pPr>
      <a:lvl7pPr marL="2971800" indent="-228600" algn="l" rtl="0" eaLnBrk="0" fontAlgn="base" hangingPunct="0">
        <a:spcBef>
          <a:spcPct val="20000"/>
        </a:spcBef>
        <a:spcAft>
          <a:spcPct val="0"/>
        </a:spcAft>
        <a:buClr>
          <a:srgbClr val="A50021"/>
        </a:buClr>
        <a:buSzPct val="75000"/>
        <a:buFont typeface="Wingdings" pitchFamily="2" charset="2"/>
        <a:buChar char="n"/>
        <a:defRPr kumimoji="1" sz="2000">
          <a:solidFill>
            <a:schemeClr val="tx1"/>
          </a:solidFill>
          <a:latin typeface="+mn-lt"/>
        </a:defRPr>
      </a:lvl7pPr>
      <a:lvl8pPr marL="3429000" indent="-228600" algn="l" rtl="0" eaLnBrk="0" fontAlgn="base" hangingPunct="0">
        <a:spcBef>
          <a:spcPct val="20000"/>
        </a:spcBef>
        <a:spcAft>
          <a:spcPct val="0"/>
        </a:spcAft>
        <a:buClr>
          <a:srgbClr val="A50021"/>
        </a:buClr>
        <a:buSzPct val="75000"/>
        <a:buFont typeface="Wingdings" pitchFamily="2" charset="2"/>
        <a:buChar char="n"/>
        <a:defRPr kumimoji="1" sz="2000">
          <a:solidFill>
            <a:schemeClr val="tx1"/>
          </a:solidFill>
          <a:latin typeface="+mn-lt"/>
        </a:defRPr>
      </a:lvl8pPr>
      <a:lvl9pPr marL="3886200" indent="-228600" algn="l" rtl="0" eaLnBrk="0" fontAlgn="base" hangingPunct="0">
        <a:spcBef>
          <a:spcPct val="20000"/>
        </a:spcBef>
        <a:spcAft>
          <a:spcPct val="0"/>
        </a:spcAft>
        <a:buClr>
          <a:srgbClr val="A50021"/>
        </a:buClr>
        <a:buSzPct val="75000"/>
        <a:buFont typeface="Wingdings" pitchFamily="2" charset="2"/>
        <a:buChar char="n"/>
        <a:defRPr kumimoji="1"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t="25556"/>
          <a:stretch>
            <a:fillRect/>
          </a:stretch>
        </p:blipFill>
        <p:spPr bwMode="auto">
          <a:xfrm>
            <a:off x="0" y="0"/>
            <a:ext cx="9144000" cy="6858000"/>
          </a:xfrm>
          <a:prstGeom prst="rect">
            <a:avLst/>
          </a:prstGeom>
          <a:noFill/>
          <a:ln w="9525">
            <a:noFill/>
            <a:miter lim="800000"/>
            <a:headEnd/>
            <a:tailEnd/>
          </a:ln>
          <a:effectLst/>
        </p:spPr>
      </p:pic>
      <p:sp>
        <p:nvSpPr>
          <p:cNvPr id="2" name="Title 1"/>
          <p:cNvSpPr>
            <a:spLocks noGrp="1"/>
          </p:cNvSpPr>
          <p:nvPr>
            <p:ph type="ctrTitle"/>
          </p:nvPr>
        </p:nvSpPr>
        <p:spPr>
          <a:xfrm>
            <a:off x="685800" y="990601"/>
            <a:ext cx="7772400" cy="2609850"/>
          </a:xfrm>
        </p:spPr>
        <p:txBody>
          <a:bodyPr>
            <a:normAutofit fontScale="90000"/>
          </a:bodyPr>
          <a:lstStyle/>
          <a:p>
            <a:r>
              <a:rPr lang="en-US" b="1" dirty="0" smtClean="0">
                <a:solidFill>
                  <a:srgbClr val="002060"/>
                </a:solidFill>
                <a:latin typeface="Gill Sans MT" pitchFamily="34" charset="0"/>
              </a:rPr>
              <a:t>DECENTRALIZATION AND ARTISANAL AND SMALL-SCALE GOLD MINING IN THE PHILIPPINES</a:t>
            </a:r>
            <a:endParaRPr lang="en-US" b="1" dirty="0">
              <a:solidFill>
                <a:srgbClr val="002060"/>
              </a:solidFill>
              <a:latin typeface="Gill Sans MT" pitchFamily="34" charset="0"/>
            </a:endParaRPr>
          </a:p>
        </p:txBody>
      </p:sp>
      <p:sp>
        <p:nvSpPr>
          <p:cNvPr id="4" name="Rectangle 5"/>
          <p:cNvSpPr>
            <a:spLocks noChangeArrowheads="1"/>
          </p:cNvSpPr>
          <p:nvPr/>
        </p:nvSpPr>
        <p:spPr bwMode="auto">
          <a:xfrm>
            <a:off x="1219200" y="5257800"/>
            <a:ext cx="70866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i="0" u="none" strike="noStrike" cap="none" normalizeH="0" baseline="0" dirty="0" smtClean="0">
                <a:ln>
                  <a:noFill/>
                </a:ln>
                <a:solidFill>
                  <a:srgbClr val="800000"/>
                </a:solidFill>
                <a:effectLst/>
                <a:latin typeface="Gill Sans MT" pitchFamily="34" charset="0"/>
                <a:ea typeface="Times New Roman" pitchFamily="18" charset="0"/>
                <a:cs typeface="Times New Roman" pitchFamily="18" charset="0"/>
              </a:rPr>
              <a:t>ASGM Strategic Planning Project Conclusion Workshop</a:t>
            </a:r>
            <a:endParaRPr kumimoji="0" lang="en-US" i="0" u="none" strike="noStrike" cap="none" normalizeH="0" baseline="0" dirty="0" smtClean="0">
              <a:ln>
                <a:noFill/>
              </a:ln>
              <a:solidFill>
                <a:srgbClr val="800000"/>
              </a:solidFill>
              <a:effectLst/>
              <a:latin typeface="Gill Sans MT"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200" i="0" u="none" strike="noStrike" cap="none" normalizeH="0" baseline="0" dirty="0" smtClean="0">
                <a:ln>
                  <a:noFill/>
                </a:ln>
                <a:solidFill>
                  <a:srgbClr val="800000"/>
                </a:solidFill>
                <a:effectLst/>
                <a:latin typeface="Gill Sans MT" pitchFamily="34" charset="0"/>
                <a:ea typeface="Times New Roman" pitchFamily="18" charset="0"/>
                <a:cs typeface="Times New Roman" pitchFamily="18" charset="0"/>
              </a:rPr>
              <a:t>22-24 March 2011 </a:t>
            </a:r>
            <a:endParaRPr kumimoji="0" lang="en-US" sz="1200" i="0" u="none" strike="noStrike" cap="none" normalizeH="0" baseline="0" dirty="0" smtClean="0">
              <a:ln>
                <a:noFill/>
              </a:ln>
              <a:solidFill>
                <a:srgbClr val="800000"/>
              </a:solidFill>
              <a:effectLst/>
              <a:latin typeface="Gill Sans MT"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i="0" u="none" strike="noStrike" cap="none" normalizeH="0" baseline="0" dirty="0" smtClean="0">
                <a:ln>
                  <a:noFill/>
                </a:ln>
                <a:solidFill>
                  <a:srgbClr val="800000"/>
                </a:solidFill>
                <a:effectLst/>
                <a:latin typeface="Gill Sans MT" pitchFamily="34" charset="0"/>
                <a:ea typeface="Times New Roman" pitchFamily="18" charset="0"/>
                <a:cs typeface="Times New Roman" pitchFamily="18" charset="0"/>
              </a:rPr>
              <a:t>ALLSON ANGKOR PARADISE HOTEL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i="0" u="none" strike="noStrike" cap="none" normalizeH="0" baseline="0" dirty="0" err="1" smtClean="0">
                <a:ln>
                  <a:noFill/>
                </a:ln>
                <a:solidFill>
                  <a:srgbClr val="800000"/>
                </a:solidFill>
                <a:effectLst/>
                <a:latin typeface="Gill Sans MT" pitchFamily="34" charset="0"/>
                <a:ea typeface="Times New Roman" pitchFamily="18" charset="0"/>
                <a:cs typeface="Times New Roman" pitchFamily="18" charset="0"/>
              </a:rPr>
              <a:t>Seim</a:t>
            </a:r>
            <a:r>
              <a:rPr kumimoji="0" lang="en-US" sz="1200" i="0" u="none" strike="noStrike" cap="none" normalizeH="0" baseline="0" dirty="0" smtClean="0">
                <a:ln>
                  <a:noFill/>
                </a:ln>
                <a:solidFill>
                  <a:srgbClr val="800000"/>
                </a:solidFill>
                <a:effectLst/>
                <a:latin typeface="Gill Sans MT" pitchFamily="34" charset="0"/>
                <a:ea typeface="Times New Roman" pitchFamily="18" charset="0"/>
                <a:cs typeface="Times New Roman" pitchFamily="18" charset="0"/>
              </a:rPr>
              <a:t> Reap</a:t>
            </a:r>
            <a:r>
              <a:rPr kumimoji="0" lang="en-GB" sz="1200" i="0" u="none" strike="noStrike" cap="none" normalizeH="0" baseline="0" dirty="0" smtClean="0">
                <a:ln>
                  <a:noFill/>
                </a:ln>
                <a:solidFill>
                  <a:srgbClr val="800000"/>
                </a:solidFill>
                <a:effectLst/>
                <a:latin typeface="Gill Sans MT" pitchFamily="34" charset="0"/>
                <a:ea typeface="Times New Roman" pitchFamily="18" charset="0"/>
                <a:cs typeface="Times New Roman" pitchFamily="18" charset="0"/>
              </a:rPr>
              <a:t> Cambodia</a:t>
            </a:r>
            <a:endParaRPr kumimoji="0" lang="en-GB" sz="1200" i="0" u="none" strike="noStrike" cap="none" normalizeH="0" baseline="0" dirty="0" smtClean="0">
              <a:ln>
                <a:noFill/>
              </a:ln>
              <a:solidFill>
                <a:srgbClr val="800000"/>
              </a:solidFill>
              <a:effectLst/>
              <a:latin typeface="Gill Sans MT"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304800" y="228600"/>
          <a:ext cx="8534400" cy="609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6200" y="228600"/>
            <a:ext cx="8229600" cy="838200"/>
          </a:xfrm>
        </p:spPr>
        <p:txBody>
          <a:bodyPr>
            <a:normAutofit/>
          </a:bodyPr>
          <a:lstStyle/>
          <a:p>
            <a:pPr algn="l"/>
            <a:r>
              <a:rPr lang="en-US" sz="3600" dirty="0" smtClean="0">
                <a:solidFill>
                  <a:srgbClr val="800000"/>
                </a:solidFill>
                <a:effectLst/>
                <a:latin typeface="Gill Sans MT" pitchFamily="34" charset="0"/>
              </a:rPr>
              <a:t>Decentralization: Legal Basis</a:t>
            </a:r>
            <a:endParaRPr lang="en-US" sz="3600" dirty="0">
              <a:solidFill>
                <a:srgbClr val="800000"/>
              </a:solidFill>
              <a:effectLst/>
              <a:latin typeface="Gill Sans MT" pitchFamily="34" charset="0"/>
            </a:endParaRPr>
          </a:p>
        </p:txBody>
      </p:sp>
      <p:sp>
        <p:nvSpPr>
          <p:cNvPr id="5" name="Content Placeholder 2"/>
          <p:cNvSpPr>
            <a:spLocks noGrp="1"/>
          </p:cNvSpPr>
          <p:nvPr>
            <p:ph idx="1"/>
          </p:nvPr>
        </p:nvSpPr>
        <p:spPr>
          <a:xfrm>
            <a:off x="76200" y="1066800"/>
            <a:ext cx="8991600" cy="5791200"/>
          </a:xfrm>
        </p:spPr>
        <p:txBody>
          <a:bodyPr>
            <a:noAutofit/>
          </a:bodyPr>
          <a:lstStyle/>
          <a:p>
            <a:pPr marL="514350" indent="-514350">
              <a:buNone/>
            </a:pPr>
            <a:r>
              <a:rPr lang="en-US" sz="2400" dirty="0" smtClean="0">
                <a:solidFill>
                  <a:srgbClr val="800000"/>
                </a:solidFill>
                <a:latin typeface="Gill Sans MT" pitchFamily="34" charset="0"/>
              </a:rPr>
              <a:t>Philippine Constitution</a:t>
            </a:r>
          </a:p>
          <a:p>
            <a:pPr marL="514350" indent="-514350">
              <a:buNone/>
            </a:pPr>
            <a:endParaRPr lang="en-US" sz="1200" dirty="0" smtClean="0">
              <a:solidFill>
                <a:srgbClr val="002060"/>
              </a:solidFill>
              <a:latin typeface="Gill Sans MT" pitchFamily="34" charset="0"/>
            </a:endParaRPr>
          </a:p>
          <a:p>
            <a:pPr marL="623888" lvl="1" indent="-388938">
              <a:buClr>
                <a:srgbClr val="002060"/>
              </a:buClr>
              <a:buSzPct val="100000"/>
              <a:buFont typeface="+mj-lt"/>
              <a:buAutoNum type="arabicPeriod"/>
              <a:tabLst>
                <a:tab pos="623888" algn="l"/>
              </a:tabLst>
            </a:pPr>
            <a:r>
              <a:rPr lang="en-US" sz="2000" dirty="0" smtClean="0">
                <a:solidFill>
                  <a:srgbClr val="002060"/>
                </a:solidFill>
                <a:latin typeface="Gill Sans MT" pitchFamily="34" charset="0"/>
              </a:rPr>
              <a:t>Article II, Section 25. The State shall ensure the autonomy of local governments. </a:t>
            </a:r>
          </a:p>
          <a:p>
            <a:pPr marL="623888" lvl="1" indent="-388938">
              <a:buClr>
                <a:srgbClr val="002060"/>
              </a:buClr>
              <a:buSzPct val="100000"/>
              <a:buFont typeface="+mj-lt"/>
              <a:buAutoNum type="arabicPeriod"/>
            </a:pPr>
            <a:r>
              <a:rPr lang="en-US" sz="2000" dirty="0">
                <a:solidFill>
                  <a:srgbClr val="002060"/>
                </a:solidFill>
                <a:latin typeface="Gill Sans MT" pitchFamily="34" charset="0"/>
              </a:rPr>
              <a:t>Article</a:t>
            </a:r>
            <a:r>
              <a:rPr lang="en-US" sz="2000" dirty="0" smtClean="0">
                <a:solidFill>
                  <a:srgbClr val="002060"/>
                </a:solidFill>
                <a:latin typeface="Gill Sans MT" pitchFamily="34" charset="0"/>
              </a:rPr>
              <a:t> X, Sections 1 to 21.</a:t>
            </a:r>
          </a:p>
          <a:p>
            <a:pPr marL="914400" lvl="2" indent="-290513">
              <a:buClr>
                <a:srgbClr val="002060"/>
              </a:buClr>
              <a:buSzPct val="100000"/>
              <a:buFont typeface="Arial" pitchFamily="34" charset="0"/>
              <a:buChar char="•"/>
            </a:pPr>
            <a:r>
              <a:rPr lang="en-US" sz="2000" dirty="0" smtClean="0">
                <a:solidFill>
                  <a:srgbClr val="002060"/>
                </a:solidFill>
                <a:latin typeface="Gill Sans MT" pitchFamily="34" charset="0"/>
              </a:rPr>
              <a:t>Territorial and political subdivisions are the provinces, cities, municipalities, </a:t>
            </a:r>
            <a:r>
              <a:rPr lang="en-US" sz="2000" dirty="0" err="1" smtClean="0">
                <a:solidFill>
                  <a:srgbClr val="002060"/>
                </a:solidFill>
                <a:latin typeface="Gill Sans MT" pitchFamily="34" charset="0"/>
              </a:rPr>
              <a:t>barangays</a:t>
            </a:r>
            <a:r>
              <a:rPr lang="en-US" sz="2000" dirty="0" smtClean="0">
                <a:solidFill>
                  <a:srgbClr val="002060"/>
                </a:solidFill>
                <a:latin typeface="Gill Sans MT" pitchFamily="34" charset="0"/>
              </a:rPr>
              <a:t> and autonomous regions which shall enjoy local autonomy. </a:t>
            </a:r>
          </a:p>
          <a:p>
            <a:pPr marL="914400" lvl="2" indent="-290513">
              <a:buClr>
                <a:srgbClr val="002060"/>
              </a:buClr>
              <a:buSzPct val="100000"/>
              <a:buFont typeface="Arial" pitchFamily="34" charset="0"/>
              <a:buChar char="•"/>
            </a:pPr>
            <a:r>
              <a:rPr lang="en-US" sz="2000" dirty="0" smtClean="0">
                <a:solidFill>
                  <a:srgbClr val="002060"/>
                </a:solidFill>
                <a:latin typeface="Gill Sans MT" pitchFamily="34" charset="0"/>
              </a:rPr>
              <a:t>Empowers each LGU to create its own sources of revenues and to levy taxes, fees and charges subject to certain guidelines and limitations. </a:t>
            </a:r>
          </a:p>
          <a:p>
            <a:pPr marL="914400" lvl="2" indent="-290513">
              <a:buClr>
                <a:srgbClr val="002060"/>
              </a:buClr>
              <a:buSzPct val="100000"/>
              <a:buFont typeface="Arial" pitchFamily="34" charset="0"/>
              <a:buChar char="•"/>
            </a:pPr>
            <a:r>
              <a:rPr lang="en-US" sz="2000" dirty="0" smtClean="0">
                <a:solidFill>
                  <a:srgbClr val="002060"/>
                </a:solidFill>
                <a:latin typeface="Gill Sans MT" pitchFamily="34" charset="0"/>
              </a:rPr>
              <a:t>Encourages LGUs to consolidate or coordinate their efforts, services, and resources for purposes commonly beneficial to them.</a:t>
            </a:r>
            <a:endParaRPr lang="en-US" sz="2000" dirty="0">
              <a:solidFill>
                <a:srgbClr val="002060"/>
              </a:solidFill>
              <a:latin typeface="Gill Sans MT" pitchFamily="34" charset="0"/>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2400" y="457200"/>
            <a:ext cx="8991600" cy="1066800"/>
          </a:xfrm>
        </p:spPr>
        <p:txBody>
          <a:bodyPr>
            <a:normAutofit fontScale="90000"/>
          </a:bodyPr>
          <a:lstStyle/>
          <a:p>
            <a:r>
              <a:rPr lang="en-US" sz="3600" dirty="0" smtClean="0">
                <a:solidFill>
                  <a:srgbClr val="800000"/>
                </a:solidFill>
                <a:effectLst/>
                <a:latin typeface="Gill Sans MT" pitchFamily="34" charset="0"/>
              </a:rPr>
              <a:t>Legal Basis: </a:t>
            </a:r>
            <a:r>
              <a:rPr lang="en-US" sz="3600" dirty="0" smtClean="0">
                <a:solidFill>
                  <a:srgbClr val="800000"/>
                </a:solidFill>
              </a:rPr>
              <a:t>Local Government Code of 1991 (Republic Act 7160)</a:t>
            </a:r>
            <a:br>
              <a:rPr lang="en-US" sz="3600" dirty="0" smtClean="0">
                <a:solidFill>
                  <a:srgbClr val="800000"/>
                </a:solidFill>
              </a:rPr>
            </a:br>
            <a:endParaRPr lang="en-US" sz="3600" dirty="0">
              <a:solidFill>
                <a:srgbClr val="800000"/>
              </a:solidFill>
              <a:effectLst/>
              <a:latin typeface="Gill Sans MT" pitchFamily="34" charset="0"/>
            </a:endParaRPr>
          </a:p>
        </p:txBody>
      </p:sp>
      <p:sp>
        <p:nvSpPr>
          <p:cNvPr id="5" name="Content Placeholder 2"/>
          <p:cNvSpPr>
            <a:spLocks noGrp="1"/>
          </p:cNvSpPr>
          <p:nvPr>
            <p:ph idx="1"/>
          </p:nvPr>
        </p:nvSpPr>
        <p:spPr>
          <a:xfrm>
            <a:off x="152400" y="1676400"/>
            <a:ext cx="8534400" cy="3352800"/>
          </a:xfrm>
        </p:spPr>
        <p:txBody>
          <a:bodyPr>
            <a:noAutofit/>
          </a:bodyPr>
          <a:lstStyle/>
          <a:p>
            <a:pPr marL="514350" indent="-514350">
              <a:buNone/>
            </a:pPr>
            <a:r>
              <a:rPr lang="en-US" sz="2400" dirty="0" smtClean="0">
                <a:solidFill>
                  <a:srgbClr val="002060"/>
                </a:solidFill>
                <a:latin typeface="Gill Sans MT" pitchFamily="34" charset="0"/>
              </a:rPr>
              <a:t>Section 2 – Declaration of Policies</a:t>
            </a:r>
          </a:p>
          <a:p>
            <a:pPr marL="457200" indent="-457200">
              <a:buNone/>
            </a:pPr>
            <a:r>
              <a:rPr lang="en-US" sz="2000" dirty="0" smtClean="0">
                <a:solidFill>
                  <a:srgbClr val="002060"/>
                </a:solidFill>
              </a:rPr>
              <a:t>(a</a:t>
            </a:r>
            <a:r>
              <a:rPr lang="en-US" sz="2000" dirty="0">
                <a:solidFill>
                  <a:srgbClr val="002060"/>
                </a:solidFill>
              </a:rPr>
              <a:t>) </a:t>
            </a:r>
            <a:r>
              <a:rPr lang="en-US" sz="2000" dirty="0" smtClean="0">
                <a:solidFill>
                  <a:srgbClr val="002060"/>
                </a:solidFill>
              </a:rPr>
              <a:t>  The </a:t>
            </a:r>
            <a:r>
              <a:rPr lang="en-US" sz="2000" dirty="0">
                <a:solidFill>
                  <a:srgbClr val="002060"/>
                </a:solidFill>
              </a:rPr>
              <a:t>territorial and political subdivisions of the State shall enjoy genuine and meaningful local </a:t>
            </a:r>
            <a:r>
              <a:rPr lang="en-US" sz="2000" dirty="0" smtClean="0">
                <a:solidFill>
                  <a:srgbClr val="002060"/>
                </a:solidFill>
              </a:rPr>
              <a:t>autonomy…the </a:t>
            </a:r>
            <a:r>
              <a:rPr lang="en-US" sz="2000" dirty="0">
                <a:solidFill>
                  <a:srgbClr val="002060"/>
                </a:solidFill>
              </a:rPr>
              <a:t>process of decentralization shall proceed from the national government to the local government units</a:t>
            </a:r>
            <a:r>
              <a:rPr lang="en-US" sz="2000" dirty="0" smtClean="0">
                <a:solidFill>
                  <a:srgbClr val="002060"/>
                </a:solidFill>
              </a:rPr>
              <a:t>.</a:t>
            </a:r>
            <a:endParaRPr lang="en-US" sz="2400" dirty="0" smtClean="0">
              <a:solidFill>
                <a:srgbClr val="002060"/>
              </a:solidFill>
              <a:latin typeface="Gill Sans MT" pitchFamily="34" charset="0"/>
            </a:endParaRPr>
          </a:p>
        </p:txBody>
      </p:sp>
      <p:sp>
        <p:nvSpPr>
          <p:cNvPr id="8" name="Rectangle 7"/>
          <p:cNvSpPr/>
          <p:nvPr/>
        </p:nvSpPr>
        <p:spPr>
          <a:xfrm>
            <a:off x="152400" y="2743200"/>
            <a:ext cx="8763000" cy="2813078"/>
          </a:xfrm>
          <a:prstGeom prst="rect">
            <a:avLst/>
          </a:prstGeom>
        </p:spPr>
        <p:txBody>
          <a:bodyPr wrap="square">
            <a:spAutoFit/>
          </a:bodyPr>
          <a:lstStyle/>
          <a:p>
            <a:pPr marL="457200" lvl="0" indent="-457200" eaLnBrk="0" fontAlgn="base" hangingPunct="0">
              <a:spcBef>
                <a:spcPct val="20000"/>
              </a:spcBef>
              <a:spcAft>
                <a:spcPct val="0"/>
              </a:spcAft>
              <a:buClr>
                <a:srgbClr val="A50021"/>
              </a:buClr>
              <a:buSzPct val="75000"/>
            </a:pPr>
            <a:endParaRPr kumimoji="1" lang="en-US" sz="2000" b="0" i="0" u="none" strike="noStrike" kern="0" cap="none" spc="0" normalizeH="0" baseline="0" noProof="0" dirty="0" smtClean="0">
              <a:ln>
                <a:noFill/>
              </a:ln>
              <a:solidFill>
                <a:srgbClr val="002060"/>
              </a:solidFill>
              <a:effectLst/>
              <a:uLnTx/>
              <a:uFillTx/>
              <a:latin typeface="Gill Sans MT" pitchFamily="34" charset="0"/>
              <a:ea typeface="+mn-ea"/>
              <a:cs typeface="+mn-cs"/>
            </a:endParaRPr>
          </a:p>
          <a:p>
            <a:pPr marL="401638" lvl="0" indent="-401638" eaLnBrk="0" fontAlgn="base" hangingPunct="0">
              <a:spcBef>
                <a:spcPct val="20000"/>
              </a:spcBef>
              <a:spcAft>
                <a:spcPct val="0"/>
              </a:spcAft>
              <a:buClr>
                <a:srgbClr val="A50021"/>
              </a:buClr>
              <a:buSzPct val="75000"/>
            </a:pPr>
            <a:r>
              <a:rPr kumimoji="1" lang="en-US" sz="2000" b="0" i="0" u="none" strike="noStrike" kern="0" cap="none" spc="0" normalizeH="0" baseline="0" noProof="0" dirty="0" smtClean="0">
                <a:ln>
                  <a:noFill/>
                </a:ln>
                <a:solidFill>
                  <a:srgbClr val="002060"/>
                </a:solidFill>
                <a:effectLst/>
                <a:uLnTx/>
                <a:uFillTx/>
                <a:latin typeface="Gill Sans MT" pitchFamily="34" charset="0"/>
                <a:ea typeface="+mn-ea"/>
                <a:cs typeface="+mn-cs"/>
              </a:rPr>
              <a:t>(b)  Ensure the accountability of local government units through the institution of effective mechanisms of recall, initiative and referendum. </a:t>
            </a:r>
          </a:p>
          <a:p>
            <a:pPr marL="401638" lvl="0" indent="-401638" eaLnBrk="0" fontAlgn="base" hangingPunct="0">
              <a:spcBef>
                <a:spcPct val="20000"/>
              </a:spcBef>
              <a:spcAft>
                <a:spcPct val="0"/>
              </a:spcAft>
              <a:buClr>
                <a:srgbClr val="A50021"/>
              </a:buClr>
              <a:buSzPct val="75000"/>
            </a:pPr>
            <a:r>
              <a:rPr kumimoji="1" lang="en-US" sz="2000" b="0" i="0" u="none" strike="noStrike" kern="0" cap="none" spc="0" normalizeH="0" baseline="0" noProof="0" dirty="0" smtClean="0">
                <a:ln>
                  <a:noFill/>
                </a:ln>
                <a:solidFill>
                  <a:srgbClr val="002060"/>
                </a:solidFill>
                <a:effectLst/>
                <a:uLnTx/>
                <a:uFillTx/>
                <a:latin typeface="Gill Sans MT" pitchFamily="34" charset="0"/>
                <a:ea typeface="+mn-ea"/>
                <a:cs typeface="+mn-cs"/>
              </a:rPr>
              <a:t>(c)  Require all national agencies and offices to conduct periodic consultations with appropriate local government units, nongovernmental and people's organizations, and other concerned sectors of the community before any project or program is implemented in their respective jurisdictions.</a:t>
            </a:r>
          </a:p>
          <a:p>
            <a:pPr marL="514350" lvl="0" indent="-514350" eaLnBrk="0" fontAlgn="base" hangingPunct="0">
              <a:spcBef>
                <a:spcPct val="20000"/>
              </a:spcBef>
              <a:spcAft>
                <a:spcPct val="0"/>
              </a:spcAft>
              <a:buClr>
                <a:srgbClr val="A50021"/>
              </a:buClr>
              <a:buSzPct val="75000"/>
            </a:pPr>
            <a:endParaRPr kumimoji="1" lang="en-US" sz="2400" b="0" i="0" u="none" strike="noStrike" kern="0" cap="none" spc="0" normalizeH="0" baseline="0" noProof="0" dirty="0" smtClean="0">
              <a:ln>
                <a:noFill/>
              </a:ln>
              <a:solidFill>
                <a:srgbClr val="002060"/>
              </a:solidFill>
              <a:effectLst/>
              <a:uLnTx/>
              <a:uFillTx/>
              <a:latin typeface="Gill Sans MT" pitchFamily="34" charset="0"/>
              <a:ea typeface="+mn-ea"/>
              <a:cs typeface="+mn-cs"/>
            </a:endParaRP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2400" y="152400"/>
            <a:ext cx="8991600" cy="1219200"/>
          </a:xfrm>
        </p:spPr>
        <p:txBody>
          <a:bodyPr>
            <a:normAutofit fontScale="90000"/>
          </a:bodyPr>
          <a:lstStyle/>
          <a:p>
            <a:pPr lvl="0"/>
            <a:r>
              <a:rPr lang="en-US" sz="3600" dirty="0">
                <a:solidFill>
                  <a:srgbClr val="800000"/>
                </a:solidFill>
                <a:effectLst/>
              </a:rPr>
              <a:t>Innovations in the law on local governments introduced by the Local Government Code of </a:t>
            </a:r>
            <a:r>
              <a:rPr lang="en-US" sz="3600" dirty="0" smtClean="0">
                <a:solidFill>
                  <a:srgbClr val="800000"/>
                </a:solidFill>
                <a:effectLst/>
              </a:rPr>
              <a:t>1991</a:t>
            </a:r>
            <a:endParaRPr lang="en-US" sz="3600" dirty="0">
              <a:solidFill>
                <a:srgbClr val="800000"/>
              </a:solidFill>
              <a:effectLst/>
              <a:latin typeface="Gill Sans MT" pitchFamily="34" charset="0"/>
            </a:endParaRPr>
          </a:p>
        </p:txBody>
      </p:sp>
      <p:sp>
        <p:nvSpPr>
          <p:cNvPr id="6" name="Rectangle 2"/>
          <p:cNvSpPr txBox="1">
            <a:spLocks noChangeArrowheads="1"/>
          </p:cNvSpPr>
          <p:nvPr/>
        </p:nvSpPr>
        <p:spPr bwMode="auto">
          <a:xfrm>
            <a:off x="6477000" y="1752600"/>
            <a:ext cx="2514600" cy="4953000"/>
          </a:xfrm>
          <a:prstGeom prst="rect">
            <a:avLst/>
          </a:prstGeom>
          <a:solidFill>
            <a:srgbClr val="99FFCC"/>
          </a:solidFill>
          <a:ln w="9525">
            <a:solidFill>
              <a:schemeClr val="accent1"/>
            </a:solidFill>
            <a:miter lim="800000"/>
            <a:headEnd/>
            <a:tailEnd/>
          </a:ln>
        </p:spPr>
        <p:txBody>
          <a:bodyPr vert="horz" wrap="square" lIns="91440" tIns="45720" rIns="91440" bIns="45720" numCol="1" anchor="t" anchorCtr="0" compatLnSpc="1">
            <a:prstTxWarp prst="textNoShape">
              <a:avLst/>
            </a:prstTxWarp>
          </a:bodyPr>
          <a:lstStyle/>
          <a:p>
            <a:pPr marL="111125" marR="0" lvl="0" defTabSz="914400" rtl="0" eaLnBrk="0" fontAlgn="base" latinLnBrk="0" hangingPunct="0">
              <a:lnSpc>
                <a:spcPct val="100000"/>
              </a:lnSpc>
              <a:spcBef>
                <a:spcPct val="20000"/>
              </a:spcBef>
              <a:spcAft>
                <a:spcPct val="0"/>
              </a:spcAft>
              <a:buClr>
                <a:srgbClr val="002060"/>
              </a:buClr>
              <a:buSzPct val="100000"/>
              <a:buFont typeface="Wingdings" pitchFamily="2" charset="2"/>
              <a:buNone/>
              <a:tabLst/>
              <a:defRPr/>
            </a:pPr>
            <a:r>
              <a:rPr kumimoji="1" lang="en-US" sz="2000" i="1" u="none" strike="noStrike" kern="0" cap="none" spc="0" normalizeH="0" baseline="0" noProof="0" dirty="0" smtClean="0">
                <a:ln>
                  <a:noFill/>
                </a:ln>
                <a:solidFill>
                  <a:srgbClr val="800000"/>
                </a:solidFill>
                <a:effectLst/>
                <a:uLnTx/>
                <a:uFillTx/>
                <a:latin typeface="Cambria" pitchFamily="18" charset="0"/>
                <a:cs typeface="Times New Roman" pitchFamily="18" charset="0"/>
              </a:rPr>
              <a:t>Local Government Units (LGUs), as political subdivisions of the Republic of the Philippines have delegated powers pursuant to pertinent provisions of RA 7160. Broadly, these delegated powers are categorized as those relating to TAXATION, EMINENT DOMAIN &amp; POLICE. </a:t>
            </a:r>
          </a:p>
        </p:txBody>
      </p:sp>
      <p:sp>
        <p:nvSpPr>
          <p:cNvPr id="3073" name="Rectangle 1"/>
          <p:cNvSpPr>
            <a:spLocks noChangeArrowheads="1"/>
          </p:cNvSpPr>
          <p:nvPr/>
        </p:nvSpPr>
        <p:spPr bwMode="auto">
          <a:xfrm>
            <a:off x="228600" y="1828800"/>
            <a:ext cx="609600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6075" marR="0" lvl="0" indent="-346075" algn="l" defTabSz="914400" rtl="0" eaLnBrk="0" fontAlgn="base" latinLnBrk="0" hangingPunct="0">
              <a:lnSpc>
                <a:spcPct val="100000"/>
              </a:lnSpc>
              <a:spcBef>
                <a:spcPts val="600"/>
              </a:spcBef>
              <a:spcAft>
                <a:spcPts val="600"/>
              </a:spcAft>
              <a:buClrTx/>
              <a:buSzTx/>
              <a:buFontTx/>
              <a:buChar char="•"/>
              <a:tabLst>
                <a:tab pos="1162050" algn="l"/>
              </a:tabLst>
            </a:pPr>
            <a:r>
              <a:rPr kumimoji="1" lang="en-US" sz="2200" dirty="0">
                <a:solidFill>
                  <a:srgbClr val="002060"/>
                </a:solidFill>
                <a:latin typeface="Gill Sans MT" pitchFamily="34" charset="0"/>
              </a:rPr>
              <a:t>Devolution of basic services (e.g. health, environment, etc.) to LGUs;</a:t>
            </a:r>
          </a:p>
          <a:p>
            <a:pPr marL="346075" marR="0" lvl="0" indent="-346075" algn="l" defTabSz="914400" rtl="0" eaLnBrk="0" fontAlgn="base" latinLnBrk="0" hangingPunct="0">
              <a:lnSpc>
                <a:spcPct val="100000"/>
              </a:lnSpc>
              <a:spcBef>
                <a:spcPts val="600"/>
              </a:spcBef>
              <a:spcAft>
                <a:spcPts val="600"/>
              </a:spcAft>
              <a:buClrTx/>
              <a:buSzTx/>
              <a:buFontTx/>
              <a:buChar char="•"/>
              <a:tabLst>
                <a:tab pos="1162050" algn="l"/>
              </a:tabLst>
            </a:pPr>
            <a:r>
              <a:rPr kumimoji="1" lang="en-US" sz="2200" dirty="0" smtClean="0">
                <a:solidFill>
                  <a:srgbClr val="002060"/>
                </a:solidFill>
                <a:latin typeface="Gill Sans MT" pitchFamily="34" charset="0"/>
              </a:rPr>
              <a:t>Increase </a:t>
            </a:r>
            <a:r>
              <a:rPr kumimoji="1" lang="en-US" sz="2200" dirty="0">
                <a:solidFill>
                  <a:srgbClr val="002060"/>
                </a:solidFill>
                <a:latin typeface="Gill Sans MT" pitchFamily="34" charset="0"/>
              </a:rPr>
              <a:t>of financial resources available to LGUs;</a:t>
            </a:r>
          </a:p>
          <a:p>
            <a:pPr marL="346075" marR="0" lvl="0" indent="-346075" algn="l" defTabSz="914400" rtl="0" eaLnBrk="0" fontAlgn="base" latinLnBrk="0" hangingPunct="0">
              <a:lnSpc>
                <a:spcPct val="100000"/>
              </a:lnSpc>
              <a:spcBef>
                <a:spcPts val="600"/>
              </a:spcBef>
              <a:spcAft>
                <a:spcPts val="600"/>
              </a:spcAft>
              <a:buClrTx/>
              <a:buSzTx/>
              <a:buFontTx/>
              <a:buChar char="•"/>
              <a:tabLst>
                <a:tab pos="1162050" algn="l"/>
              </a:tabLst>
            </a:pPr>
            <a:r>
              <a:rPr kumimoji="1" lang="en-US" sz="2200" dirty="0">
                <a:solidFill>
                  <a:srgbClr val="002060"/>
                </a:solidFill>
                <a:latin typeface="Gill Sans MT" pitchFamily="34" charset="0"/>
              </a:rPr>
              <a:t>Devolution of responsibility for enforcement of certain regulatory powers (e.g. reclassification of agricultural </a:t>
            </a:r>
            <a:r>
              <a:rPr kumimoji="1" lang="en-US" sz="2200" dirty="0" smtClean="0">
                <a:solidFill>
                  <a:srgbClr val="002060"/>
                </a:solidFill>
                <a:latin typeface="Gill Sans MT" pitchFamily="34" charset="0"/>
              </a:rPr>
              <a:t>lands, environmental laws, inspection of food products and quarantine, etc.);</a:t>
            </a:r>
            <a:endParaRPr kumimoji="1" lang="en-US" sz="2200" dirty="0">
              <a:solidFill>
                <a:srgbClr val="002060"/>
              </a:solidFill>
              <a:latin typeface="Gill Sans MT" pitchFamily="34" charset="0"/>
            </a:endParaRPr>
          </a:p>
          <a:p>
            <a:pPr marL="346075" indent="-346075" eaLnBrk="0" fontAlgn="base" hangingPunct="0">
              <a:spcBef>
                <a:spcPts val="600"/>
              </a:spcBef>
              <a:spcAft>
                <a:spcPts val="600"/>
              </a:spcAft>
              <a:buFontTx/>
              <a:buChar char="•"/>
              <a:tabLst>
                <a:tab pos="1162050" algn="l"/>
              </a:tabLst>
            </a:pPr>
            <a:r>
              <a:rPr kumimoji="1" lang="en-US" sz="2200" dirty="0">
                <a:solidFill>
                  <a:srgbClr val="002060"/>
                </a:solidFill>
                <a:latin typeface="Gill Sans MT" pitchFamily="34" charset="0"/>
              </a:rPr>
              <a:t>Legal infrastructure for participation of NGOs and POs in the process of governance by allocating seats to them in key local bodies.</a:t>
            </a:r>
          </a:p>
          <a:p>
            <a:pPr marL="346075" indent="-346075" eaLnBrk="0" fontAlgn="base" hangingPunct="0">
              <a:spcBef>
                <a:spcPts val="600"/>
              </a:spcBef>
              <a:spcAft>
                <a:spcPts val="600"/>
              </a:spcAft>
              <a:buFontTx/>
              <a:buChar char="•"/>
              <a:tabLst>
                <a:tab pos="1162050" algn="l"/>
              </a:tabLst>
            </a:pPr>
            <a:r>
              <a:rPr kumimoji="1" lang="en-US" sz="2200" dirty="0">
                <a:solidFill>
                  <a:srgbClr val="002060"/>
                </a:solidFill>
                <a:latin typeface="Gill Sans MT" pitchFamily="34" charset="0"/>
              </a:rPr>
              <a:t>It laid a foundation for the development of more entrepreneurship by local governments. </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slide(fromRight)">
                                      <p:cBhvr>
                                        <p:cTn id="7" dur="20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Right)">
                                      <p:cBhvr>
                                        <p:cTn id="12"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a:spLocks noGrp="1"/>
          </p:cNvSpPr>
          <p:nvPr>
            <p:ph idx="1"/>
          </p:nvPr>
        </p:nvSpPr>
        <p:spPr>
          <a:xfrm>
            <a:off x="838200" y="1676400"/>
            <a:ext cx="7848600" cy="4343400"/>
          </a:xfrm>
        </p:spPr>
        <p:txBody>
          <a:bodyPr>
            <a:noAutofit/>
          </a:bodyPr>
          <a:lstStyle/>
          <a:p>
            <a:pPr marL="401638" indent="-401638">
              <a:buClr>
                <a:srgbClr val="002060"/>
              </a:buClr>
              <a:buSzPct val="100000"/>
              <a:buFont typeface="Arial" pitchFamily="34" charset="0"/>
              <a:buChar char="•"/>
            </a:pPr>
            <a:r>
              <a:rPr lang="en-US" sz="2400" dirty="0" smtClean="0">
                <a:solidFill>
                  <a:srgbClr val="002060"/>
                </a:solidFill>
                <a:latin typeface="Gill Sans MT" pitchFamily="34" charset="0"/>
              </a:rPr>
              <a:t>Failure of local leaders to accurately predict preferences or priorities of their constituents.</a:t>
            </a:r>
          </a:p>
          <a:p>
            <a:pPr marL="401638" indent="-401638">
              <a:buClr>
                <a:srgbClr val="002060"/>
              </a:buClr>
              <a:buSzPct val="100000"/>
              <a:buFont typeface="Arial" pitchFamily="34" charset="0"/>
              <a:buChar char="•"/>
            </a:pPr>
            <a:r>
              <a:rPr lang="en-US" sz="2400" dirty="0" smtClean="0">
                <a:solidFill>
                  <a:srgbClr val="002060"/>
                </a:solidFill>
              </a:rPr>
              <a:t>Financial difficulties of LGUs to carry out devolved functions especially those that pertain to health and environment.</a:t>
            </a:r>
          </a:p>
          <a:p>
            <a:pPr marL="401638" indent="-401638">
              <a:buClr>
                <a:srgbClr val="002060"/>
              </a:buClr>
              <a:buSzPct val="100000"/>
              <a:buFont typeface="Arial" pitchFamily="34" charset="0"/>
              <a:buChar char="•"/>
            </a:pPr>
            <a:r>
              <a:rPr lang="en-US" sz="2400" dirty="0" smtClean="0">
                <a:solidFill>
                  <a:srgbClr val="002060"/>
                </a:solidFill>
                <a:latin typeface="Gill Sans MT" pitchFamily="34" charset="0"/>
              </a:rPr>
              <a:t>Need to strengthen LGU capacity to address health and environmental concerns including those that pertain to small-scale gold mining.</a:t>
            </a:r>
          </a:p>
          <a:p>
            <a:pPr marL="401638" indent="-401638">
              <a:buClr>
                <a:srgbClr val="002060"/>
              </a:buClr>
              <a:buSzPct val="100000"/>
              <a:buFont typeface="Arial" pitchFamily="34" charset="0"/>
              <a:buChar char="•"/>
            </a:pPr>
            <a:r>
              <a:rPr lang="en-US" sz="2400" dirty="0" smtClean="0">
                <a:solidFill>
                  <a:srgbClr val="002060"/>
                </a:solidFill>
              </a:rPr>
              <a:t>Jurisdictional issues between local and national government agencies</a:t>
            </a:r>
            <a:endParaRPr lang="en-US" sz="2400" dirty="0" smtClean="0">
              <a:solidFill>
                <a:srgbClr val="002060"/>
              </a:solidFill>
              <a:latin typeface="Gill Sans MT" pitchFamily="34" charset="0"/>
            </a:endParaRPr>
          </a:p>
          <a:p>
            <a:pPr marL="401638" indent="-401638">
              <a:buClr>
                <a:srgbClr val="002060"/>
              </a:buClr>
              <a:buSzPct val="100000"/>
              <a:buFont typeface="Arial" pitchFamily="34" charset="0"/>
              <a:buChar char="•"/>
            </a:pPr>
            <a:endParaRPr lang="en-US" sz="2400" dirty="0" smtClean="0">
              <a:solidFill>
                <a:srgbClr val="002060"/>
              </a:solidFill>
              <a:latin typeface="Gill Sans MT" pitchFamily="34" charset="0"/>
            </a:endParaRPr>
          </a:p>
          <a:p>
            <a:pPr marL="514350" indent="-514350">
              <a:buClr>
                <a:srgbClr val="002060"/>
              </a:buClr>
              <a:buSzPct val="100000"/>
              <a:buFont typeface="Arial" pitchFamily="34" charset="0"/>
              <a:buChar char="•"/>
            </a:pPr>
            <a:endParaRPr lang="en-US" sz="2400" dirty="0" smtClean="0">
              <a:solidFill>
                <a:srgbClr val="002060"/>
              </a:solidFill>
              <a:latin typeface="Gill Sans MT" pitchFamily="34" charset="0"/>
            </a:endParaRPr>
          </a:p>
        </p:txBody>
      </p:sp>
      <p:sp>
        <p:nvSpPr>
          <p:cNvPr id="3" name="Title 1"/>
          <p:cNvSpPr>
            <a:spLocks noGrp="1"/>
          </p:cNvSpPr>
          <p:nvPr>
            <p:ph type="title"/>
          </p:nvPr>
        </p:nvSpPr>
        <p:spPr>
          <a:xfrm>
            <a:off x="152400" y="228600"/>
            <a:ext cx="7696200" cy="1295400"/>
          </a:xfrm>
        </p:spPr>
        <p:txBody>
          <a:bodyPr>
            <a:noAutofit/>
          </a:bodyPr>
          <a:lstStyle/>
          <a:p>
            <a:r>
              <a:rPr lang="en-US" sz="3600" dirty="0" smtClean="0">
                <a:solidFill>
                  <a:srgbClr val="800000"/>
                </a:solidFill>
                <a:effectLst/>
                <a:latin typeface="Gill Sans MT" pitchFamily="34" charset="0"/>
              </a:rPr>
              <a:t>Perceived Drawbacks of Decentralization and Devolution </a:t>
            </a:r>
            <a:endParaRPr lang="en-US" sz="3600" dirty="0">
              <a:solidFill>
                <a:srgbClr val="800000"/>
              </a:solidFill>
              <a:effectLst/>
              <a:latin typeface="Gill Sans MT" pitchFamily="34" charset="0"/>
            </a:endParaRP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52400" y="228600"/>
            <a:ext cx="7696200" cy="1295400"/>
          </a:xfrm>
        </p:spPr>
        <p:txBody>
          <a:bodyPr>
            <a:noAutofit/>
          </a:bodyPr>
          <a:lstStyle/>
          <a:p>
            <a:r>
              <a:rPr lang="en-US" sz="3600" dirty="0" smtClean="0">
                <a:solidFill>
                  <a:srgbClr val="800000"/>
                </a:solidFill>
                <a:effectLst/>
                <a:latin typeface="Gill Sans MT" pitchFamily="34" charset="0"/>
              </a:rPr>
              <a:t>ASGM and Philippine Mining Laws</a:t>
            </a:r>
            <a:endParaRPr lang="en-US" sz="3600" dirty="0">
              <a:solidFill>
                <a:srgbClr val="800000"/>
              </a:solidFill>
              <a:effectLst/>
              <a:latin typeface="Gill Sans MT" pitchFamily="34" charset="0"/>
            </a:endParaRPr>
          </a:p>
        </p:txBody>
      </p:sp>
      <p:graphicFrame>
        <p:nvGraphicFramePr>
          <p:cNvPr id="4" name="Table 3"/>
          <p:cNvGraphicFramePr>
            <a:graphicFrameLocks noGrp="1"/>
          </p:cNvGraphicFramePr>
          <p:nvPr/>
        </p:nvGraphicFramePr>
        <p:xfrm>
          <a:off x="152400" y="1783080"/>
          <a:ext cx="8839200" cy="4846320"/>
        </p:xfrm>
        <a:graphic>
          <a:graphicData uri="http://schemas.openxmlformats.org/drawingml/2006/table">
            <a:tbl>
              <a:tblPr firstRow="1" bandRow="1">
                <a:tableStyleId>{5C22544A-7EE6-4342-B048-85BDC9FD1C3A}</a:tableStyleId>
              </a:tblPr>
              <a:tblGrid>
                <a:gridCol w="2286000"/>
                <a:gridCol w="3429000"/>
                <a:gridCol w="3124200"/>
              </a:tblGrid>
              <a:tr h="328054">
                <a:tc>
                  <a:txBody>
                    <a:bodyPr/>
                    <a:lstStyle/>
                    <a:p>
                      <a:pPr algn="ctr"/>
                      <a:r>
                        <a:rPr lang="en-US" dirty="0" smtClean="0"/>
                        <a:t>PD</a:t>
                      </a:r>
                      <a:r>
                        <a:rPr lang="en-US" baseline="0" dirty="0" smtClean="0"/>
                        <a:t> 1899</a:t>
                      </a:r>
                      <a:endParaRPr lang="en-US" dirty="0"/>
                    </a:p>
                  </a:txBody>
                  <a:tcPr/>
                </a:tc>
                <a:tc>
                  <a:txBody>
                    <a:bodyPr/>
                    <a:lstStyle/>
                    <a:p>
                      <a:pPr algn="ctr"/>
                      <a:r>
                        <a:rPr lang="en-US" dirty="0" smtClean="0"/>
                        <a:t>RA 7076</a:t>
                      </a:r>
                      <a:endParaRPr lang="en-US" dirty="0"/>
                    </a:p>
                  </a:txBody>
                  <a:tcPr/>
                </a:tc>
                <a:tc>
                  <a:txBody>
                    <a:bodyPr/>
                    <a:lstStyle/>
                    <a:p>
                      <a:pPr algn="ctr"/>
                      <a:r>
                        <a:rPr lang="en-US" dirty="0" smtClean="0"/>
                        <a:t>RA 7942</a:t>
                      </a:r>
                      <a:endParaRPr lang="en-US" dirty="0"/>
                    </a:p>
                  </a:txBody>
                  <a:tcPr/>
                </a:tc>
              </a:tr>
              <a:tr h="4320146">
                <a:tc>
                  <a:txBody>
                    <a:bodyPr/>
                    <a:lstStyle/>
                    <a:p>
                      <a:r>
                        <a:rPr lang="en-US" sz="1800" kern="1200" baseline="0" dirty="0" smtClean="0">
                          <a:solidFill>
                            <a:srgbClr val="002060"/>
                          </a:solidFill>
                          <a:latin typeface="Gill Sans MT" pitchFamily="34" charset="0"/>
                          <a:ea typeface="+mn-ea"/>
                          <a:cs typeface="+mn-cs"/>
                        </a:rPr>
                        <a:t>Governs small-scale mining operations for areas not declared as Peoples' Small-Scale Mining Area (PSSMA) under RA No. 7076.</a:t>
                      </a:r>
                      <a:endParaRPr lang="en-US" dirty="0">
                        <a:solidFill>
                          <a:srgbClr val="002060"/>
                        </a:solidFill>
                        <a:latin typeface="Gill Sans MT" pitchFamily="34" charset="0"/>
                      </a:endParaRPr>
                    </a:p>
                  </a:txBody>
                  <a:tcPr/>
                </a:tc>
                <a:tc>
                  <a:txBody>
                    <a:bodyPr/>
                    <a:lstStyle/>
                    <a:p>
                      <a:pPr marL="0" algn="l" defTabSz="914400" rtl="0" eaLnBrk="1" latinLnBrk="0" hangingPunct="1"/>
                      <a:r>
                        <a:rPr lang="en-US" sz="1800" kern="1200" baseline="0" dirty="0" smtClean="0">
                          <a:solidFill>
                            <a:srgbClr val="002060"/>
                          </a:solidFill>
                          <a:latin typeface="Gill Sans MT" pitchFamily="34" charset="0"/>
                          <a:ea typeface="+mn-ea"/>
                          <a:cs typeface="+mn-cs"/>
                        </a:rPr>
                        <a:t>Governs small-scale mining operations in PSSMAs declared under RA No.</a:t>
                      </a:r>
                    </a:p>
                    <a:p>
                      <a:pPr marL="0" algn="l" defTabSz="914400" rtl="0" eaLnBrk="1" latinLnBrk="0" hangingPunct="1"/>
                      <a:r>
                        <a:rPr lang="en-US" sz="1800" kern="1200" baseline="0" dirty="0" smtClean="0">
                          <a:solidFill>
                            <a:srgbClr val="002060"/>
                          </a:solidFill>
                          <a:latin typeface="Gill Sans MT" pitchFamily="34" charset="0"/>
                          <a:ea typeface="+mn-ea"/>
                          <a:cs typeface="+mn-cs"/>
                        </a:rPr>
                        <a:t>7076;  requires  miners to secure Small-Scale Mining Contracts (SSMCs) pursuant to the pertinent provisions thereof.</a:t>
                      </a:r>
                    </a:p>
                    <a:p>
                      <a:pPr marL="0" algn="l" defTabSz="914400" rtl="0" eaLnBrk="1" latinLnBrk="0" hangingPunct="1"/>
                      <a:endParaRPr lang="en-US" sz="1800" kern="1200" baseline="0" dirty="0" smtClean="0">
                        <a:solidFill>
                          <a:srgbClr val="002060"/>
                        </a:solidFill>
                        <a:latin typeface="Gill Sans MT" pitchFamily="34" charset="0"/>
                        <a:ea typeface="+mn-ea"/>
                        <a:cs typeface="+mn-cs"/>
                      </a:endParaRPr>
                    </a:p>
                    <a:p>
                      <a:r>
                        <a:rPr lang="en-US" sz="1800" kern="1200" baseline="0" dirty="0" smtClean="0">
                          <a:solidFill>
                            <a:srgbClr val="002060"/>
                          </a:solidFill>
                          <a:latin typeface="Gill Sans MT" pitchFamily="34" charset="0"/>
                          <a:ea typeface="+mn-ea"/>
                          <a:cs typeface="+mn-cs"/>
                        </a:rPr>
                        <a:t>Grants the Board the power to declare people's small scale mining areas for public lands not subject to any existing right and </a:t>
                      </a:r>
                      <a:r>
                        <a:rPr lang="en-US" sz="1800" b="1" kern="1200" baseline="0" dirty="0" smtClean="0">
                          <a:solidFill>
                            <a:srgbClr val="800000"/>
                          </a:solidFill>
                          <a:latin typeface="Gill Sans MT" pitchFamily="34" charset="0"/>
                          <a:ea typeface="+mn-ea"/>
                          <a:cs typeface="+mn-cs"/>
                        </a:rPr>
                        <a:t>public lands covered by existing mining rights which are not active mining areas</a:t>
                      </a:r>
                      <a:r>
                        <a:rPr lang="en-US" sz="1800" kern="1200" baseline="0" dirty="0" smtClean="0">
                          <a:solidFill>
                            <a:srgbClr val="002060"/>
                          </a:solidFill>
                          <a:latin typeface="Gill Sans MT" pitchFamily="34" charset="0"/>
                          <a:ea typeface="+mn-ea"/>
                          <a:cs typeface="+mn-cs"/>
                        </a:rPr>
                        <a:t>, among others.</a:t>
                      </a:r>
                      <a:r>
                        <a:rPr lang="en-US" sz="1800" kern="1200" dirty="0" smtClean="0">
                          <a:solidFill>
                            <a:schemeClr val="dk1"/>
                          </a:solidFill>
                          <a:latin typeface="+mn-lt"/>
                          <a:ea typeface="+mn-ea"/>
                          <a:cs typeface="+mn-cs"/>
                        </a:rPr>
                        <a:t> </a:t>
                      </a:r>
                    </a:p>
                  </a:txBody>
                  <a:tcPr/>
                </a:tc>
                <a:tc>
                  <a:txBody>
                    <a:bodyPr/>
                    <a:lstStyle/>
                    <a:p>
                      <a:pPr marL="0" algn="l" defTabSz="914400" rtl="0" eaLnBrk="1" latinLnBrk="0" hangingPunct="1"/>
                      <a:r>
                        <a:rPr lang="en-US" sz="1800" kern="1200" baseline="0" dirty="0" smtClean="0">
                          <a:solidFill>
                            <a:srgbClr val="002060"/>
                          </a:solidFill>
                          <a:latin typeface="Gill Sans MT" pitchFamily="34" charset="0"/>
                          <a:ea typeface="+mn-ea"/>
                          <a:cs typeface="+mn-cs"/>
                        </a:rPr>
                        <a:t>Requires SSMP/ SSMC holder to strictly comply with its environmental,</a:t>
                      </a:r>
                    </a:p>
                    <a:p>
                      <a:pPr marL="0" algn="l" defTabSz="914400" rtl="0" eaLnBrk="1" latinLnBrk="0" hangingPunct="1"/>
                      <a:r>
                        <a:rPr lang="en-US" sz="1800" kern="1200" baseline="0" dirty="0" smtClean="0">
                          <a:solidFill>
                            <a:srgbClr val="002060"/>
                          </a:solidFill>
                          <a:latin typeface="Gill Sans MT" pitchFamily="34" charset="0"/>
                          <a:ea typeface="+mn-ea"/>
                          <a:cs typeface="+mn-cs"/>
                        </a:rPr>
                        <a:t>safety and health, and social provisions.</a:t>
                      </a:r>
                    </a:p>
                    <a:p>
                      <a:endParaRPr lang="en-US" dirty="0" smtClean="0">
                        <a:solidFill>
                          <a:srgbClr val="002060"/>
                        </a:solidFill>
                        <a:latin typeface="Gill Sans MT" pitchFamily="34" charset="0"/>
                      </a:endParaRPr>
                    </a:p>
                    <a:p>
                      <a:r>
                        <a:rPr lang="en-US" dirty="0" smtClean="0">
                          <a:solidFill>
                            <a:srgbClr val="002060"/>
                          </a:solidFill>
                          <a:latin typeface="Gill Sans MT" pitchFamily="34" charset="0"/>
                        </a:rPr>
                        <a:t>Grants the President the power to establish Mineral Reservation Areas under conditions set by law.</a:t>
                      </a:r>
                      <a:r>
                        <a:rPr lang="en-US" baseline="0" dirty="0" smtClean="0">
                          <a:solidFill>
                            <a:srgbClr val="002060"/>
                          </a:solidFill>
                          <a:latin typeface="Gill Sans MT" pitchFamily="34" charset="0"/>
                        </a:rPr>
                        <a:t>  An aggregate of </a:t>
                      </a:r>
                      <a:r>
                        <a:rPr lang="en-US" b="1" baseline="0" dirty="0" smtClean="0">
                          <a:solidFill>
                            <a:srgbClr val="800000"/>
                          </a:solidFill>
                          <a:latin typeface="Gill Sans MT" pitchFamily="34" charset="0"/>
                        </a:rPr>
                        <a:t>25% of MRAs shall be covered by small-scale mining agreement</a:t>
                      </a:r>
                      <a:r>
                        <a:rPr lang="en-US" baseline="0" dirty="0" smtClean="0">
                          <a:solidFill>
                            <a:srgbClr val="002060"/>
                          </a:solidFill>
                          <a:latin typeface="Gill Sans MT" pitchFamily="34" charset="0"/>
                        </a:rPr>
                        <a:t>.</a:t>
                      </a:r>
                      <a:endParaRPr lang="en-US" dirty="0">
                        <a:solidFill>
                          <a:srgbClr val="002060"/>
                        </a:solidFill>
                        <a:latin typeface="Gill Sans MT" pitchFamily="34" charset="0"/>
                      </a:endParaRPr>
                    </a:p>
                  </a:txBody>
                  <a:tcPr/>
                </a:tc>
              </a:tr>
            </a:tbl>
          </a:graphicData>
        </a:graphic>
      </p:graphicFrame>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52400" y="152400"/>
            <a:ext cx="7696200" cy="1295400"/>
          </a:xfrm>
        </p:spPr>
        <p:txBody>
          <a:bodyPr>
            <a:noAutofit/>
          </a:bodyPr>
          <a:lstStyle/>
          <a:p>
            <a:r>
              <a:rPr lang="en-US" sz="3600" dirty="0" smtClean="0">
                <a:solidFill>
                  <a:srgbClr val="800000"/>
                </a:solidFill>
                <a:effectLst/>
                <a:latin typeface="Gill Sans MT" pitchFamily="34" charset="0"/>
              </a:rPr>
              <a:t>Devolution of ASGM to Local Government Units</a:t>
            </a:r>
            <a:endParaRPr lang="en-US" sz="3600" dirty="0">
              <a:solidFill>
                <a:srgbClr val="800000"/>
              </a:solidFill>
              <a:effectLst/>
              <a:latin typeface="Gill Sans MT" pitchFamily="34" charset="0"/>
            </a:endParaRPr>
          </a:p>
        </p:txBody>
      </p:sp>
      <p:sp>
        <p:nvSpPr>
          <p:cNvPr id="6" name="Content Placeholder 2"/>
          <p:cNvSpPr>
            <a:spLocks noGrp="1"/>
          </p:cNvSpPr>
          <p:nvPr>
            <p:ph idx="1"/>
          </p:nvPr>
        </p:nvSpPr>
        <p:spPr>
          <a:xfrm>
            <a:off x="0" y="1981200"/>
            <a:ext cx="9144000" cy="5181600"/>
          </a:xfrm>
        </p:spPr>
        <p:txBody>
          <a:bodyPr>
            <a:noAutofit/>
          </a:bodyPr>
          <a:lstStyle/>
          <a:p>
            <a:pPr marL="623888" lvl="1" indent="-388938">
              <a:buClr>
                <a:srgbClr val="002060"/>
              </a:buClr>
              <a:buSzPct val="100000"/>
              <a:buFont typeface="+mj-lt"/>
              <a:buAutoNum type="arabicPeriod"/>
              <a:tabLst>
                <a:tab pos="623888" algn="l"/>
              </a:tabLst>
            </a:pPr>
            <a:r>
              <a:rPr lang="en-US" sz="2200" b="1" dirty="0" smtClean="0">
                <a:solidFill>
                  <a:srgbClr val="002060"/>
                </a:solidFill>
                <a:latin typeface="Gill Sans MT" pitchFamily="34" charset="0"/>
              </a:rPr>
              <a:t>Local Government Code of 1991 - Section 17(b)(3)(iii)</a:t>
            </a:r>
          </a:p>
          <a:p>
            <a:pPr marL="914400" indent="-290513">
              <a:spcAft>
                <a:spcPts val="1200"/>
              </a:spcAft>
              <a:buClr>
                <a:srgbClr val="002060"/>
              </a:buClr>
              <a:buSzPct val="100000"/>
              <a:buFont typeface="Arial" pitchFamily="34" charset="0"/>
              <a:buChar char="•"/>
            </a:pPr>
            <a:r>
              <a:rPr lang="en-US" sz="2200" b="1" dirty="0" smtClean="0">
                <a:solidFill>
                  <a:srgbClr val="002060"/>
                </a:solidFill>
              </a:rPr>
              <a:t>Basic Services and facilities for a Province: </a:t>
            </a:r>
            <a:r>
              <a:rPr lang="en-US" sz="2200" dirty="0" smtClean="0">
                <a:solidFill>
                  <a:srgbClr val="002060"/>
                </a:solidFill>
              </a:rPr>
              <a:t>Subject to supervision, control and review of the DENR…</a:t>
            </a:r>
            <a:r>
              <a:rPr lang="en-US" sz="2200" b="1" dirty="0" smtClean="0">
                <a:solidFill>
                  <a:srgbClr val="800000"/>
                </a:solidFill>
              </a:rPr>
              <a:t>small-scale mining law</a:t>
            </a:r>
            <a:r>
              <a:rPr lang="en-US" sz="2200" dirty="0" smtClean="0">
                <a:solidFill>
                  <a:srgbClr val="002060"/>
                </a:solidFill>
              </a:rPr>
              <a:t>, and other laws on the protection of the environment…for local purposes; </a:t>
            </a:r>
          </a:p>
          <a:p>
            <a:pPr marL="623888" lvl="1" indent="-388938">
              <a:buClr>
                <a:srgbClr val="002060"/>
              </a:buClr>
              <a:buSzPct val="100000"/>
              <a:buNone/>
              <a:tabLst>
                <a:tab pos="623888" algn="l"/>
              </a:tabLst>
            </a:pPr>
            <a:r>
              <a:rPr lang="en-US" sz="2200" b="1" dirty="0" smtClean="0">
                <a:solidFill>
                  <a:srgbClr val="002060"/>
                </a:solidFill>
                <a:latin typeface="Gill Sans MT" pitchFamily="34" charset="0"/>
              </a:rPr>
              <a:t>2.  People’s Small-Scale Mining Act of 1991 (Republic Act 7076)</a:t>
            </a:r>
          </a:p>
          <a:p>
            <a:pPr marL="914400" lvl="1" indent="-346075">
              <a:buClr>
                <a:srgbClr val="002060"/>
              </a:buClr>
              <a:buSzPct val="100000"/>
              <a:buFont typeface="Arial" pitchFamily="34" charset="0"/>
              <a:buChar char="•"/>
              <a:tabLst>
                <a:tab pos="1081088" algn="l"/>
              </a:tabLst>
            </a:pPr>
            <a:r>
              <a:rPr lang="en-US" sz="2200" dirty="0" smtClean="0">
                <a:solidFill>
                  <a:srgbClr val="002060"/>
                </a:solidFill>
              </a:rPr>
              <a:t>Mandates the creation of Provincial/City Mining Regulatory Boards (</a:t>
            </a:r>
            <a:r>
              <a:rPr lang="en-US" sz="2200" dirty="0" err="1" smtClean="0">
                <a:solidFill>
                  <a:srgbClr val="002060"/>
                </a:solidFill>
              </a:rPr>
              <a:t>PMRB)with</a:t>
            </a:r>
            <a:r>
              <a:rPr lang="en-US" sz="2200" dirty="0" smtClean="0">
                <a:solidFill>
                  <a:srgbClr val="002060"/>
                </a:solidFill>
              </a:rPr>
              <a:t> the Governor or Mayor or their representative as member. The Board serves as the implementing agency of DENR on matters pertaining to artisanal and small-scale mining.</a:t>
            </a:r>
          </a:p>
          <a:p>
            <a:pPr marL="914400" lvl="1" indent="-346075">
              <a:buClr>
                <a:srgbClr val="002060"/>
              </a:buClr>
              <a:buSzPct val="100000"/>
              <a:buFont typeface="Arial" pitchFamily="34" charset="0"/>
              <a:buChar char="•"/>
              <a:tabLst>
                <a:tab pos="1081088" algn="l"/>
              </a:tabLst>
            </a:pPr>
            <a:r>
              <a:rPr lang="en-US" sz="2200" dirty="0" smtClean="0">
                <a:solidFill>
                  <a:srgbClr val="002060"/>
                </a:solidFill>
              </a:rPr>
              <a:t>Entitles LGUs a share of the revenue</a:t>
            </a:r>
            <a:endParaRPr lang="en-US" sz="2200" dirty="0">
              <a:solidFill>
                <a:srgbClr val="002060"/>
              </a:solidFill>
              <a:latin typeface="Gill Sans MT" pitchFamily="34" charset="0"/>
            </a:endParaRP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76200" y="1600200"/>
            <a:ext cx="9144000" cy="5257800"/>
          </a:xfrm>
          <a:prstGeom prst="rect">
            <a:avLst/>
          </a:prstGeom>
        </p:spPr>
        <p:txBody>
          <a:bodyPr vert="horz" lIns="91440" tIns="45720" rIns="91440" bIns="45720" rtlCol="0">
            <a:noAutofit/>
          </a:bodyPr>
          <a:lstStyle/>
          <a:p>
            <a:pPr marL="234950" indent="-234950">
              <a:spcBef>
                <a:spcPts val="300"/>
              </a:spcBef>
              <a:spcAft>
                <a:spcPts val="300"/>
              </a:spcAft>
              <a:buFont typeface="Arial" pitchFamily="34" charset="0"/>
              <a:buChar char="•"/>
            </a:pPr>
            <a:r>
              <a:rPr lang="en-US" sz="2000" dirty="0" smtClean="0">
                <a:solidFill>
                  <a:srgbClr val="002060"/>
                </a:solidFill>
                <a:latin typeface="Gill Sans MT" pitchFamily="34" charset="0"/>
              </a:rPr>
              <a:t>Provincial/City Mining Regulatory Board as the implementing agency of the DENR.</a:t>
            </a:r>
          </a:p>
          <a:p>
            <a:pPr marL="234950" indent="-234950">
              <a:spcBef>
                <a:spcPts val="1200"/>
              </a:spcBef>
              <a:spcAft>
                <a:spcPts val="300"/>
              </a:spcAft>
            </a:pPr>
            <a:r>
              <a:rPr lang="en-US" sz="2000" b="1" dirty="0" smtClean="0">
                <a:solidFill>
                  <a:srgbClr val="002060"/>
                </a:solidFill>
                <a:latin typeface="Gill Sans MT" pitchFamily="34" charset="0"/>
              </a:rPr>
              <a:t>Composition</a:t>
            </a:r>
            <a:r>
              <a:rPr lang="en-US" sz="2000" dirty="0" smtClean="0">
                <a:solidFill>
                  <a:srgbClr val="002060"/>
                </a:solidFill>
                <a:latin typeface="Gill Sans MT" pitchFamily="34" charset="0"/>
              </a:rPr>
              <a:t>: </a:t>
            </a:r>
            <a:r>
              <a:rPr lang="en-PH" sz="2000" dirty="0" smtClean="0">
                <a:solidFill>
                  <a:srgbClr val="002060"/>
                </a:solidFill>
                <a:latin typeface="Gill Sans MT" pitchFamily="34" charset="0"/>
              </a:rPr>
              <a:t>DENR representative as Chairman; Governor/City Mayor or representative, one (1) small scale mining representative, one (1) big-scale mining representative, and the representative from a non-government organization who shall come from an environmental group, as members.</a:t>
            </a:r>
            <a:endParaRPr lang="en-US" sz="2000" b="1" dirty="0" smtClean="0">
              <a:solidFill>
                <a:srgbClr val="002060"/>
              </a:solidFill>
              <a:latin typeface="Gill Sans MT" pitchFamily="34" charset="0"/>
            </a:endParaRPr>
          </a:p>
          <a:p>
            <a:pPr>
              <a:spcBef>
                <a:spcPts val="1200"/>
              </a:spcBef>
              <a:spcAft>
                <a:spcPts val="300"/>
              </a:spcAft>
            </a:pPr>
            <a:r>
              <a:rPr lang="en-US" sz="2000" b="1" dirty="0" smtClean="0">
                <a:solidFill>
                  <a:srgbClr val="002060"/>
                </a:solidFill>
                <a:latin typeface="Gill Sans MT" pitchFamily="34" charset="0"/>
              </a:rPr>
              <a:t>Functions: </a:t>
            </a:r>
          </a:p>
          <a:p>
            <a:pPr marL="627063" indent="-392113">
              <a:spcBef>
                <a:spcPts val="300"/>
              </a:spcBef>
              <a:spcAft>
                <a:spcPts val="300"/>
              </a:spcAft>
              <a:buFont typeface="+mj-lt"/>
              <a:buAutoNum type="alphaLcPeriod"/>
            </a:pPr>
            <a:r>
              <a:rPr lang="en-US" sz="2000" dirty="0" smtClean="0">
                <a:solidFill>
                  <a:srgbClr val="002060"/>
                </a:solidFill>
                <a:latin typeface="Gill Sans MT" pitchFamily="34" charset="0"/>
              </a:rPr>
              <a:t>Declare and segregate existing gold-rush areas for small-scale mining;</a:t>
            </a:r>
          </a:p>
          <a:p>
            <a:pPr marL="627063" indent="-392113">
              <a:spcBef>
                <a:spcPts val="300"/>
              </a:spcBef>
              <a:spcAft>
                <a:spcPts val="300"/>
              </a:spcAft>
              <a:buFont typeface="+mj-lt"/>
              <a:buAutoNum type="alphaLcPeriod"/>
            </a:pPr>
            <a:r>
              <a:rPr lang="en-US" sz="2000" dirty="0" smtClean="0">
                <a:solidFill>
                  <a:srgbClr val="002060"/>
                </a:solidFill>
                <a:latin typeface="Gill Sans MT" pitchFamily="34" charset="0"/>
              </a:rPr>
              <a:t>Reserve future gold and other mining areas for small-scale mining;</a:t>
            </a:r>
          </a:p>
          <a:p>
            <a:pPr marL="627063" indent="-392113">
              <a:spcBef>
                <a:spcPts val="300"/>
              </a:spcBef>
              <a:spcAft>
                <a:spcPts val="300"/>
              </a:spcAft>
              <a:buFont typeface="+mj-lt"/>
              <a:buAutoNum type="alphaLcPeriod"/>
            </a:pPr>
            <a:r>
              <a:rPr lang="en-US" sz="2000" dirty="0" smtClean="0">
                <a:solidFill>
                  <a:srgbClr val="002060"/>
                </a:solidFill>
                <a:latin typeface="Gill Sans MT" pitchFamily="34" charset="0"/>
              </a:rPr>
              <a:t>Award contracts to small-scale miners; </a:t>
            </a:r>
          </a:p>
          <a:p>
            <a:pPr marL="627063" indent="-392113">
              <a:spcBef>
                <a:spcPts val="300"/>
              </a:spcBef>
              <a:spcAft>
                <a:spcPts val="300"/>
              </a:spcAft>
              <a:buFont typeface="+mj-lt"/>
              <a:buAutoNum type="alphaLcPeriod"/>
            </a:pPr>
            <a:r>
              <a:rPr lang="en-US" sz="2000" dirty="0" smtClean="0">
                <a:solidFill>
                  <a:srgbClr val="002060"/>
                </a:solidFill>
                <a:latin typeface="Gill Sans MT" pitchFamily="34" charset="0"/>
              </a:rPr>
              <a:t>Formulate and implement rules and regulations related to small-scale mining; </a:t>
            </a:r>
          </a:p>
          <a:p>
            <a:pPr marL="627063" indent="-392113">
              <a:spcBef>
                <a:spcPts val="300"/>
              </a:spcBef>
              <a:spcAft>
                <a:spcPts val="300"/>
              </a:spcAft>
              <a:buFont typeface="+mj-lt"/>
              <a:buAutoNum type="alphaLcPeriod"/>
            </a:pPr>
            <a:r>
              <a:rPr lang="en-US" sz="2000" dirty="0" smtClean="0">
                <a:solidFill>
                  <a:srgbClr val="002060"/>
                </a:solidFill>
                <a:latin typeface="Gill Sans MT" pitchFamily="34" charset="0"/>
              </a:rPr>
              <a:t>Settle disputes, conflicts or litigations over conflicting claims within a people's small-scale mining area, an area that is declared a small-mining; and </a:t>
            </a:r>
          </a:p>
          <a:p>
            <a:pPr marL="627063" indent="-392113">
              <a:spcBef>
                <a:spcPts val="300"/>
              </a:spcBef>
              <a:spcAft>
                <a:spcPts val="300"/>
              </a:spcAft>
              <a:buFont typeface="+mj-lt"/>
              <a:buAutoNum type="alphaLcPeriod"/>
            </a:pPr>
            <a:r>
              <a:rPr lang="en-US" sz="2000" dirty="0" smtClean="0">
                <a:solidFill>
                  <a:srgbClr val="002060"/>
                </a:solidFill>
                <a:latin typeface="Gill Sans MT" pitchFamily="34" charset="0"/>
              </a:rPr>
              <a:t>Perform such other functions as may be necessary to achieve the goals and objectives of RA 7076</a:t>
            </a:r>
          </a:p>
        </p:txBody>
      </p:sp>
      <p:sp>
        <p:nvSpPr>
          <p:cNvPr id="5" name="Title 1"/>
          <p:cNvSpPr>
            <a:spLocks noGrp="1"/>
          </p:cNvSpPr>
          <p:nvPr>
            <p:ph type="title"/>
          </p:nvPr>
        </p:nvSpPr>
        <p:spPr>
          <a:xfrm>
            <a:off x="228600" y="152400"/>
            <a:ext cx="8610600" cy="1295400"/>
          </a:xfrm>
        </p:spPr>
        <p:txBody>
          <a:bodyPr>
            <a:noAutofit/>
          </a:bodyPr>
          <a:lstStyle/>
          <a:p>
            <a:r>
              <a:rPr lang="en-US" sz="3600" dirty="0" smtClean="0">
                <a:solidFill>
                  <a:srgbClr val="800000"/>
                </a:solidFill>
                <a:effectLst/>
                <a:latin typeface="Gill Sans MT" pitchFamily="34" charset="0"/>
              </a:rPr>
              <a:t>ASGM Institutional Framework </a:t>
            </a:r>
            <a:br>
              <a:rPr lang="en-US" sz="3600" dirty="0" smtClean="0">
                <a:solidFill>
                  <a:srgbClr val="800000"/>
                </a:solidFill>
                <a:effectLst/>
                <a:latin typeface="Gill Sans MT" pitchFamily="34" charset="0"/>
              </a:rPr>
            </a:br>
            <a:r>
              <a:rPr lang="en-US" sz="2800" dirty="0" smtClean="0">
                <a:solidFill>
                  <a:srgbClr val="800000"/>
                </a:solidFill>
                <a:effectLst/>
                <a:latin typeface="Gill Sans MT" pitchFamily="34" charset="0"/>
              </a:rPr>
              <a:t>(under RA 7076)</a:t>
            </a:r>
            <a:endParaRPr lang="en-US" sz="3600" dirty="0">
              <a:solidFill>
                <a:srgbClr val="800000"/>
              </a:solidFill>
              <a:effectLst/>
              <a:latin typeface="Gill Sans MT" pitchFamily="3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1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1000" fill="hold"/>
                                        <p:tgtEl>
                                          <p:spTgt spid="4">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p:cTn id="28" dur="1000" fill="hold"/>
                                        <p:tgtEl>
                                          <p:spTgt spid="4">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4">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1000" fill="hold"/>
                                        <p:tgtEl>
                                          <p:spTgt spid="4">
                                            <p:txEl>
                                              <p:pRg st="4" end="4"/>
                                            </p:txEl>
                                          </p:spTgt>
                                        </p:tgtEl>
                                        <p:attrNameLst>
                                          <p:attrName>ppt_x</p:attrName>
                                        </p:attrNameLst>
                                      </p:cBhvr>
                                      <p:tavLst>
                                        <p:tav tm="0">
                                          <p:val>
                                            <p:strVal val="#ppt_x-.2"/>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 calcmode="lin" valueType="num">
                                      <p:cBhvr>
                                        <p:cTn id="42" dur="1000" fill="hold"/>
                                        <p:tgtEl>
                                          <p:spTgt spid="4">
                                            <p:txEl>
                                              <p:pRg st="5" end="5"/>
                                            </p:txEl>
                                          </p:spTgt>
                                        </p:tgtEl>
                                        <p:attrNameLst>
                                          <p:attrName>ppt_x</p:attrName>
                                        </p:attrNameLst>
                                      </p:cBhvr>
                                      <p:tavLst>
                                        <p:tav tm="0">
                                          <p:val>
                                            <p:strVal val="#ppt_x-.2"/>
                                          </p:val>
                                        </p:tav>
                                        <p:tav tm="100000">
                                          <p:val>
                                            <p:strVal val="#ppt_x"/>
                                          </p:val>
                                        </p:tav>
                                      </p:tavLst>
                                    </p:anim>
                                    <p:anim calcmode="lin" valueType="num">
                                      <p:cBhvr>
                                        <p:cTn id="43" dur="1000" fill="hold"/>
                                        <p:tgtEl>
                                          <p:spTgt spid="4">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 calcmode="lin" valueType="num">
                                      <p:cBhvr>
                                        <p:cTn id="49" dur="1000" fill="hold"/>
                                        <p:tgtEl>
                                          <p:spTgt spid="4">
                                            <p:txEl>
                                              <p:pRg st="6" end="6"/>
                                            </p:txEl>
                                          </p:spTgt>
                                        </p:tgtEl>
                                        <p:attrNameLst>
                                          <p:attrName>ppt_x</p:attrName>
                                        </p:attrNameLst>
                                      </p:cBhvr>
                                      <p:tavLst>
                                        <p:tav tm="0">
                                          <p:val>
                                            <p:strVal val="#ppt_x-.2"/>
                                          </p:val>
                                        </p:tav>
                                        <p:tav tm="100000">
                                          <p:val>
                                            <p:strVal val="#ppt_x"/>
                                          </p:val>
                                        </p:tav>
                                      </p:tavLst>
                                    </p:anim>
                                    <p:anim calcmode="lin" valueType="num">
                                      <p:cBhvr>
                                        <p:cTn id="50" dur="1000" fill="hold"/>
                                        <p:tgtEl>
                                          <p:spTgt spid="4">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4">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grpId="0"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 calcmode="lin" valueType="num">
                                      <p:cBhvr>
                                        <p:cTn id="56" dur="1000" fill="hold"/>
                                        <p:tgtEl>
                                          <p:spTgt spid="4">
                                            <p:txEl>
                                              <p:pRg st="7" end="7"/>
                                            </p:txEl>
                                          </p:spTgt>
                                        </p:tgtEl>
                                        <p:attrNameLst>
                                          <p:attrName>ppt_x</p:attrName>
                                        </p:attrNameLst>
                                      </p:cBhvr>
                                      <p:tavLst>
                                        <p:tav tm="0">
                                          <p:val>
                                            <p:strVal val="#ppt_x-.2"/>
                                          </p:val>
                                        </p:tav>
                                        <p:tav tm="100000">
                                          <p:val>
                                            <p:strVal val="#ppt_x"/>
                                          </p:val>
                                        </p:tav>
                                      </p:tavLst>
                                    </p:anim>
                                    <p:anim calcmode="lin" valueType="num">
                                      <p:cBhvr>
                                        <p:cTn id="57" dur="1000" fill="hold"/>
                                        <p:tgtEl>
                                          <p:spTgt spid="4">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8" dur="1000"/>
                                        <p:tgtEl>
                                          <p:spTgt spid="4">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grpId="0" nodeType="click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 calcmode="lin" valueType="num">
                                      <p:cBhvr>
                                        <p:cTn id="63" dur="1000" fill="hold"/>
                                        <p:tgtEl>
                                          <p:spTgt spid="4">
                                            <p:txEl>
                                              <p:pRg st="8" end="8"/>
                                            </p:txEl>
                                          </p:spTgt>
                                        </p:tgtEl>
                                        <p:attrNameLst>
                                          <p:attrName>ppt_x</p:attrName>
                                        </p:attrNameLst>
                                      </p:cBhvr>
                                      <p:tavLst>
                                        <p:tav tm="0">
                                          <p:val>
                                            <p:strVal val="#ppt_x-.2"/>
                                          </p:val>
                                        </p:tav>
                                        <p:tav tm="100000">
                                          <p:val>
                                            <p:strVal val="#ppt_x"/>
                                          </p:val>
                                        </p:tav>
                                      </p:tavLst>
                                    </p:anim>
                                    <p:anim calcmode="lin" valueType="num">
                                      <p:cBhvr>
                                        <p:cTn id="64" dur="1000" fill="hold"/>
                                        <p:tgtEl>
                                          <p:spTgt spid="4">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65" dur="10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7696200" cy="1295400"/>
          </a:xfrm>
        </p:spPr>
        <p:txBody>
          <a:bodyPr>
            <a:noAutofit/>
          </a:bodyPr>
          <a:lstStyle/>
          <a:p>
            <a:r>
              <a:rPr lang="en-US" sz="3600" dirty="0" smtClean="0">
                <a:solidFill>
                  <a:srgbClr val="800000"/>
                </a:solidFill>
                <a:effectLst/>
                <a:latin typeface="Gill Sans MT" pitchFamily="34" charset="0"/>
              </a:rPr>
              <a:t>Jurisdictional Issues on ASGM</a:t>
            </a:r>
            <a:endParaRPr lang="en-US" sz="3600" dirty="0">
              <a:solidFill>
                <a:srgbClr val="800000"/>
              </a:solidFill>
              <a:effectLst/>
              <a:latin typeface="Gill Sans MT" pitchFamily="34" charset="0"/>
            </a:endParaRPr>
          </a:p>
        </p:txBody>
      </p:sp>
      <p:sp>
        <p:nvSpPr>
          <p:cNvPr id="3" name="Content Placeholder 2"/>
          <p:cNvSpPr>
            <a:spLocks noGrp="1"/>
          </p:cNvSpPr>
          <p:nvPr>
            <p:ph idx="1"/>
          </p:nvPr>
        </p:nvSpPr>
        <p:spPr>
          <a:xfrm>
            <a:off x="228600" y="1676400"/>
            <a:ext cx="8458200" cy="3124200"/>
          </a:xfrm>
        </p:spPr>
        <p:txBody>
          <a:bodyPr>
            <a:noAutofit/>
          </a:bodyPr>
          <a:lstStyle/>
          <a:p>
            <a:pPr marL="457200" indent="-457200">
              <a:buClr>
                <a:srgbClr val="002060"/>
              </a:buClr>
              <a:buSzPct val="100000"/>
              <a:buFont typeface="+mj-lt"/>
              <a:buAutoNum type="arabicPeriod"/>
            </a:pPr>
            <a:r>
              <a:rPr lang="en-US" sz="2400" dirty="0" err="1" smtClean="0">
                <a:solidFill>
                  <a:srgbClr val="002060"/>
                </a:solidFill>
                <a:latin typeface="Gill Sans MT" pitchFamily="34" charset="0"/>
              </a:rPr>
              <a:t>Diwalwal</a:t>
            </a:r>
            <a:r>
              <a:rPr lang="en-US" sz="2400" dirty="0" smtClean="0">
                <a:solidFill>
                  <a:srgbClr val="002060"/>
                </a:solidFill>
                <a:latin typeface="Gill Sans MT" pitchFamily="34" charset="0"/>
              </a:rPr>
              <a:t>, </a:t>
            </a:r>
            <a:r>
              <a:rPr lang="en-US" sz="2400" dirty="0" err="1" smtClean="0">
                <a:solidFill>
                  <a:srgbClr val="002060"/>
                </a:solidFill>
                <a:latin typeface="Gill Sans MT" pitchFamily="34" charset="0"/>
              </a:rPr>
              <a:t>Monkayo</a:t>
            </a:r>
            <a:r>
              <a:rPr lang="en-US" sz="2400" dirty="0" smtClean="0">
                <a:solidFill>
                  <a:srgbClr val="002060"/>
                </a:solidFill>
                <a:latin typeface="Gill Sans MT" pitchFamily="34" charset="0"/>
              </a:rPr>
              <a:t>, Compostella Valley (Mindanao)</a:t>
            </a:r>
          </a:p>
          <a:p>
            <a:pPr marL="914400" indent="-457200">
              <a:buClr>
                <a:srgbClr val="002060"/>
              </a:buClr>
              <a:buSzPct val="100000"/>
              <a:buFont typeface="Arial" pitchFamily="34" charset="0"/>
              <a:buChar char="•"/>
            </a:pPr>
            <a:r>
              <a:rPr lang="en-US" sz="2400" dirty="0" smtClean="0">
                <a:solidFill>
                  <a:srgbClr val="002060"/>
                </a:solidFill>
              </a:rPr>
              <a:t>Pursuant to RA 7942, the President issued Proclamation </a:t>
            </a:r>
            <a:r>
              <a:rPr lang="en-US" sz="2400" dirty="0">
                <a:solidFill>
                  <a:srgbClr val="002060"/>
                </a:solidFill>
              </a:rPr>
              <a:t>297 declaring 8,100 hectares located in </a:t>
            </a:r>
            <a:r>
              <a:rPr lang="en-US" sz="2400" dirty="0" err="1">
                <a:solidFill>
                  <a:srgbClr val="002060"/>
                </a:solidFill>
              </a:rPr>
              <a:t>Monkayo</a:t>
            </a:r>
            <a:r>
              <a:rPr lang="en-US" sz="2400" dirty="0">
                <a:solidFill>
                  <a:srgbClr val="002060"/>
                </a:solidFill>
              </a:rPr>
              <a:t>, </a:t>
            </a:r>
            <a:r>
              <a:rPr lang="en-US" sz="2400" dirty="0" err="1" smtClean="0">
                <a:solidFill>
                  <a:srgbClr val="002060"/>
                </a:solidFill>
              </a:rPr>
              <a:t>Compostella</a:t>
            </a:r>
            <a:r>
              <a:rPr lang="en-US" sz="2400" dirty="0" smtClean="0">
                <a:solidFill>
                  <a:srgbClr val="002060"/>
                </a:solidFill>
              </a:rPr>
              <a:t> </a:t>
            </a:r>
            <a:r>
              <a:rPr lang="en-US" sz="2400" dirty="0">
                <a:solidFill>
                  <a:srgbClr val="002060"/>
                </a:solidFill>
              </a:rPr>
              <a:t>Valley as mineral reservation area. DENR AO No. 2002-18 was subsequently issued </a:t>
            </a:r>
            <a:r>
              <a:rPr lang="en-US" sz="2400" dirty="0" smtClean="0">
                <a:solidFill>
                  <a:srgbClr val="002060"/>
                </a:solidFill>
              </a:rPr>
              <a:t>declaring </a:t>
            </a:r>
            <a:r>
              <a:rPr lang="en-US" sz="2400" dirty="0">
                <a:solidFill>
                  <a:srgbClr val="002060"/>
                </a:solidFill>
              </a:rPr>
              <a:t>the State’s direct takeover </a:t>
            </a:r>
            <a:r>
              <a:rPr lang="en-US" sz="2400" dirty="0" smtClean="0">
                <a:solidFill>
                  <a:srgbClr val="002060"/>
                </a:solidFill>
              </a:rPr>
              <a:t>of </a:t>
            </a:r>
            <a:r>
              <a:rPr lang="en-US" sz="2400" dirty="0">
                <a:solidFill>
                  <a:srgbClr val="002060"/>
                </a:solidFill>
              </a:rPr>
              <a:t>mining operations of the </a:t>
            </a:r>
            <a:r>
              <a:rPr lang="en-US" sz="2400" dirty="0" err="1">
                <a:solidFill>
                  <a:srgbClr val="002060"/>
                </a:solidFill>
              </a:rPr>
              <a:t>Diwalwal</a:t>
            </a:r>
            <a:r>
              <a:rPr lang="en-US" sz="2400" dirty="0">
                <a:solidFill>
                  <a:srgbClr val="002060"/>
                </a:solidFill>
              </a:rPr>
              <a:t> Gold Rush Area and awarded mining contracts to qualified mining entities including small-scale miners.</a:t>
            </a:r>
          </a:p>
          <a:p>
            <a:pPr marL="514350" indent="-514350">
              <a:buClr>
                <a:srgbClr val="002060"/>
              </a:buClr>
              <a:buSzPct val="100000"/>
              <a:buFont typeface="Arial" pitchFamily="34" charset="0"/>
              <a:buChar char="•"/>
            </a:pPr>
            <a:endParaRPr lang="en-US" sz="2400" dirty="0" smtClean="0">
              <a:solidFill>
                <a:srgbClr val="002060"/>
              </a:solidFill>
              <a:latin typeface="Gill Sans MT" pitchFamily="34" charset="0"/>
            </a:endParaRPr>
          </a:p>
        </p:txBody>
      </p:sp>
      <p:sp>
        <p:nvSpPr>
          <p:cNvPr id="4" name="Content Placeholder 2"/>
          <p:cNvSpPr txBox="1">
            <a:spLocks/>
          </p:cNvSpPr>
          <p:nvPr/>
        </p:nvSpPr>
        <p:spPr bwMode="auto">
          <a:xfrm>
            <a:off x="1143000" y="4953000"/>
            <a:ext cx="7696200" cy="1676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R="0" lvl="0" algn="l" defTabSz="914400" rtl="0" eaLnBrk="0" fontAlgn="base" latinLnBrk="0" hangingPunct="0">
              <a:lnSpc>
                <a:spcPct val="100000"/>
              </a:lnSpc>
              <a:spcBef>
                <a:spcPct val="20000"/>
              </a:spcBef>
              <a:spcAft>
                <a:spcPct val="0"/>
              </a:spcAft>
              <a:buClr>
                <a:srgbClr val="002060"/>
              </a:buClr>
              <a:buSzPct val="100000"/>
              <a:tabLst/>
              <a:defRPr/>
            </a:pPr>
            <a:r>
              <a:rPr kumimoji="1" lang="en-US" sz="2400" b="0" i="0" u="none" strike="noStrike" kern="0" cap="none" spc="0" normalizeH="0" baseline="0" noProof="0" dirty="0" smtClean="0">
                <a:ln>
                  <a:noFill/>
                </a:ln>
                <a:solidFill>
                  <a:srgbClr val="800000"/>
                </a:solidFill>
                <a:effectLst/>
                <a:uLnTx/>
                <a:uFillTx/>
                <a:latin typeface="Gill Sans MT" pitchFamily="34" charset="0"/>
                <a:ea typeface="+mn-ea"/>
                <a:cs typeface="+mn-cs"/>
              </a:rPr>
              <a:t>The role of</a:t>
            </a:r>
            <a:r>
              <a:rPr kumimoji="1" lang="en-US" sz="2400" kern="0" dirty="0" smtClean="0">
                <a:solidFill>
                  <a:srgbClr val="800000"/>
                </a:solidFill>
                <a:latin typeface="Gill Sans MT" pitchFamily="34" charset="0"/>
              </a:rPr>
              <a:t> local government is removed </a:t>
            </a:r>
            <a:r>
              <a:rPr kumimoji="1" lang="en-US" sz="2400" b="0" i="0" u="none" strike="noStrike" kern="0" cap="none" spc="0" normalizeH="0" baseline="0" noProof="0" dirty="0" smtClean="0">
                <a:ln>
                  <a:noFill/>
                </a:ln>
                <a:solidFill>
                  <a:srgbClr val="800000"/>
                </a:solidFill>
                <a:effectLst/>
                <a:uLnTx/>
                <a:uFillTx/>
                <a:latin typeface="Gill Sans MT" pitchFamily="34" charset="0"/>
                <a:ea typeface="+mn-ea"/>
                <a:cs typeface="+mn-cs"/>
              </a:rPr>
              <a:t>when it comes to ASGM operations in the </a:t>
            </a:r>
            <a:r>
              <a:rPr kumimoji="1" lang="en-US" sz="2400" b="0" i="0" u="none" strike="noStrike" kern="0" cap="none" spc="0" normalizeH="0" baseline="0" noProof="0" dirty="0" err="1" smtClean="0">
                <a:ln>
                  <a:noFill/>
                </a:ln>
                <a:solidFill>
                  <a:srgbClr val="800000"/>
                </a:solidFill>
                <a:effectLst/>
                <a:uLnTx/>
                <a:uFillTx/>
                <a:latin typeface="Gill Sans MT" pitchFamily="34" charset="0"/>
                <a:ea typeface="+mn-ea"/>
                <a:cs typeface="+mn-cs"/>
              </a:rPr>
              <a:t>Diwalwal</a:t>
            </a:r>
            <a:r>
              <a:rPr kumimoji="1" lang="en-US" sz="2400" b="0" i="0" u="none" strike="noStrike" kern="0" cap="none" spc="0" normalizeH="0" baseline="0" noProof="0" dirty="0" smtClean="0">
                <a:ln>
                  <a:noFill/>
                </a:ln>
                <a:solidFill>
                  <a:srgbClr val="800000"/>
                </a:solidFill>
                <a:effectLst/>
                <a:uLnTx/>
                <a:uFillTx/>
                <a:latin typeface="Gill Sans MT" pitchFamily="34" charset="0"/>
                <a:ea typeface="+mn-ea"/>
                <a:cs typeface="+mn-cs"/>
              </a:rPr>
              <a:t> Gold Rush area. Giving rise to conflict with national and local</a:t>
            </a:r>
            <a:r>
              <a:rPr kumimoji="1" lang="en-US" sz="2400" b="0" i="0" u="none" strike="noStrike" kern="0" cap="none" spc="0" normalizeH="0" noProof="0" dirty="0" smtClean="0">
                <a:ln>
                  <a:noFill/>
                </a:ln>
                <a:solidFill>
                  <a:srgbClr val="800000"/>
                </a:solidFill>
                <a:effectLst/>
                <a:uLnTx/>
                <a:uFillTx/>
                <a:latin typeface="Gill Sans MT" pitchFamily="34" charset="0"/>
                <a:ea typeface="+mn-ea"/>
                <a:cs typeface="+mn-cs"/>
              </a:rPr>
              <a:t> government.</a:t>
            </a:r>
            <a:endParaRPr kumimoji="1" lang="en-US" sz="2400" b="0" i="0" u="none" strike="noStrike" kern="0" cap="none" spc="0" normalizeH="0" baseline="0" noProof="0" dirty="0" smtClean="0">
              <a:ln>
                <a:noFill/>
              </a:ln>
              <a:solidFill>
                <a:srgbClr val="800000"/>
              </a:solidFill>
              <a:effectLst/>
              <a:uLnTx/>
              <a:uFillTx/>
              <a:latin typeface="Gill Sans MT" pitchFamily="34" charset="0"/>
              <a:ea typeface="+mn-ea"/>
              <a:cs typeface="+mn-cs"/>
            </a:endParaRPr>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Clr>
                <a:srgbClr val="002060"/>
              </a:buClr>
              <a:buSzPct val="100000"/>
              <a:buNone/>
            </a:pPr>
            <a:r>
              <a:rPr lang="en-US" dirty="0" err="1" smtClean="0">
                <a:solidFill>
                  <a:srgbClr val="002060"/>
                </a:solidFill>
              </a:rPr>
              <a:t>Compostella</a:t>
            </a:r>
            <a:r>
              <a:rPr lang="en-US" dirty="0" smtClean="0">
                <a:solidFill>
                  <a:srgbClr val="002060"/>
                </a:solidFill>
              </a:rPr>
              <a:t> Valley</a:t>
            </a:r>
          </a:p>
          <a:p>
            <a:pPr marL="914400" indent="-457200">
              <a:buClr>
                <a:srgbClr val="002060"/>
              </a:buClr>
              <a:buSzPct val="100000"/>
              <a:buFont typeface="Arial" pitchFamily="34" charset="0"/>
              <a:buChar char="•"/>
            </a:pPr>
            <a:r>
              <a:rPr lang="en-US" dirty="0" smtClean="0">
                <a:solidFill>
                  <a:srgbClr val="002060"/>
                </a:solidFill>
              </a:rPr>
              <a:t>Recognizing the economic significance of ASGM activities in the province and the need to regulate ASGM operations in the area, the Governor formally declared </a:t>
            </a:r>
            <a:r>
              <a:rPr lang="en-US" dirty="0" err="1" smtClean="0">
                <a:solidFill>
                  <a:srgbClr val="002060"/>
                </a:solidFill>
              </a:rPr>
              <a:t>PSSMAs</a:t>
            </a:r>
            <a:r>
              <a:rPr lang="en-US" dirty="0" smtClean="0">
                <a:solidFill>
                  <a:srgbClr val="002060"/>
                </a:solidFill>
              </a:rPr>
              <a:t>.</a:t>
            </a:r>
          </a:p>
          <a:p>
            <a:endParaRPr lang="en-US" dirty="0"/>
          </a:p>
        </p:txBody>
      </p:sp>
      <p:sp>
        <p:nvSpPr>
          <p:cNvPr id="4" name="Title 1"/>
          <p:cNvSpPr>
            <a:spLocks noGrp="1"/>
          </p:cNvSpPr>
          <p:nvPr>
            <p:ph type="title"/>
          </p:nvPr>
        </p:nvSpPr>
        <p:spPr/>
        <p:txBody>
          <a:bodyPr>
            <a:noAutofit/>
          </a:bodyPr>
          <a:lstStyle/>
          <a:p>
            <a:r>
              <a:rPr lang="en-US" sz="3600" dirty="0" smtClean="0">
                <a:solidFill>
                  <a:srgbClr val="800000"/>
                </a:solidFill>
                <a:effectLst/>
                <a:latin typeface="Gill Sans MT" pitchFamily="34" charset="0"/>
              </a:rPr>
              <a:t>Jurisdictional Issues on ASGM</a:t>
            </a:r>
            <a:endParaRPr lang="en-US" sz="3600" dirty="0">
              <a:solidFill>
                <a:srgbClr val="800000"/>
              </a:solidFill>
              <a:effectLst/>
              <a:latin typeface="Gill Sans MT" pitchFamily="34" charset="0"/>
            </a:endParaRP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7696200" cy="1295400"/>
          </a:xfrm>
        </p:spPr>
        <p:txBody>
          <a:bodyPr>
            <a:noAutofit/>
          </a:bodyPr>
          <a:lstStyle/>
          <a:p>
            <a:r>
              <a:rPr lang="en-US" sz="3600" dirty="0" smtClean="0">
                <a:solidFill>
                  <a:srgbClr val="800000"/>
                </a:solidFill>
                <a:effectLst/>
              </a:rPr>
              <a:t>LGU approach to ASGM obstacles</a:t>
            </a:r>
            <a:endParaRPr lang="en-US" sz="3600" dirty="0">
              <a:solidFill>
                <a:srgbClr val="800000"/>
              </a:solidFill>
              <a:effectLst/>
              <a:latin typeface="Gill Sans MT" pitchFamily="34" charset="0"/>
            </a:endParaRPr>
          </a:p>
        </p:txBody>
      </p:sp>
      <p:sp>
        <p:nvSpPr>
          <p:cNvPr id="3" name="Content Placeholder 2"/>
          <p:cNvSpPr>
            <a:spLocks noGrp="1"/>
          </p:cNvSpPr>
          <p:nvPr>
            <p:ph idx="1"/>
          </p:nvPr>
        </p:nvSpPr>
        <p:spPr>
          <a:xfrm>
            <a:off x="228600" y="1676400"/>
            <a:ext cx="8458200" cy="5181600"/>
          </a:xfrm>
        </p:spPr>
        <p:txBody>
          <a:bodyPr>
            <a:noAutofit/>
          </a:bodyPr>
          <a:lstStyle/>
          <a:p>
            <a:pPr marL="457200" indent="-457200">
              <a:buClr>
                <a:srgbClr val="002060"/>
              </a:buClr>
              <a:buSzPct val="100000"/>
              <a:buNone/>
            </a:pPr>
            <a:r>
              <a:rPr lang="en-US" sz="2400" dirty="0" smtClean="0">
                <a:solidFill>
                  <a:srgbClr val="002060"/>
                </a:solidFill>
                <a:latin typeface="Gill Sans MT" pitchFamily="34" charset="0"/>
              </a:rPr>
              <a:t>Benguet, Northern Luzon</a:t>
            </a:r>
          </a:p>
          <a:p>
            <a:pPr marL="914400" indent="-457200">
              <a:buClr>
                <a:srgbClr val="002060"/>
              </a:buClr>
              <a:buSzPct val="100000"/>
              <a:buFont typeface="Arial" pitchFamily="34" charset="0"/>
              <a:buChar char="•"/>
            </a:pPr>
            <a:r>
              <a:rPr lang="en-US" sz="2400" dirty="0" smtClean="0">
                <a:solidFill>
                  <a:srgbClr val="002060"/>
                </a:solidFill>
              </a:rPr>
              <a:t>Most mineral lands have been covered by various tenures and mining claims, making it impossible for the PMRB to declare PSSSMAs and issue SSMCs to miners.</a:t>
            </a:r>
          </a:p>
          <a:p>
            <a:pPr marL="914400" indent="-457200">
              <a:buClr>
                <a:srgbClr val="002060"/>
              </a:buClr>
              <a:buSzPct val="100000"/>
              <a:buFont typeface="Arial" pitchFamily="34" charset="0"/>
              <a:buChar char="•"/>
            </a:pPr>
            <a:r>
              <a:rPr lang="en-US" sz="2400" dirty="0" smtClean="0">
                <a:solidFill>
                  <a:srgbClr val="002060"/>
                </a:solidFill>
              </a:rPr>
              <a:t>To help the miners legalize their operations, the Provincial Government facilitated the issuance of Special Temporary Mining Permits as it pushes for the enactment of provincial mining code which will harmonize conflicting mining laws in the province and streamline procedures for formalization.</a:t>
            </a:r>
            <a:endParaRPr lang="en-US" sz="2400" dirty="0">
              <a:solidFill>
                <a:srgbClr val="002060"/>
              </a:solidFill>
            </a:endParaRP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352800"/>
            <a:ext cx="8534400" cy="874713"/>
          </a:xfrm>
        </p:spPr>
        <p:txBody>
          <a:bodyPr/>
          <a:lstStyle/>
          <a:p>
            <a:pPr algn="ctr"/>
            <a:r>
              <a:rPr lang="en-US" dirty="0" smtClean="0">
                <a:solidFill>
                  <a:srgbClr val="002060"/>
                </a:solidFill>
              </a:rPr>
              <a:t>Thank you for listening!</a:t>
            </a:r>
            <a:endParaRPr lang="en-US" dirty="0">
              <a:solidFill>
                <a:srgbClr val="002060"/>
              </a:solidFill>
            </a:endParaRPr>
          </a:p>
        </p:txBody>
      </p:sp>
    </p:spTree>
  </p:cSld>
  <p:clrMapOvr>
    <a:masterClrMapping/>
  </p:clrMapOvr>
  <p:transition>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novation design template">
  <a:themeElements>
    <a:clrScheme name="">
      <a:dk1>
        <a:srgbClr val="000000"/>
      </a:dk1>
      <a:lt1>
        <a:srgbClr val="FFFFFF"/>
      </a:lt1>
      <a:dk2>
        <a:srgbClr val="000000"/>
      </a:dk2>
      <a:lt2>
        <a:srgbClr val="220011"/>
      </a:lt2>
      <a:accent1>
        <a:srgbClr val="990033"/>
      </a:accent1>
      <a:accent2>
        <a:srgbClr val="CC6600"/>
      </a:accent2>
      <a:accent3>
        <a:srgbClr val="FFFFFF"/>
      </a:accent3>
      <a:accent4>
        <a:srgbClr val="000000"/>
      </a:accent4>
      <a:accent5>
        <a:srgbClr val="CAAAAD"/>
      </a:accent5>
      <a:accent6>
        <a:srgbClr val="B95C00"/>
      </a:accent6>
      <a:hlink>
        <a:srgbClr val="FF6600"/>
      </a:hlink>
      <a:folHlink>
        <a:srgbClr val="FF0000"/>
      </a:folHlink>
    </a:clrScheme>
    <a:fontScheme name="Innovation design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Innovation design template 1">
        <a:dk1>
          <a:srgbClr val="000000"/>
        </a:dk1>
        <a:lt1>
          <a:srgbClr val="FFFFFF"/>
        </a:lt1>
        <a:dk2>
          <a:srgbClr val="000000"/>
        </a:dk2>
        <a:lt2>
          <a:srgbClr val="220011"/>
        </a:lt2>
        <a:accent1>
          <a:srgbClr val="A50021"/>
        </a:accent1>
        <a:accent2>
          <a:srgbClr val="800000"/>
        </a:accent2>
        <a:accent3>
          <a:srgbClr val="FFFFFF"/>
        </a:accent3>
        <a:accent4>
          <a:srgbClr val="000000"/>
        </a:accent4>
        <a:accent5>
          <a:srgbClr val="CFAAAB"/>
        </a:accent5>
        <a:accent6>
          <a:srgbClr val="730000"/>
        </a:accent6>
        <a:hlink>
          <a:srgbClr val="CC0000"/>
        </a:hlink>
        <a:folHlink>
          <a:srgbClr val="FF505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TotalTime>
  <Words>1104</Words>
  <Application>Microsoft Macintosh PowerPoint</Application>
  <PresentationFormat>On-screen Show (4:3)</PresentationFormat>
  <Paragraphs>81</Paragraphs>
  <Slides>13</Slides>
  <Notes>6</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Office Theme</vt:lpstr>
      <vt:lpstr>Innovation design template</vt:lpstr>
      <vt:lpstr>DECENTRALIZATION AND ARTISANAL AND SMALL-SCALE GOLD MINING IN THE PHILIPPINES</vt:lpstr>
      <vt:lpstr>Slide 2</vt:lpstr>
      <vt:lpstr>Decentralization: Legal Basis</vt:lpstr>
      <vt:lpstr>Legal Basis: Local Government Code of 1991 (Republic Act 7160) </vt:lpstr>
      <vt:lpstr>Innovations in the law on local governments introduced by the Local Government Code of 1991</vt:lpstr>
      <vt:lpstr>Perceived Drawbacks of Decentralization and Devolution </vt:lpstr>
      <vt:lpstr>ASGM and Philippine Mining Laws</vt:lpstr>
      <vt:lpstr>Devolution of ASGM to Local Government Units</vt:lpstr>
      <vt:lpstr>ASGM Institutional Framework  (under RA 7076)</vt:lpstr>
      <vt:lpstr>Jurisdictional Issues on ASGM</vt:lpstr>
      <vt:lpstr>Jurisdictional Issues on ASGM</vt:lpstr>
      <vt:lpstr>LGU approach to ASGM obstacles</vt:lpstr>
      <vt:lpstr>Thank you for listening!</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DECENTRALIZATION AND ARTISANAL AND SMALL-SCALE GOLD MINING IN THE PHILIPPINES</dc:title>
  <dc:creator>Gil Viloria Jr.</dc:creator>
  <cp:lastModifiedBy>Law Student</cp:lastModifiedBy>
  <cp:revision>31</cp:revision>
  <dcterms:created xsi:type="dcterms:W3CDTF">2011-03-22T19:50:59Z</dcterms:created>
  <dcterms:modified xsi:type="dcterms:W3CDTF">2011-03-23T08:40:05Z</dcterms:modified>
</cp:coreProperties>
</file>