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0" r:id="rId5"/>
  </p:sldMasterIdLst>
  <p:notesMasterIdLst>
    <p:notesMasterId r:id="rId22"/>
  </p:notesMasterIdLst>
  <p:sldIdLst>
    <p:sldId id="4131" r:id="rId6"/>
    <p:sldId id="9331233" r:id="rId7"/>
    <p:sldId id="9331218" r:id="rId8"/>
    <p:sldId id="9331223" r:id="rId9"/>
    <p:sldId id="9331212" r:id="rId10"/>
    <p:sldId id="9331224" r:id="rId11"/>
    <p:sldId id="9331226" r:id="rId12"/>
    <p:sldId id="9331213" r:id="rId13"/>
    <p:sldId id="9331228" r:id="rId14"/>
    <p:sldId id="9331234" r:id="rId15"/>
    <p:sldId id="9331238" r:id="rId16"/>
    <p:sldId id="9331231" r:id="rId17"/>
    <p:sldId id="9331235" r:id="rId18"/>
    <p:sldId id="9331215" r:id="rId19"/>
    <p:sldId id="9331216" r:id="rId20"/>
    <p:sldId id="317" r:id="rId21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eonora Musco" initials="EM" lastIdx="1" clrIdx="0"/>
  <p:cmAuthor id="2" name="Sonja Gebert" initials="SG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CFF"/>
    <a:srgbClr val="95ABEA"/>
    <a:srgbClr val="A2FB97"/>
    <a:srgbClr val="71A6DB"/>
    <a:srgbClr val="FF0000"/>
    <a:srgbClr val="00FC79"/>
    <a:srgbClr val="6FE17E"/>
    <a:srgbClr val="0060AA"/>
    <a:srgbClr val="37494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799B23B-EC83-4686-B30A-512413B5E67A}">
  <a:tblStyle styleId="{8799B23B-EC83-4686-B30A-512413B5E67A}" styleName="浅色样式 3 - 强调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153"/>
    <p:restoredTop sz="95988"/>
  </p:normalViewPr>
  <p:slideViewPr>
    <p:cSldViewPr snapToGrid="0" showGuides="1">
      <p:cViewPr varScale="1">
        <p:scale>
          <a:sx n="63" d="100"/>
          <a:sy n="63" d="100"/>
        </p:scale>
        <p:origin x="68" y="2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A4FE13-540B-4671-8EDE-FF39F7E9252A}" type="doc">
      <dgm:prSet loTypeId="urn:microsoft.com/office/officeart/2005/8/layout/vList2#1" loCatId="list" qsTypeId="urn:microsoft.com/office/officeart/2005/8/quickstyle/simple1#1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CDF5A5E2-FC59-4A20-9A1C-92EBEB1B1D5B}">
      <dgm:prSet/>
      <dgm:spPr/>
      <dgm:t>
        <a:bodyPr/>
        <a:lstStyle/>
        <a:p>
          <a:pPr algn="just"/>
          <a:r>
            <a: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Most of the soil represented in Montenegro has a shallow soil profile and low contents of nutrients. </a:t>
          </a:r>
        </a:p>
      </dgm:t>
    </dgm:pt>
    <dgm:pt modelId="{B82B7533-6220-418A-9023-073EECF1CA5A}" type="parTrans" cxnId="{9556AE4D-8885-4735-9FA2-13CEF20C0E3F}">
      <dgm:prSet/>
      <dgm:spPr/>
      <dgm:t>
        <a:bodyPr/>
        <a:lstStyle/>
        <a:p>
          <a:endParaRPr lang="en-US"/>
        </a:p>
      </dgm:t>
    </dgm:pt>
    <dgm:pt modelId="{71D4A2FC-3139-4863-81B2-AC7F7870BDE4}" type="sibTrans" cxnId="{9556AE4D-8885-4735-9FA2-13CEF20C0E3F}">
      <dgm:prSet/>
      <dgm:spPr/>
      <dgm:t>
        <a:bodyPr/>
        <a:lstStyle/>
        <a:p>
          <a:endParaRPr lang="en-US"/>
        </a:p>
      </dgm:t>
    </dgm:pt>
    <dgm:pt modelId="{736B882F-AE5C-4857-94F8-8F3109F0B5A1}">
      <dgm:prSet/>
      <dgm:spPr/>
      <dgm:t>
        <a:bodyPr/>
        <a:lstStyle/>
        <a:p>
          <a:r>
            <a: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Of the total area, not considering the infertile lands (</a:t>
          </a:r>
          <a:r>
            <a:rPr lang="en-US" i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rocks, wetlands, lakes, rivers, roads and urban settlements</a:t>
          </a:r>
          <a:r>
            <a: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) the soil of Montenegro (</a:t>
          </a:r>
          <a:r>
            <a:rPr lang="en-US" i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Fustic and </a:t>
          </a:r>
          <a:r>
            <a:rPr lang="en-US" i="1" dirty="0" err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Djuretic</a:t>
          </a:r>
          <a:r>
            <a:rPr lang="en-US" i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, 2000</a:t>
          </a:r>
          <a:r>
            <a: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) is classified in five categories of effective fertility.</a:t>
          </a:r>
        </a:p>
      </dgm:t>
    </dgm:pt>
    <dgm:pt modelId="{3AB5C844-375A-4471-9D95-1261EACA7182}" type="parTrans" cxnId="{2D657F09-62CF-4285-8C39-1EAFFA6FA122}">
      <dgm:prSet/>
      <dgm:spPr/>
      <dgm:t>
        <a:bodyPr/>
        <a:lstStyle/>
        <a:p>
          <a:endParaRPr lang="en-US"/>
        </a:p>
      </dgm:t>
    </dgm:pt>
    <dgm:pt modelId="{8E193A42-534F-4C00-A7A9-CFCC8705F850}" type="sibTrans" cxnId="{2D657F09-62CF-4285-8C39-1EAFFA6FA122}">
      <dgm:prSet/>
      <dgm:spPr/>
      <dgm:t>
        <a:bodyPr/>
        <a:lstStyle/>
        <a:p>
          <a:endParaRPr lang="en-US"/>
        </a:p>
      </dgm:t>
    </dgm:pt>
    <dgm:pt modelId="{388755C2-9E9B-45FD-A182-A418E6E42B91}" type="pres">
      <dgm:prSet presAssocID="{6AA4FE13-540B-4671-8EDE-FF39F7E9252A}" presName="linear" presStyleCnt="0">
        <dgm:presLayoutVars>
          <dgm:animLvl val="lvl"/>
          <dgm:resizeHandles val="exact"/>
        </dgm:presLayoutVars>
      </dgm:prSet>
      <dgm:spPr/>
    </dgm:pt>
    <dgm:pt modelId="{89ADDFB1-00A6-4A08-B524-8B1F58F62BC7}" type="pres">
      <dgm:prSet presAssocID="{CDF5A5E2-FC59-4A20-9A1C-92EBEB1B1D5B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303598CB-7848-4491-9084-B5213958591C}" type="pres">
      <dgm:prSet presAssocID="{71D4A2FC-3139-4863-81B2-AC7F7870BDE4}" presName="spacer" presStyleCnt="0"/>
      <dgm:spPr/>
    </dgm:pt>
    <dgm:pt modelId="{60266AB4-E46B-4CAA-81C6-3553A55D7487}" type="pres">
      <dgm:prSet presAssocID="{736B882F-AE5C-4857-94F8-8F3109F0B5A1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2D657F09-62CF-4285-8C39-1EAFFA6FA122}" srcId="{6AA4FE13-540B-4671-8EDE-FF39F7E9252A}" destId="{736B882F-AE5C-4857-94F8-8F3109F0B5A1}" srcOrd="1" destOrd="0" parTransId="{3AB5C844-375A-4471-9D95-1261EACA7182}" sibTransId="{8E193A42-534F-4C00-A7A9-CFCC8705F850}"/>
    <dgm:cxn modelId="{113A0327-893D-47E9-B109-CE34270C2C13}" type="presOf" srcId="{CDF5A5E2-FC59-4A20-9A1C-92EBEB1B1D5B}" destId="{89ADDFB1-00A6-4A08-B524-8B1F58F62BC7}" srcOrd="0" destOrd="0" presId="urn:microsoft.com/office/officeart/2005/8/layout/vList2#1"/>
    <dgm:cxn modelId="{9556AE4D-8885-4735-9FA2-13CEF20C0E3F}" srcId="{6AA4FE13-540B-4671-8EDE-FF39F7E9252A}" destId="{CDF5A5E2-FC59-4A20-9A1C-92EBEB1B1D5B}" srcOrd="0" destOrd="0" parTransId="{B82B7533-6220-418A-9023-073EECF1CA5A}" sibTransId="{71D4A2FC-3139-4863-81B2-AC7F7870BDE4}"/>
    <dgm:cxn modelId="{E8F956A3-A284-4FC7-9BE2-7B78FDBAFECB}" type="presOf" srcId="{736B882F-AE5C-4857-94F8-8F3109F0B5A1}" destId="{60266AB4-E46B-4CAA-81C6-3553A55D7487}" srcOrd="0" destOrd="0" presId="urn:microsoft.com/office/officeart/2005/8/layout/vList2#1"/>
    <dgm:cxn modelId="{9102FFE0-1DDA-499E-8142-A9746F78E83C}" type="presOf" srcId="{6AA4FE13-540B-4671-8EDE-FF39F7E9252A}" destId="{388755C2-9E9B-45FD-A182-A418E6E42B91}" srcOrd="0" destOrd="0" presId="urn:microsoft.com/office/officeart/2005/8/layout/vList2#1"/>
    <dgm:cxn modelId="{55CFBF60-69B7-48EA-9504-0733EAFDEA93}" type="presParOf" srcId="{388755C2-9E9B-45FD-A182-A418E6E42B91}" destId="{89ADDFB1-00A6-4A08-B524-8B1F58F62BC7}" srcOrd="0" destOrd="0" presId="urn:microsoft.com/office/officeart/2005/8/layout/vList2#1"/>
    <dgm:cxn modelId="{7A3E7B0B-6F9C-4F48-A8CB-4F6EDFD23918}" type="presParOf" srcId="{388755C2-9E9B-45FD-A182-A418E6E42B91}" destId="{303598CB-7848-4491-9084-B5213958591C}" srcOrd="1" destOrd="0" presId="urn:microsoft.com/office/officeart/2005/8/layout/vList2#1"/>
    <dgm:cxn modelId="{296819A0-ADE3-4289-9634-F945D9C1E6BB}" type="presParOf" srcId="{388755C2-9E9B-45FD-A182-A418E6E42B91}" destId="{60266AB4-E46B-4CAA-81C6-3553A55D7487}" srcOrd="2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3918AAE-CF51-4E9B-82FA-37507A32CABE}" type="doc">
      <dgm:prSet loTypeId="urn:microsoft.com/office/officeart/2005/8/layout/default#1" loCatId="list" qsTypeId="urn:microsoft.com/office/officeart/2005/8/quickstyle/simple1#2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D01170E-C362-4A5B-9F8C-A613F920EBB2}">
      <dgm:prSet/>
      <dgm:spPr/>
      <dgm:t>
        <a:bodyPr/>
        <a:lstStyle/>
        <a:p>
          <a:r>
            <a:rPr lang="en-US" dirty="0"/>
            <a:t>Historical industrial and mining activities</a:t>
          </a:r>
        </a:p>
      </dgm:t>
    </dgm:pt>
    <dgm:pt modelId="{A9D4B0B9-403A-4CF4-8497-A487D51DE30D}" type="parTrans" cxnId="{19D57FF5-B465-4BB1-B088-511B36DB7309}">
      <dgm:prSet/>
      <dgm:spPr/>
      <dgm:t>
        <a:bodyPr/>
        <a:lstStyle/>
        <a:p>
          <a:endParaRPr lang="en-US"/>
        </a:p>
      </dgm:t>
    </dgm:pt>
    <dgm:pt modelId="{D92AF8DD-981D-4334-8873-B53F9A142475}" type="sibTrans" cxnId="{19D57FF5-B465-4BB1-B088-511B36DB7309}">
      <dgm:prSet/>
      <dgm:spPr/>
      <dgm:t>
        <a:bodyPr/>
        <a:lstStyle/>
        <a:p>
          <a:endParaRPr lang="en-US"/>
        </a:p>
      </dgm:t>
    </dgm:pt>
    <dgm:pt modelId="{3599F6F8-6163-4F8E-90D6-DF82B2C42F85}">
      <dgm:prSet/>
      <dgm:spPr/>
      <dgm:t>
        <a:bodyPr/>
        <a:lstStyle/>
        <a:p>
          <a:r>
            <a:rPr lang="en-US"/>
            <a:t>Waste disposal sites and landfills</a:t>
          </a:r>
        </a:p>
      </dgm:t>
    </dgm:pt>
    <dgm:pt modelId="{1DD1703E-69EE-4D84-ADE6-9608A537691A}" type="parTrans" cxnId="{E3F51989-C82C-41A4-B852-862586298F8E}">
      <dgm:prSet/>
      <dgm:spPr/>
      <dgm:t>
        <a:bodyPr/>
        <a:lstStyle/>
        <a:p>
          <a:endParaRPr lang="en-US"/>
        </a:p>
      </dgm:t>
    </dgm:pt>
    <dgm:pt modelId="{FA31F275-8A6D-47E0-8860-CF7B5A115B41}" type="sibTrans" cxnId="{E3F51989-C82C-41A4-B852-862586298F8E}">
      <dgm:prSet/>
      <dgm:spPr/>
      <dgm:t>
        <a:bodyPr/>
        <a:lstStyle/>
        <a:p>
          <a:endParaRPr lang="en-US"/>
        </a:p>
      </dgm:t>
    </dgm:pt>
    <dgm:pt modelId="{1E83B1EA-52DA-4EB5-A2E9-CED5F026384A}">
      <dgm:prSet/>
      <dgm:spPr/>
      <dgm:t>
        <a:bodyPr/>
        <a:lstStyle/>
        <a:p>
          <a:r>
            <a:rPr lang="en-US"/>
            <a:t>Agricultural inputs (pesticides and fertilizers)</a:t>
          </a:r>
        </a:p>
      </dgm:t>
    </dgm:pt>
    <dgm:pt modelId="{3249AEB4-D5B5-45A5-A982-D02C22B0D717}" type="parTrans" cxnId="{BDBB270D-3C58-48C1-A1A6-67EC887D60EE}">
      <dgm:prSet/>
      <dgm:spPr/>
      <dgm:t>
        <a:bodyPr/>
        <a:lstStyle/>
        <a:p>
          <a:endParaRPr lang="en-US"/>
        </a:p>
      </dgm:t>
    </dgm:pt>
    <dgm:pt modelId="{A756B1CF-B80E-4067-BCAF-237C68D73670}" type="sibTrans" cxnId="{BDBB270D-3C58-48C1-A1A6-67EC887D60EE}">
      <dgm:prSet/>
      <dgm:spPr/>
      <dgm:t>
        <a:bodyPr/>
        <a:lstStyle/>
        <a:p>
          <a:endParaRPr lang="en-US"/>
        </a:p>
      </dgm:t>
    </dgm:pt>
    <dgm:pt modelId="{25268028-A684-4C62-9BA6-0C860920D555}">
      <dgm:prSet/>
      <dgm:spPr/>
      <dgm:t>
        <a:bodyPr/>
        <a:lstStyle/>
        <a:p>
          <a:r>
            <a:rPr lang="en-US"/>
            <a:t>Urban development and infrastructure</a:t>
          </a:r>
        </a:p>
      </dgm:t>
    </dgm:pt>
    <dgm:pt modelId="{AA828F4B-7ED5-481B-B7CC-572CF16266F9}" type="parTrans" cxnId="{E72AA13A-067D-408A-9E2F-24365FF021C1}">
      <dgm:prSet/>
      <dgm:spPr/>
      <dgm:t>
        <a:bodyPr/>
        <a:lstStyle/>
        <a:p>
          <a:endParaRPr lang="en-US"/>
        </a:p>
      </dgm:t>
    </dgm:pt>
    <dgm:pt modelId="{B83E0E9F-1D21-4E06-A531-166FE6F7D6AC}" type="sibTrans" cxnId="{E72AA13A-067D-408A-9E2F-24365FF021C1}">
      <dgm:prSet/>
      <dgm:spPr/>
      <dgm:t>
        <a:bodyPr/>
        <a:lstStyle/>
        <a:p>
          <a:endParaRPr lang="en-US"/>
        </a:p>
      </dgm:t>
    </dgm:pt>
    <dgm:pt modelId="{A3F6F3F8-8001-4C84-A9A5-9CD8EAEB174C}">
      <dgm:prSet/>
      <dgm:spPr/>
      <dgm:t>
        <a:bodyPr/>
        <a:lstStyle/>
        <a:p>
          <a:r>
            <a:rPr lang="en-US"/>
            <a:t>Localized contamination around former industrial zones</a:t>
          </a:r>
        </a:p>
      </dgm:t>
    </dgm:pt>
    <dgm:pt modelId="{F1431B50-BA14-4064-84CC-ADDEDC3C95B1}" type="parTrans" cxnId="{B7AA0A30-0D5E-4749-895A-EA1E35627E50}">
      <dgm:prSet/>
      <dgm:spPr/>
      <dgm:t>
        <a:bodyPr/>
        <a:lstStyle/>
        <a:p>
          <a:endParaRPr lang="en-US"/>
        </a:p>
      </dgm:t>
    </dgm:pt>
    <dgm:pt modelId="{6CFEF6EF-4100-4E1D-ACF0-451BE0F98254}" type="sibTrans" cxnId="{B7AA0A30-0D5E-4749-895A-EA1E35627E50}">
      <dgm:prSet/>
      <dgm:spPr/>
      <dgm:t>
        <a:bodyPr/>
        <a:lstStyle/>
        <a:p>
          <a:endParaRPr lang="en-US"/>
        </a:p>
      </dgm:t>
    </dgm:pt>
    <dgm:pt modelId="{F49925FB-7D61-4F6B-AB83-9BE12E3DA833}">
      <dgm:prSet/>
      <dgm:spPr/>
      <dgm:t>
        <a:bodyPr/>
        <a:lstStyle/>
        <a:p>
          <a:r>
            <a:rPr lang="sr-Latn-ME" dirty="0"/>
            <a:t>L</a:t>
          </a:r>
          <a:r>
            <a:rPr lang="en-US" dirty="0" err="1"/>
            <a:t>egacy</a:t>
          </a:r>
          <a:r>
            <a:rPr lang="en-US" dirty="0"/>
            <a:t> pollution from older industrial activities is still a challenge.</a:t>
          </a:r>
        </a:p>
      </dgm:t>
    </dgm:pt>
    <dgm:pt modelId="{5CE93BA3-F6E9-48E7-86FB-98877AC95FF9}" type="parTrans" cxnId="{ED283141-90EB-4892-B20C-9E3007553A04}">
      <dgm:prSet/>
      <dgm:spPr/>
      <dgm:t>
        <a:bodyPr/>
        <a:lstStyle/>
        <a:p>
          <a:endParaRPr lang="en-US"/>
        </a:p>
      </dgm:t>
    </dgm:pt>
    <dgm:pt modelId="{A2A6C018-3ECB-4EBA-98C9-ACD4531C4E84}" type="sibTrans" cxnId="{ED283141-90EB-4892-B20C-9E3007553A04}">
      <dgm:prSet/>
      <dgm:spPr/>
      <dgm:t>
        <a:bodyPr/>
        <a:lstStyle/>
        <a:p>
          <a:endParaRPr lang="en-US"/>
        </a:p>
      </dgm:t>
    </dgm:pt>
    <dgm:pt modelId="{D1F164B6-E695-41A8-80CE-0F13172F689A}" type="pres">
      <dgm:prSet presAssocID="{23918AAE-CF51-4E9B-82FA-37507A32CABE}" presName="diagram" presStyleCnt="0">
        <dgm:presLayoutVars>
          <dgm:dir/>
          <dgm:resizeHandles val="exact"/>
        </dgm:presLayoutVars>
      </dgm:prSet>
      <dgm:spPr/>
    </dgm:pt>
    <dgm:pt modelId="{CEF4CF6B-654C-470C-B147-75A5B33F6BDE}" type="pres">
      <dgm:prSet presAssocID="{2D01170E-C362-4A5B-9F8C-A613F920EBB2}" presName="node" presStyleLbl="node1" presStyleIdx="0" presStyleCnt="6">
        <dgm:presLayoutVars>
          <dgm:bulletEnabled val="1"/>
        </dgm:presLayoutVars>
      </dgm:prSet>
      <dgm:spPr/>
    </dgm:pt>
    <dgm:pt modelId="{45A6621B-E127-4221-8841-8AA352AEB6CC}" type="pres">
      <dgm:prSet presAssocID="{D92AF8DD-981D-4334-8873-B53F9A142475}" presName="sibTrans" presStyleCnt="0"/>
      <dgm:spPr/>
    </dgm:pt>
    <dgm:pt modelId="{03619975-8BBF-41BC-A930-259542CD5E2C}" type="pres">
      <dgm:prSet presAssocID="{3599F6F8-6163-4F8E-90D6-DF82B2C42F85}" presName="node" presStyleLbl="node1" presStyleIdx="1" presStyleCnt="6">
        <dgm:presLayoutVars>
          <dgm:bulletEnabled val="1"/>
        </dgm:presLayoutVars>
      </dgm:prSet>
      <dgm:spPr/>
    </dgm:pt>
    <dgm:pt modelId="{7E339B99-5DC1-4750-8479-837F49D7D319}" type="pres">
      <dgm:prSet presAssocID="{FA31F275-8A6D-47E0-8860-CF7B5A115B41}" presName="sibTrans" presStyleCnt="0"/>
      <dgm:spPr/>
    </dgm:pt>
    <dgm:pt modelId="{8DF54BE0-4CE0-4D6A-BCBC-9782EABB8D54}" type="pres">
      <dgm:prSet presAssocID="{1E83B1EA-52DA-4EB5-A2E9-CED5F026384A}" presName="node" presStyleLbl="node1" presStyleIdx="2" presStyleCnt="6">
        <dgm:presLayoutVars>
          <dgm:bulletEnabled val="1"/>
        </dgm:presLayoutVars>
      </dgm:prSet>
      <dgm:spPr/>
    </dgm:pt>
    <dgm:pt modelId="{2924743B-6155-437C-8D40-2D24C8A19916}" type="pres">
      <dgm:prSet presAssocID="{A756B1CF-B80E-4067-BCAF-237C68D73670}" presName="sibTrans" presStyleCnt="0"/>
      <dgm:spPr/>
    </dgm:pt>
    <dgm:pt modelId="{55CB1E07-C9BF-4CD1-9108-C8BD8D73E86D}" type="pres">
      <dgm:prSet presAssocID="{25268028-A684-4C62-9BA6-0C860920D555}" presName="node" presStyleLbl="node1" presStyleIdx="3" presStyleCnt="6">
        <dgm:presLayoutVars>
          <dgm:bulletEnabled val="1"/>
        </dgm:presLayoutVars>
      </dgm:prSet>
      <dgm:spPr/>
    </dgm:pt>
    <dgm:pt modelId="{EA747FF5-B1AB-4205-8715-3C1A5650667E}" type="pres">
      <dgm:prSet presAssocID="{B83E0E9F-1D21-4E06-A531-166FE6F7D6AC}" presName="sibTrans" presStyleCnt="0"/>
      <dgm:spPr/>
    </dgm:pt>
    <dgm:pt modelId="{A29539E7-88F7-47E8-AB63-30C50054CE06}" type="pres">
      <dgm:prSet presAssocID="{A3F6F3F8-8001-4C84-A9A5-9CD8EAEB174C}" presName="node" presStyleLbl="node1" presStyleIdx="4" presStyleCnt="6">
        <dgm:presLayoutVars>
          <dgm:bulletEnabled val="1"/>
        </dgm:presLayoutVars>
      </dgm:prSet>
      <dgm:spPr/>
    </dgm:pt>
    <dgm:pt modelId="{ABD1D376-2280-4303-B9D3-344007BDB848}" type="pres">
      <dgm:prSet presAssocID="{6CFEF6EF-4100-4E1D-ACF0-451BE0F98254}" presName="sibTrans" presStyleCnt="0"/>
      <dgm:spPr/>
    </dgm:pt>
    <dgm:pt modelId="{083CE8F2-9829-4321-BF85-F19E7F6A5E63}" type="pres">
      <dgm:prSet presAssocID="{F49925FB-7D61-4F6B-AB83-9BE12E3DA833}" presName="node" presStyleLbl="node1" presStyleIdx="5" presStyleCnt="6">
        <dgm:presLayoutVars>
          <dgm:bulletEnabled val="1"/>
        </dgm:presLayoutVars>
      </dgm:prSet>
      <dgm:spPr/>
    </dgm:pt>
  </dgm:ptLst>
  <dgm:cxnLst>
    <dgm:cxn modelId="{BDBB270D-3C58-48C1-A1A6-67EC887D60EE}" srcId="{23918AAE-CF51-4E9B-82FA-37507A32CABE}" destId="{1E83B1EA-52DA-4EB5-A2E9-CED5F026384A}" srcOrd="2" destOrd="0" parTransId="{3249AEB4-D5B5-45A5-A982-D02C22B0D717}" sibTransId="{A756B1CF-B80E-4067-BCAF-237C68D73670}"/>
    <dgm:cxn modelId="{28D8DC0D-ED92-4679-82CA-197480526883}" type="presOf" srcId="{23918AAE-CF51-4E9B-82FA-37507A32CABE}" destId="{D1F164B6-E695-41A8-80CE-0F13172F689A}" srcOrd="0" destOrd="0" presId="urn:microsoft.com/office/officeart/2005/8/layout/default#1"/>
    <dgm:cxn modelId="{50E2B523-9DBF-4E3D-8CE9-72FA1476046B}" type="presOf" srcId="{F49925FB-7D61-4F6B-AB83-9BE12E3DA833}" destId="{083CE8F2-9829-4321-BF85-F19E7F6A5E63}" srcOrd="0" destOrd="0" presId="urn:microsoft.com/office/officeart/2005/8/layout/default#1"/>
    <dgm:cxn modelId="{B7AA0A30-0D5E-4749-895A-EA1E35627E50}" srcId="{23918AAE-CF51-4E9B-82FA-37507A32CABE}" destId="{A3F6F3F8-8001-4C84-A9A5-9CD8EAEB174C}" srcOrd="4" destOrd="0" parTransId="{F1431B50-BA14-4064-84CC-ADDEDC3C95B1}" sibTransId="{6CFEF6EF-4100-4E1D-ACF0-451BE0F98254}"/>
    <dgm:cxn modelId="{E72AA13A-067D-408A-9E2F-24365FF021C1}" srcId="{23918AAE-CF51-4E9B-82FA-37507A32CABE}" destId="{25268028-A684-4C62-9BA6-0C860920D555}" srcOrd="3" destOrd="0" parTransId="{AA828F4B-7ED5-481B-B7CC-572CF16266F9}" sibTransId="{B83E0E9F-1D21-4E06-A531-166FE6F7D6AC}"/>
    <dgm:cxn modelId="{ED283141-90EB-4892-B20C-9E3007553A04}" srcId="{23918AAE-CF51-4E9B-82FA-37507A32CABE}" destId="{F49925FB-7D61-4F6B-AB83-9BE12E3DA833}" srcOrd="5" destOrd="0" parTransId="{5CE93BA3-F6E9-48E7-86FB-98877AC95FF9}" sibTransId="{A2A6C018-3ECB-4EBA-98C9-ACD4531C4E84}"/>
    <dgm:cxn modelId="{E32EA243-F8B8-4719-9256-393807834098}" type="presOf" srcId="{2D01170E-C362-4A5B-9F8C-A613F920EBB2}" destId="{CEF4CF6B-654C-470C-B147-75A5B33F6BDE}" srcOrd="0" destOrd="0" presId="urn:microsoft.com/office/officeart/2005/8/layout/default#1"/>
    <dgm:cxn modelId="{D19B5053-E477-4C68-88A2-9F4E09DD8132}" type="presOf" srcId="{25268028-A684-4C62-9BA6-0C860920D555}" destId="{55CB1E07-C9BF-4CD1-9108-C8BD8D73E86D}" srcOrd="0" destOrd="0" presId="urn:microsoft.com/office/officeart/2005/8/layout/default#1"/>
    <dgm:cxn modelId="{E3F51989-C82C-41A4-B852-862586298F8E}" srcId="{23918AAE-CF51-4E9B-82FA-37507A32CABE}" destId="{3599F6F8-6163-4F8E-90D6-DF82B2C42F85}" srcOrd="1" destOrd="0" parTransId="{1DD1703E-69EE-4D84-ADE6-9608A537691A}" sibTransId="{FA31F275-8A6D-47E0-8860-CF7B5A115B41}"/>
    <dgm:cxn modelId="{3C996E8F-926E-4090-A284-DB24A26E1BF3}" type="presOf" srcId="{3599F6F8-6163-4F8E-90D6-DF82B2C42F85}" destId="{03619975-8BBF-41BC-A930-259542CD5E2C}" srcOrd="0" destOrd="0" presId="urn:microsoft.com/office/officeart/2005/8/layout/default#1"/>
    <dgm:cxn modelId="{6309EAAA-FC06-4A8F-B185-D42A362BB86B}" type="presOf" srcId="{A3F6F3F8-8001-4C84-A9A5-9CD8EAEB174C}" destId="{A29539E7-88F7-47E8-AB63-30C50054CE06}" srcOrd="0" destOrd="0" presId="urn:microsoft.com/office/officeart/2005/8/layout/default#1"/>
    <dgm:cxn modelId="{449E8CD1-8828-4CEB-B3B6-4392EB843FBF}" type="presOf" srcId="{1E83B1EA-52DA-4EB5-A2E9-CED5F026384A}" destId="{8DF54BE0-4CE0-4D6A-BCBC-9782EABB8D54}" srcOrd="0" destOrd="0" presId="urn:microsoft.com/office/officeart/2005/8/layout/default#1"/>
    <dgm:cxn modelId="{19D57FF5-B465-4BB1-B088-511B36DB7309}" srcId="{23918AAE-CF51-4E9B-82FA-37507A32CABE}" destId="{2D01170E-C362-4A5B-9F8C-A613F920EBB2}" srcOrd="0" destOrd="0" parTransId="{A9D4B0B9-403A-4CF4-8497-A487D51DE30D}" sibTransId="{D92AF8DD-981D-4334-8873-B53F9A142475}"/>
    <dgm:cxn modelId="{1E334C15-3FDF-431D-ACA4-A9093A2F36DB}" type="presParOf" srcId="{D1F164B6-E695-41A8-80CE-0F13172F689A}" destId="{CEF4CF6B-654C-470C-B147-75A5B33F6BDE}" srcOrd="0" destOrd="0" presId="urn:microsoft.com/office/officeart/2005/8/layout/default#1"/>
    <dgm:cxn modelId="{1397CF86-D47D-41D2-8B4E-02F1D84A73F7}" type="presParOf" srcId="{D1F164B6-E695-41A8-80CE-0F13172F689A}" destId="{45A6621B-E127-4221-8841-8AA352AEB6CC}" srcOrd="1" destOrd="0" presId="urn:microsoft.com/office/officeart/2005/8/layout/default#1"/>
    <dgm:cxn modelId="{1CEC534A-0C98-46BC-99B6-EFCA1A9C0BEE}" type="presParOf" srcId="{D1F164B6-E695-41A8-80CE-0F13172F689A}" destId="{03619975-8BBF-41BC-A930-259542CD5E2C}" srcOrd="2" destOrd="0" presId="urn:microsoft.com/office/officeart/2005/8/layout/default#1"/>
    <dgm:cxn modelId="{5CAD2A37-4CAB-4222-9309-D2722921B0A1}" type="presParOf" srcId="{D1F164B6-E695-41A8-80CE-0F13172F689A}" destId="{7E339B99-5DC1-4750-8479-837F49D7D319}" srcOrd="3" destOrd="0" presId="urn:microsoft.com/office/officeart/2005/8/layout/default#1"/>
    <dgm:cxn modelId="{A75503B3-8639-42FA-A809-4A32AF40BE10}" type="presParOf" srcId="{D1F164B6-E695-41A8-80CE-0F13172F689A}" destId="{8DF54BE0-4CE0-4D6A-BCBC-9782EABB8D54}" srcOrd="4" destOrd="0" presId="urn:microsoft.com/office/officeart/2005/8/layout/default#1"/>
    <dgm:cxn modelId="{7D2B92E9-5228-44D4-8A94-7DF61D08E496}" type="presParOf" srcId="{D1F164B6-E695-41A8-80CE-0F13172F689A}" destId="{2924743B-6155-437C-8D40-2D24C8A19916}" srcOrd="5" destOrd="0" presId="urn:microsoft.com/office/officeart/2005/8/layout/default#1"/>
    <dgm:cxn modelId="{E5AA751B-5C52-472F-B9C3-C748AD84A75C}" type="presParOf" srcId="{D1F164B6-E695-41A8-80CE-0F13172F689A}" destId="{55CB1E07-C9BF-4CD1-9108-C8BD8D73E86D}" srcOrd="6" destOrd="0" presId="urn:microsoft.com/office/officeart/2005/8/layout/default#1"/>
    <dgm:cxn modelId="{884B368A-E1EB-4A09-A89A-044BA881E3C8}" type="presParOf" srcId="{D1F164B6-E695-41A8-80CE-0F13172F689A}" destId="{EA747FF5-B1AB-4205-8715-3C1A5650667E}" srcOrd="7" destOrd="0" presId="urn:microsoft.com/office/officeart/2005/8/layout/default#1"/>
    <dgm:cxn modelId="{A52A0369-8A51-4A0C-A044-5403715483F6}" type="presParOf" srcId="{D1F164B6-E695-41A8-80CE-0F13172F689A}" destId="{A29539E7-88F7-47E8-AB63-30C50054CE06}" srcOrd="8" destOrd="0" presId="urn:microsoft.com/office/officeart/2005/8/layout/default#1"/>
    <dgm:cxn modelId="{F4E8EAEC-4495-4866-B27E-7127E5DFFB02}" type="presParOf" srcId="{D1F164B6-E695-41A8-80CE-0F13172F689A}" destId="{ABD1D376-2280-4303-B9D3-344007BDB848}" srcOrd="9" destOrd="0" presId="urn:microsoft.com/office/officeart/2005/8/layout/default#1"/>
    <dgm:cxn modelId="{67129BAF-6C84-49B6-B64D-E7F3E2C02280}" type="presParOf" srcId="{D1F164B6-E695-41A8-80CE-0F13172F689A}" destId="{083CE8F2-9829-4321-BF85-F19E7F6A5E63}" srcOrd="10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56E2264-7E29-4D43-9835-49539F1897B4}" type="doc">
      <dgm:prSet loTypeId="urn:microsoft.com/office/officeart/2005/8/layout/vList5" loCatId="list" qsTypeId="urn:microsoft.com/office/officeart/2005/8/quickstyle/simple5#1" qsCatId="simple" csTypeId="urn:microsoft.com/office/officeart/2005/8/colors/colorful4" csCatId="colorful"/>
      <dgm:spPr/>
      <dgm:t>
        <a:bodyPr/>
        <a:lstStyle/>
        <a:p>
          <a:endParaRPr lang="en-US"/>
        </a:p>
      </dgm:t>
    </dgm:pt>
    <dgm:pt modelId="{A17C90F3-0E80-4EAA-A713-964B90852091}">
      <dgm:prSet/>
      <dgm:spPr/>
      <dgm:t>
        <a:bodyPr/>
        <a:lstStyle/>
        <a:p>
          <a:r>
            <a:rPr lang="en-US" b="1" dirty="0"/>
            <a:t>IDENTIFICATION OF POTENTIALLY CONTAMINATED SITES</a:t>
          </a:r>
          <a:endParaRPr lang="en-US" dirty="0"/>
        </a:p>
      </dgm:t>
    </dgm:pt>
    <dgm:pt modelId="{0A79B930-9F17-4C5B-8A94-3A428B584C18}" type="parTrans" cxnId="{67A810F4-51C2-4D86-9767-370690BFEAEE}">
      <dgm:prSet/>
      <dgm:spPr/>
      <dgm:t>
        <a:bodyPr/>
        <a:lstStyle/>
        <a:p>
          <a:endParaRPr lang="en-US"/>
        </a:p>
      </dgm:t>
    </dgm:pt>
    <dgm:pt modelId="{783A94D6-E5AA-4F81-9AD6-7F88618F3F8F}" type="sibTrans" cxnId="{67A810F4-51C2-4D86-9767-370690BFEAEE}">
      <dgm:prSet/>
      <dgm:spPr/>
      <dgm:t>
        <a:bodyPr/>
        <a:lstStyle/>
        <a:p>
          <a:endParaRPr lang="en-US"/>
        </a:p>
      </dgm:t>
    </dgm:pt>
    <dgm:pt modelId="{B74EAB26-F93C-43D0-8C12-2FBF52AC162C}">
      <dgm:prSet/>
      <dgm:spPr/>
      <dgm:t>
        <a:bodyPr/>
        <a:lstStyle/>
        <a:p>
          <a:r>
            <a:rPr lang="en-US" b="1"/>
            <a:t>INVENTORY OF CONTAMINATED SITES</a:t>
          </a:r>
          <a:endParaRPr lang="en-US"/>
        </a:p>
      </dgm:t>
    </dgm:pt>
    <dgm:pt modelId="{3607F2FB-D7F2-47CC-AA11-8A2542761DC3}" type="parTrans" cxnId="{39C903FE-C53D-461D-8D6E-A9863EA062EF}">
      <dgm:prSet/>
      <dgm:spPr/>
      <dgm:t>
        <a:bodyPr/>
        <a:lstStyle/>
        <a:p>
          <a:endParaRPr lang="en-US"/>
        </a:p>
      </dgm:t>
    </dgm:pt>
    <dgm:pt modelId="{A5687469-D6D3-4CDE-8342-58E1F613C15E}" type="sibTrans" cxnId="{39C903FE-C53D-461D-8D6E-A9863EA062EF}">
      <dgm:prSet/>
      <dgm:spPr/>
      <dgm:t>
        <a:bodyPr/>
        <a:lstStyle/>
        <a:p>
          <a:endParaRPr lang="en-US"/>
        </a:p>
      </dgm:t>
    </dgm:pt>
    <dgm:pt modelId="{E54CBE0A-48DA-498D-A98F-9BCC68DEE0B9}">
      <dgm:prSet/>
      <dgm:spPr/>
      <dgm:t>
        <a:bodyPr/>
        <a:lstStyle/>
        <a:p>
          <a:r>
            <a:rPr lang="en-US" b="1"/>
            <a:t>RISK ASSESSMENT OF DIFFUSE AND LOCAL SOIL POLLUTION</a:t>
          </a:r>
          <a:endParaRPr lang="en-US"/>
        </a:p>
      </dgm:t>
    </dgm:pt>
    <dgm:pt modelId="{0F05DCD2-ACA1-4456-AFA1-B6ED37D27542}" type="parTrans" cxnId="{54B7F18C-742A-42AB-AFC5-1B101D2BC985}">
      <dgm:prSet/>
      <dgm:spPr/>
      <dgm:t>
        <a:bodyPr/>
        <a:lstStyle/>
        <a:p>
          <a:endParaRPr lang="en-US"/>
        </a:p>
      </dgm:t>
    </dgm:pt>
    <dgm:pt modelId="{5ED19370-C065-43AA-AEF8-F6EB7FC2BD57}" type="sibTrans" cxnId="{54B7F18C-742A-42AB-AFC5-1B101D2BC985}">
      <dgm:prSet/>
      <dgm:spPr/>
      <dgm:t>
        <a:bodyPr/>
        <a:lstStyle/>
        <a:p>
          <a:endParaRPr lang="en-US"/>
        </a:p>
      </dgm:t>
    </dgm:pt>
    <dgm:pt modelId="{3049C5E2-052B-44DC-9BA4-F717FC5772B9}" type="pres">
      <dgm:prSet presAssocID="{656E2264-7E29-4D43-9835-49539F1897B4}" presName="Name0" presStyleCnt="0">
        <dgm:presLayoutVars>
          <dgm:dir/>
          <dgm:animLvl val="lvl"/>
          <dgm:resizeHandles val="exact"/>
        </dgm:presLayoutVars>
      </dgm:prSet>
      <dgm:spPr/>
    </dgm:pt>
    <dgm:pt modelId="{3A37C0A6-470B-4996-AC23-5C96BEA1AE22}" type="pres">
      <dgm:prSet presAssocID="{A17C90F3-0E80-4EAA-A713-964B90852091}" presName="linNode" presStyleCnt="0"/>
      <dgm:spPr/>
    </dgm:pt>
    <dgm:pt modelId="{165F55FA-7EFF-46BE-B854-9B9669F46C54}" type="pres">
      <dgm:prSet presAssocID="{A17C90F3-0E80-4EAA-A713-964B90852091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F614D4FD-152F-4DF1-B4B6-024B41A78A00}" type="pres">
      <dgm:prSet presAssocID="{783A94D6-E5AA-4F81-9AD6-7F88618F3F8F}" presName="sp" presStyleCnt="0"/>
      <dgm:spPr/>
    </dgm:pt>
    <dgm:pt modelId="{E944E20A-8E4F-4A40-AC0D-97020DFC7DFA}" type="pres">
      <dgm:prSet presAssocID="{B74EAB26-F93C-43D0-8C12-2FBF52AC162C}" presName="linNode" presStyleCnt="0"/>
      <dgm:spPr/>
    </dgm:pt>
    <dgm:pt modelId="{3655B620-2E51-41DA-9444-ECC4B046E826}" type="pres">
      <dgm:prSet presAssocID="{B74EAB26-F93C-43D0-8C12-2FBF52AC162C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4AD1FAC6-FB15-4C8F-811A-7C5A31C2AD2F}" type="pres">
      <dgm:prSet presAssocID="{A5687469-D6D3-4CDE-8342-58E1F613C15E}" presName="sp" presStyleCnt="0"/>
      <dgm:spPr/>
    </dgm:pt>
    <dgm:pt modelId="{FCACA48F-CDBD-4DF3-A998-2B4A60CDEA42}" type="pres">
      <dgm:prSet presAssocID="{E54CBE0A-48DA-498D-A98F-9BCC68DEE0B9}" presName="linNode" presStyleCnt="0"/>
      <dgm:spPr/>
    </dgm:pt>
    <dgm:pt modelId="{C442F371-BC9B-4182-BB49-900FE9E123A2}" type="pres">
      <dgm:prSet presAssocID="{E54CBE0A-48DA-498D-A98F-9BCC68DEE0B9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EBFF341B-36A8-4DED-BEED-9B627239E8C7}" type="presOf" srcId="{656E2264-7E29-4D43-9835-49539F1897B4}" destId="{3049C5E2-052B-44DC-9BA4-F717FC5772B9}" srcOrd="0" destOrd="0" presId="urn:microsoft.com/office/officeart/2005/8/layout/vList5"/>
    <dgm:cxn modelId="{D9D63730-17C1-41E3-82F4-4A23D006C238}" type="presOf" srcId="{E54CBE0A-48DA-498D-A98F-9BCC68DEE0B9}" destId="{C442F371-BC9B-4182-BB49-900FE9E123A2}" srcOrd="0" destOrd="0" presId="urn:microsoft.com/office/officeart/2005/8/layout/vList5"/>
    <dgm:cxn modelId="{2CFDCF43-728D-4EA8-A824-7F5CDF6AE085}" type="presOf" srcId="{A17C90F3-0E80-4EAA-A713-964B90852091}" destId="{165F55FA-7EFF-46BE-B854-9B9669F46C54}" srcOrd="0" destOrd="0" presId="urn:microsoft.com/office/officeart/2005/8/layout/vList5"/>
    <dgm:cxn modelId="{54B7F18C-742A-42AB-AFC5-1B101D2BC985}" srcId="{656E2264-7E29-4D43-9835-49539F1897B4}" destId="{E54CBE0A-48DA-498D-A98F-9BCC68DEE0B9}" srcOrd="2" destOrd="0" parTransId="{0F05DCD2-ACA1-4456-AFA1-B6ED37D27542}" sibTransId="{5ED19370-C065-43AA-AEF8-F6EB7FC2BD57}"/>
    <dgm:cxn modelId="{8858A0C7-7D54-4872-B02F-BD2971E496B7}" type="presOf" srcId="{B74EAB26-F93C-43D0-8C12-2FBF52AC162C}" destId="{3655B620-2E51-41DA-9444-ECC4B046E826}" srcOrd="0" destOrd="0" presId="urn:microsoft.com/office/officeart/2005/8/layout/vList5"/>
    <dgm:cxn modelId="{67A810F4-51C2-4D86-9767-370690BFEAEE}" srcId="{656E2264-7E29-4D43-9835-49539F1897B4}" destId="{A17C90F3-0E80-4EAA-A713-964B90852091}" srcOrd="0" destOrd="0" parTransId="{0A79B930-9F17-4C5B-8A94-3A428B584C18}" sibTransId="{783A94D6-E5AA-4F81-9AD6-7F88618F3F8F}"/>
    <dgm:cxn modelId="{39C903FE-C53D-461D-8D6E-A9863EA062EF}" srcId="{656E2264-7E29-4D43-9835-49539F1897B4}" destId="{B74EAB26-F93C-43D0-8C12-2FBF52AC162C}" srcOrd="1" destOrd="0" parTransId="{3607F2FB-D7F2-47CC-AA11-8A2542761DC3}" sibTransId="{A5687469-D6D3-4CDE-8342-58E1F613C15E}"/>
    <dgm:cxn modelId="{5073B98E-CFC4-49E3-BE50-870C73828274}" type="presParOf" srcId="{3049C5E2-052B-44DC-9BA4-F717FC5772B9}" destId="{3A37C0A6-470B-4996-AC23-5C96BEA1AE22}" srcOrd="0" destOrd="0" presId="urn:microsoft.com/office/officeart/2005/8/layout/vList5"/>
    <dgm:cxn modelId="{28250714-8433-4EB6-91E2-1707B471636E}" type="presParOf" srcId="{3A37C0A6-470B-4996-AC23-5C96BEA1AE22}" destId="{165F55FA-7EFF-46BE-B854-9B9669F46C54}" srcOrd="0" destOrd="0" presId="urn:microsoft.com/office/officeart/2005/8/layout/vList5"/>
    <dgm:cxn modelId="{CB481141-D2BF-4221-B968-4D147745EED4}" type="presParOf" srcId="{3049C5E2-052B-44DC-9BA4-F717FC5772B9}" destId="{F614D4FD-152F-4DF1-B4B6-024B41A78A00}" srcOrd="1" destOrd="0" presId="urn:microsoft.com/office/officeart/2005/8/layout/vList5"/>
    <dgm:cxn modelId="{AE92F4B4-D4FD-4D77-A2FB-86CAE69028AE}" type="presParOf" srcId="{3049C5E2-052B-44DC-9BA4-F717FC5772B9}" destId="{E944E20A-8E4F-4A40-AC0D-97020DFC7DFA}" srcOrd="2" destOrd="0" presId="urn:microsoft.com/office/officeart/2005/8/layout/vList5"/>
    <dgm:cxn modelId="{9379C1CE-B866-4C30-9193-7C0FF00B5759}" type="presParOf" srcId="{E944E20A-8E4F-4A40-AC0D-97020DFC7DFA}" destId="{3655B620-2E51-41DA-9444-ECC4B046E826}" srcOrd="0" destOrd="0" presId="urn:microsoft.com/office/officeart/2005/8/layout/vList5"/>
    <dgm:cxn modelId="{8BBD4420-4C8C-46A9-AA1F-0A8E2191CB8A}" type="presParOf" srcId="{3049C5E2-052B-44DC-9BA4-F717FC5772B9}" destId="{4AD1FAC6-FB15-4C8F-811A-7C5A31C2AD2F}" srcOrd="3" destOrd="0" presId="urn:microsoft.com/office/officeart/2005/8/layout/vList5"/>
    <dgm:cxn modelId="{4FE829FB-3CD2-4366-A397-41CEDF579B29}" type="presParOf" srcId="{3049C5E2-052B-44DC-9BA4-F717FC5772B9}" destId="{FCACA48F-CDBD-4DF3-A998-2B4A60CDEA42}" srcOrd="4" destOrd="0" presId="urn:microsoft.com/office/officeart/2005/8/layout/vList5"/>
    <dgm:cxn modelId="{7F131AF6-03D2-462E-A7BB-292AD7C00C1E}" type="presParOf" srcId="{FCACA48F-CDBD-4DF3-A998-2B4A60CDEA42}" destId="{C442F371-BC9B-4182-BB49-900FE9E123A2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31E8184-0FBF-4818-BB6E-64357EB1C91C}" type="doc">
      <dgm:prSet loTypeId="urn:microsoft.com/office/officeart/2008/layout/LinedList" loCatId="list" qsTypeId="urn:microsoft.com/office/officeart/2005/8/quickstyle/simple1#3" qsCatId="simple" csTypeId="urn:microsoft.com/office/officeart/2005/8/colors/accent1_2#4" csCatId="accent1"/>
      <dgm:spPr/>
      <dgm:t>
        <a:bodyPr/>
        <a:lstStyle/>
        <a:p>
          <a:endParaRPr lang="en-US"/>
        </a:p>
      </dgm:t>
    </dgm:pt>
    <dgm:pt modelId="{84FA9E5E-1AA1-4CB1-8EE7-84C4B4FBB0A5}">
      <dgm:prSet/>
      <dgm:spPr/>
      <dgm:t>
        <a:bodyPr/>
        <a:lstStyle/>
        <a:p>
          <a:r>
            <a:rPr lang="en-US" b="1"/>
            <a:t>Aluminium Plant Podgorica) Remediation</a:t>
          </a:r>
          <a:endParaRPr lang="en-US"/>
        </a:p>
      </dgm:t>
    </dgm:pt>
    <dgm:pt modelId="{71C299F5-3967-4890-A704-CE47CA507DD7}" type="parTrans" cxnId="{999B9C93-97E3-4975-864C-46388E7B9760}">
      <dgm:prSet/>
      <dgm:spPr/>
      <dgm:t>
        <a:bodyPr/>
        <a:lstStyle/>
        <a:p>
          <a:endParaRPr lang="en-US"/>
        </a:p>
      </dgm:t>
    </dgm:pt>
    <dgm:pt modelId="{5CD92874-3B88-4565-9A56-2A127F4ECD02}" type="sibTrans" cxnId="{999B9C93-97E3-4975-864C-46388E7B9760}">
      <dgm:prSet/>
      <dgm:spPr/>
      <dgm:t>
        <a:bodyPr/>
        <a:lstStyle/>
        <a:p>
          <a:endParaRPr lang="en-US"/>
        </a:p>
      </dgm:t>
    </dgm:pt>
    <dgm:pt modelId="{FA726EA1-E4E3-41BA-A277-FB05FBF97807}">
      <dgm:prSet/>
      <dgm:spPr/>
      <dgm:t>
        <a:bodyPr/>
        <a:lstStyle/>
        <a:p>
          <a:r>
            <a:rPr lang="en-US" b="1"/>
            <a:t>Key problems:</a:t>
          </a:r>
          <a:endParaRPr lang="en-US"/>
        </a:p>
      </dgm:t>
    </dgm:pt>
    <dgm:pt modelId="{C25A1FEB-F6C0-40CE-8685-FC57ACDCB84E}" type="parTrans" cxnId="{C89281A0-7678-4DDF-9AB0-8AB8D9C32DBE}">
      <dgm:prSet/>
      <dgm:spPr/>
      <dgm:t>
        <a:bodyPr/>
        <a:lstStyle/>
        <a:p>
          <a:endParaRPr lang="en-US"/>
        </a:p>
      </dgm:t>
    </dgm:pt>
    <dgm:pt modelId="{6A6A2370-B356-4820-9AC0-CADAAD36FA27}" type="sibTrans" cxnId="{C89281A0-7678-4DDF-9AB0-8AB8D9C32DBE}">
      <dgm:prSet/>
      <dgm:spPr/>
      <dgm:t>
        <a:bodyPr/>
        <a:lstStyle/>
        <a:p>
          <a:endParaRPr lang="en-US"/>
        </a:p>
      </dgm:t>
    </dgm:pt>
    <dgm:pt modelId="{BEE15078-9E14-4BF5-A0BA-4D91D2957769}">
      <dgm:prSet/>
      <dgm:spPr/>
      <dgm:t>
        <a:bodyPr/>
        <a:lstStyle/>
        <a:p>
          <a:r>
            <a:rPr lang="en-US"/>
            <a:t>PCB contamination</a:t>
          </a:r>
        </a:p>
      </dgm:t>
    </dgm:pt>
    <dgm:pt modelId="{848996D9-7CAF-4A91-A154-32AEC16CCB32}" type="parTrans" cxnId="{43E22DCD-7186-47C4-980A-04ADCF54F2BD}">
      <dgm:prSet/>
      <dgm:spPr/>
      <dgm:t>
        <a:bodyPr/>
        <a:lstStyle/>
        <a:p>
          <a:endParaRPr lang="en-US"/>
        </a:p>
      </dgm:t>
    </dgm:pt>
    <dgm:pt modelId="{2098EE3B-36C3-4698-91ED-B9F943939799}" type="sibTrans" cxnId="{43E22DCD-7186-47C4-980A-04ADCF54F2BD}">
      <dgm:prSet/>
      <dgm:spPr/>
      <dgm:t>
        <a:bodyPr/>
        <a:lstStyle/>
        <a:p>
          <a:endParaRPr lang="en-US"/>
        </a:p>
      </dgm:t>
    </dgm:pt>
    <dgm:pt modelId="{56606C17-35C2-40D9-8958-5FB20D8B8F27}">
      <dgm:prSet/>
      <dgm:spPr/>
      <dgm:t>
        <a:bodyPr/>
        <a:lstStyle/>
        <a:p>
          <a:r>
            <a:rPr lang="en-US" dirty="0"/>
            <a:t>Red mud basins (≈8 million tons of waste)</a:t>
          </a:r>
        </a:p>
      </dgm:t>
    </dgm:pt>
    <dgm:pt modelId="{716F34A9-B7EA-4354-8862-C9E21E935D08}" type="parTrans" cxnId="{AF00B232-DC32-4F77-B61C-977178B4AFCE}">
      <dgm:prSet/>
      <dgm:spPr/>
      <dgm:t>
        <a:bodyPr/>
        <a:lstStyle/>
        <a:p>
          <a:endParaRPr lang="en-US"/>
        </a:p>
      </dgm:t>
    </dgm:pt>
    <dgm:pt modelId="{53E85922-8660-42C1-89E9-BFB815EB1A4E}" type="sibTrans" cxnId="{AF00B232-DC32-4F77-B61C-977178B4AFCE}">
      <dgm:prSet/>
      <dgm:spPr/>
      <dgm:t>
        <a:bodyPr/>
        <a:lstStyle/>
        <a:p>
          <a:endParaRPr lang="en-US"/>
        </a:p>
      </dgm:t>
    </dgm:pt>
    <dgm:pt modelId="{724632FC-AB87-4460-8561-5866AA846FA5}">
      <dgm:prSet/>
      <dgm:spPr/>
      <dgm:t>
        <a:bodyPr/>
        <a:lstStyle/>
        <a:p>
          <a:r>
            <a:rPr lang="en-US"/>
            <a:t>Heavy metals and hydrocarbons in soil</a:t>
          </a:r>
        </a:p>
      </dgm:t>
    </dgm:pt>
    <dgm:pt modelId="{8628C1D3-3E04-43F4-A49F-8DF2D3000464}" type="parTrans" cxnId="{59535FB7-1D30-4E43-A380-9BF4F2060A56}">
      <dgm:prSet/>
      <dgm:spPr/>
      <dgm:t>
        <a:bodyPr/>
        <a:lstStyle/>
        <a:p>
          <a:endParaRPr lang="en-US"/>
        </a:p>
      </dgm:t>
    </dgm:pt>
    <dgm:pt modelId="{05843B7C-5757-4331-AE99-FDF11C0C57F6}" type="sibTrans" cxnId="{59535FB7-1D30-4E43-A380-9BF4F2060A56}">
      <dgm:prSet/>
      <dgm:spPr/>
      <dgm:t>
        <a:bodyPr/>
        <a:lstStyle/>
        <a:p>
          <a:endParaRPr lang="en-US"/>
        </a:p>
      </dgm:t>
    </dgm:pt>
    <dgm:pt modelId="{1EFF5554-9331-4F03-B5C2-703D3C057636}">
      <dgm:prSet/>
      <dgm:spPr/>
      <dgm:t>
        <a:bodyPr/>
        <a:lstStyle/>
        <a:p>
          <a:r>
            <a:rPr lang="en-US" b="1"/>
            <a:t>Actions:</a:t>
          </a:r>
          <a:endParaRPr lang="en-US"/>
        </a:p>
      </dgm:t>
    </dgm:pt>
    <dgm:pt modelId="{CBE5EB96-26D0-4C9A-BBCA-5A6D0EFCB2B5}" type="parTrans" cxnId="{7CA6A634-5062-40C6-AE62-8A9DC01D440E}">
      <dgm:prSet/>
      <dgm:spPr/>
      <dgm:t>
        <a:bodyPr/>
        <a:lstStyle/>
        <a:p>
          <a:endParaRPr lang="en-US"/>
        </a:p>
      </dgm:t>
    </dgm:pt>
    <dgm:pt modelId="{ABAFCDF4-3BFA-435D-80D9-B67077EBFAD9}" type="sibTrans" cxnId="{7CA6A634-5062-40C6-AE62-8A9DC01D440E}">
      <dgm:prSet/>
      <dgm:spPr/>
      <dgm:t>
        <a:bodyPr/>
        <a:lstStyle/>
        <a:p>
          <a:endParaRPr lang="en-US"/>
        </a:p>
      </dgm:t>
    </dgm:pt>
    <dgm:pt modelId="{1F8E6662-62FB-49E2-A483-90C023BFFFEA}">
      <dgm:prSet/>
      <dgm:spPr/>
      <dgm:t>
        <a:bodyPr/>
        <a:lstStyle/>
        <a:p>
          <a:r>
            <a:rPr lang="en-US"/>
            <a:t>Removal and disposal of </a:t>
          </a:r>
          <a:r>
            <a:rPr lang="en-US" b="1"/>
            <a:t>PCB-contaminated soil and equipment</a:t>
          </a:r>
          <a:endParaRPr lang="en-US"/>
        </a:p>
      </dgm:t>
    </dgm:pt>
    <dgm:pt modelId="{6D84DEB1-2A50-424C-BCAD-9C37BD051CDA}" type="parTrans" cxnId="{D2A0C17D-74FF-40A6-BFA8-F8EEB4F1DDA6}">
      <dgm:prSet/>
      <dgm:spPr/>
      <dgm:t>
        <a:bodyPr/>
        <a:lstStyle/>
        <a:p>
          <a:endParaRPr lang="en-US"/>
        </a:p>
      </dgm:t>
    </dgm:pt>
    <dgm:pt modelId="{057B26CC-03D6-42D7-9989-24BC1E9A47CC}" type="sibTrans" cxnId="{D2A0C17D-74FF-40A6-BFA8-F8EEB4F1DDA6}">
      <dgm:prSet/>
      <dgm:spPr/>
      <dgm:t>
        <a:bodyPr/>
        <a:lstStyle/>
        <a:p>
          <a:endParaRPr lang="en-US"/>
        </a:p>
      </dgm:t>
    </dgm:pt>
    <dgm:pt modelId="{772B5CA3-ED15-4153-86C0-F3DC3FEEC168}">
      <dgm:prSet/>
      <dgm:spPr/>
      <dgm:t>
        <a:bodyPr/>
        <a:lstStyle/>
        <a:p>
          <a:r>
            <a:rPr lang="en-US"/>
            <a:t>Risk-based soil remediation approaches</a:t>
          </a:r>
        </a:p>
      </dgm:t>
    </dgm:pt>
    <dgm:pt modelId="{25D009B4-3A1B-463E-BC3E-90D37799B0CF}" type="parTrans" cxnId="{3C1DC821-B7A7-449A-B45B-625A627DE210}">
      <dgm:prSet/>
      <dgm:spPr/>
      <dgm:t>
        <a:bodyPr/>
        <a:lstStyle/>
        <a:p>
          <a:endParaRPr lang="en-US"/>
        </a:p>
      </dgm:t>
    </dgm:pt>
    <dgm:pt modelId="{341F7718-0DFE-447D-8FA2-D186BD5F1525}" type="sibTrans" cxnId="{3C1DC821-B7A7-449A-B45B-625A627DE210}">
      <dgm:prSet/>
      <dgm:spPr/>
      <dgm:t>
        <a:bodyPr/>
        <a:lstStyle/>
        <a:p>
          <a:endParaRPr lang="en-US"/>
        </a:p>
      </dgm:t>
    </dgm:pt>
    <dgm:pt modelId="{C7BCF845-2E18-4F76-92EB-3FE2EA4878FA}">
      <dgm:prSet/>
      <dgm:spPr/>
      <dgm:t>
        <a:bodyPr/>
        <a:lstStyle/>
        <a:p>
          <a:r>
            <a:rPr lang="en-US"/>
            <a:t>Planned remediation of red mud basins </a:t>
          </a:r>
        </a:p>
      </dgm:t>
    </dgm:pt>
    <dgm:pt modelId="{FF8BBE49-7BF4-435C-A059-53323CFE4091}" type="parTrans" cxnId="{6163440E-F1B7-485F-9B0C-05755CA93875}">
      <dgm:prSet/>
      <dgm:spPr/>
      <dgm:t>
        <a:bodyPr/>
        <a:lstStyle/>
        <a:p>
          <a:endParaRPr lang="en-US"/>
        </a:p>
      </dgm:t>
    </dgm:pt>
    <dgm:pt modelId="{669EF802-3D1A-4900-A497-3C065ED7E019}" type="sibTrans" cxnId="{6163440E-F1B7-485F-9B0C-05755CA93875}">
      <dgm:prSet/>
      <dgm:spPr/>
      <dgm:t>
        <a:bodyPr/>
        <a:lstStyle/>
        <a:p>
          <a:endParaRPr lang="en-US"/>
        </a:p>
      </dgm:t>
    </dgm:pt>
    <dgm:pt modelId="{B52A83D3-F35D-4D9E-8822-B1118A76C151}">
      <dgm:prSet/>
      <dgm:spPr/>
      <dgm:t>
        <a:bodyPr/>
        <a:lstStyle/>
        <a:p>
          <a:r>
            <a:rPr lang="en-US" b="1"/>
            <a:t>Current status:</a:t>
          </a:r>
          <a:endParaRPr lang="en-US"/>
        </a:p>
      </dgm:t>
    </dgm:pt>
    <dgm:pt modelId="{BA630D4D-389A-4F86-AD54-065B050BD49B}" type="parTrans" cxnId="{770E78A6-CCFC-4DC1-972E-08662B7B9F1F}">
      <dgm:prSet/>
      <dgm:spPr/>
      <dgm:t>
        <a:bodyPr/>
        <a:lstStyle/>
        <a:p>
          <a:endParaRPr lang="en-US"/>
        </a:p>
      </dgm:t>
    </dgm:pt>
    <dgm:pt modelId="{652AA6E2-E9C0-4206-A2BF-24350200BB7D}" type="sibTrans" cxnId="{770E78A6-CCFC-4DC1-972E-08662B7B9F1F}">
      <dgm:prSet/>
      <dgm:spPr/>
      <dgm:t>
        <a:bodyPr/>
        <a:lstStyle/>
        <a:p>
          <a:endParaRPr lang="en-US"/>
        </a:p>
      </dgm:t>
    </dgm:pt>
    <dgm:pt modelId="{9BBD4566-05C0-483D-8F29-B47A43A59EFD}">
      <dgm:prSet/>
      <dgm:spPr/>
      <dgm:t>
        <a:bodyPr/>
        <a:lstStyle/>
        <a:p>
          <a:r>
            <a:rPr lang="en-US"/>
            <a:t>Partial remediation completed</a:t>
          </a:r>
        </a:p>
      </dgm:t>
    </dgm:pt>
    <dgm:pt modelId="{FC0EFAB5-43B2-456D-89DD-441E05C3D192}" type="parTrans" cxnId="{84546AF9-AA6B-4E47-964F-E1E4ABAE8C97}">
      <dgm:prSet/>
      <dgm:spPr/>
      <dgm:t>
        <a:bodyPr/>
        <a:lstStyle/>
        <a:p>
          <a:endParaRPr lang="en-US"/>
        </a:p>
      </dgm:t>
    </dgm:pt>
    <dgm:pt modelId="{688D3BF8-4795-4050-A584-15ACAE9B9D70}" type="sibTrans" cxnId="{84546AF9-AA6B-4E47-964F-E1E4ABAE8C97}">
      <dgm:prSet/>
      <dgm:spPr/>
      <dgm:t>
        <a:bodyPr/>
        <a:lstStyle/>
        <a:p>
          <a:endParaRPr lang="en-US"/>
        </a:p>
      </dgm:t>
    </dgm:pt>
    <dgm:pt modelId="{56797728-41D8-42E8-BC4B-99BA29E7866B}">
      <dgm:prSet/>
      <dgm:spPr/>
      <dgm:t>
        <a:bodyPr/>
        <a:lstStyle/>
        <a:p>
          <a:r>
            <a:rPr lang="en-US"/>
            <a:t>Large-scale clean-up still ongoing/planned</a:t>
          </a:r>
        </a:p>
      </dgm:t>
    </dgm:pt>
    <dgm:pt modelId="{3B3FFF94-0C94-491B-A1F3-5C074D07614A}" type="parTrans" cxnId="{4179CD17-E8D5-4372-BA32-F9593E8432C0}">
      <dgm:prSet/>
      <dgm:spPr/>
      <dgm:t>
        <a:bodyPr/>
        <a:lstStyle/>
        <a:p>
          <a:endParaRPr lang="en-US"/>
        </a:p>
      </dgm:t>
    </dgm:pt>
    <dgm:pt modelId="{335BE2B4-5995-4F57-8BDC-7AEA38ED8055}" type="sibTrans" cxnId="{4179CD17-E8D5-4372-BA32-F9593E8432C0}">
      <dgm:prSet/>
      <dgm:spPr/>
      <dgm:t>
        <a:bodyPr/>
        <a:lstStyle/>
        <a:p>
          <a:endParaRPr lang="en-US"/>
        </a:p>
      </dgm:t>
    </dgm:pt>
    <dgm:pt modelId="{A69E7078-D972-4CF8-AAFD-DFE1C3AEDE8B}" type="pres">
      <dgm:prSet presAssocID="{331E8184-0FBF-4818-BB6E-64357EB1C91C}" presName="vert0" presStyleCnt="0">
        <dgm:presLayoutVars>
          <dgm:dir/>
          <dgm:animOne val="branch"/>
          <dgm:animLvl val="lvl"/>
        </dgm:presLayoutVars>
      </dgm:prSet>
      <dgm:spPr/>
    </dgm:pt>
    <dgm:pt modelId="{01A6D3C1-5A67-457C-8D64-A8A88E7A8665}" type="pres">
      <dgm:prSet presAssocID="{84FA9E5E-1AA1-4CB1-8EE7-84C4B4FBB0A5}" presName="thickLine" presStyleLbl="alignNode1" presStyleIdx="0" presStyleCnt="12"/>
      <dgm:spPr/>
    </dgm:pt>
    <dgm:pt modelId="{46E6B997-A3A9-49A6-A274-8A270219AC3A}" type="pres">
      <dgm:prSet presAssocID="{84FA9E5E-1AA1-4CB1-8EE7-84C4B4FBB0A5}" presName="horz1" presStyleCnt="0"/>
      <dgm:spPr/>
    </dgm:pt>
    <dgm:pt modelId="{8EEFA05B-CC24-4976-80F0-7492751D0BF7}" type="pres">
      <dgm:prSet presAssocID="{84FA9E5E-1AA1-4CB1-8EE7-84C4B4FBB0A5}" presName="tx1" presStyleLbl="revTx" presStyleIdx="0" presStyleCnt="12"/>
      <dgm:spPr/>
    </dgm:pt>
    <dgm:pt modelId="{2A219D17-9F38-4E9A-8386-4BBA1B409A5D}" type="pres">
      <dgm:prSet presAssocID="{84FA9E5E-1AA1-4CB1-8EE7-84C4B4FBB0A5}" presName="vert1" presStyleCnt="0"/>
      <dgm:spPr/>
    </dgm:pt>
    <dgm:pt modelId="{66E9754B-9145-4102-A428-AE5F7504791C}" type="pres">
      <dgm:prSet presAssocID="{FA726EA1-E4E3-41BA-A277-FB05FBF97807}" presName="thickLine" presStyleLbl="alignNode1" presStyleIdx="1" presStyleCnt="12"/>
      <dgm:spPr/>
    </dgm:pt>
    <dgm:pt modelId="{CC3E1DFD-C875-4936-A7BA-C536BEBD4CC1}" type="pres">
      <dgm:prSet presAssocID="{FA726EA1-E4E3-41BA-A277-FB05FBF97807}" presName="horz1" presStyleCnt="0"/>
      <dgm:spPr/>
    </dgm:pt>
    <dgm:pt modelId="{EEE56CB7-86D1-4F0B-93BE-2F9447E0602E}" type="pres">
      <dgm:prSet presAssocID="{FA726EA1-E4E3-41BA-A277-FB05FBF97807}" presName="tx1" presStyleLbl="revTx" presStyleIdx="1" presStyleCnt="12"/>
      <dgm:spPr/>
    </dgm:pt>
    <dgm:pt modelId="{93B4B1E7-B8AE-4132-9398-2F22DB6B8F3B}" type="pres">
      <dgm:prSet presAssocID="{FA726EA1-E4E3-41BA-A277-FB05FBF97807}" presName="vert1" presStyleCnt="0"/>
      <dgm:spPr/>
    </dgm:pt>
    <dgm:pt modelId="{CA85DC95-8CB8-445F-9C80-112BF9EDAAB4}" type="pres">
      <dgm:prSet presAssocID="{BEE15078-9E14-4BF5-A0BA-4D91D2957769}" presName="thickLine" presStyleLbl="alignNode1" presStyleIdx="2" presStyleCnt="12"/>
      <dgm:spPr/>
    </dgm:pt>
    <dgm:pt modelId="{F08ED16B-9BBD-425A-81F2-4CCB4D45D9AE}" type="pres">
      <dgm:prSet presAssocID="{BEE15078-9E14-4BF5-A0BA-4D91D2957769}" presName="horz1" presStyleCnt="0"/>
      <dgm:spPr/>
    </dgm:pt>
    <dgm:pt modelId="{DAB3DE89-062F-40BD-A1BE-5BE6013C9329}" type="pres">
      <dgm:prSet presAssocID="{BEE15078-9E14-4BF5-A0BA-4D91D2957769}" presName="tx1" presStyleLbl="revTx" presStyleIdx="2" presStyleCnt="12"/>
      <dgm:spPr/>
    </dgm:pt>
    <dgm:pt modelId="{B1D01BA2-6CB9-482D-B875-F832F3B708DC}" type="pres">
      <dgm:prSet presAssocID="{BEE15078-9E14-4BF5-A0BA-4D91D2957769}" presName="vert1" presStyleCnt="0"/>
      <dgm:spPr/>
    </dgm:pt>
    <dgm:pt modelId="{A126BD58-3E4B-4131-A60E-F5520BB071E1}" type="pres">
      <dgm:prSet presAssocID="{56606C17-35C2-40D9-8958-5FB20D8B8F27}" presName="thickLine" presStyleLbl="alignNode1" presStyleIdx="3" presStyleCnt="12"/>
      <dgm:spPr/>
    </dgm:pt>
    <dgm:pt modelId="{68630CD6-4121-4C22-A46F-5BE3ECEADE75}" type="pres">
      <dgm:prSet presAssocID="{56606C17-35C2-40D9-8958-5FB20D8B8F27}" presName="horz1" presStyleCnt="0"/>
      <dgm:spPr/>
    </dgm:pt>
    <dgm:pt modelId="{F8E39629-7F0F-4C1F-B6E5-9466031B541B}" type="pres">
      <dgm:prSet presAssocID="{56606C17-35C2-40D9-8958-5FB20D8B8F27}" presName="tx1" presStyleLbl="revTx" presStyleIdx="3" presStyleCnt="12"/>
      <dgm:spPr/>
    </dgm:pt>
    <dgm:pt modelId="{60B8B469-1E28-4CD3-999A-8116AC73B2BC}" type="pres">
      <dgm:prSet presAssocID="{56606C17-35C2-40D9-8958-5FB20D8B8F27}" presName="vert1" presStyleCnt="0"/>
      <dgm:spPr/>
    </dgm:pt>
    <dgm:pt modelId="{FEEDAB0E-97A8-4837-9E2F-F87C12E2092E}" type="pres">
      <dgm:prSet presAssocID="{724632FC-AB87-4460-8561-5866AA846FA5}" presName="thickLine" presStyleLbl="alignNode1" presStyleIdx="4" presStyleCnt="12"/>
      <dgm:spPr/>
    </dgm:pt>
    <dgm:pt modelId="{5348FC7C-23D7-45BB-8268-D2B8E8CA679F}" type="pres">
      <dgm:prSet presAssocID="{724632FC-AB87-4460-8561-5866AA846FA5}" presName="horz1" presStyleCnt="0"/>
      <dgm:spPr/>
    </dgm:pt>
    <dgm:pt modelId="{ED1EA113-4E4F-493F-8548-6B19953F3AA4}" type="pres">
      <dgm:prSet presAssocID="{724632FC-AB87-4460-8561-5866AA846FA5}" presName="tx1" presStyleLbl="revTx" presStyleIdx="4" presStyleCnt="12"/>
      <dgm:spPr/>
    </dgm:pt>
    <dgm:pt modelId="{3F141CE1-49FF-42EA-AC46-007DEF0B1A6F}" type="pres">
      <dgm:prSet presAssocID="{724632FC-AB87-4460-8561-5866AA846FA5}" presName="vert1" presStyleCnt="0"/>
      <dgm:spPr/>
    </dgm:pt>
    <dgm:pt modelId="{F5AEC046-F0D7-41D0-AFBC-F871D8083A3F}" type="pres">
      <dgm:prSet presAssocID="{1EFF5554-9331-4F03-B5C2-703D3C057636}" presName="thickLine" presStyleLbl="alignNode1" presStyleIdx="5" presStyleCnt="12"/>
      <dgm:spPr/>
    </dgm:pt>
    <dgm:pt modelId="{457EA0F0-C141-470F-8817-7666494D5001}" type="pres">
      <dgm:prSet presAssocID="{1EFF5554-9331-4F03-B5C2-703D3C057636}" presName="horz1" presStyleCnt="0"/>
      <dgm:spPr/>
    </dgm:pt>
    <dgm:pt modelId="{25C785D7-5211-48B0-BC35-82712D52B6FD}" type="pres">
      <dgm:prSet presAssocID="{1EFF5554-9331-4F03-B5C2-703D3C057636}" presName="tx1" presStyleLbl="revTx" presStyleIdx="5" presStyleCnt="12"/>
      <dgm:spPr/>
    </dgm:pt>
    <dgm:pt modelId="{E99732D2-455B-4C71-9876-530B630209D4}" type="pres">
      <dgm:prSet presAssocID="{1EFF5554-9331-4F03-B5C2-703D3C057636}" presName="vert1" presStyleCnt="0"/>
      <dgm:spPr/>
    </dgm:pt>
    <dgm:pt modelId="{E5FE409F-4CD4-43D2-A41C-C508EC64BBFE}" type="pres">
      <dgm:prSet presAssocID="{1F8E6662-62FB-49E2-A483-90C023BFFFEA}" presName="thickLine" presStyleLbl="alignNode1" presStyleIdx="6" presStyleCnt="12"/>
      <dgm:spPr/>
    </dgm:pt>
    <dgm:pt modelId="{E477BBBA-C6D8-4A17-8B7D-A4628D8CF467}" type="pres">
      <dgm:prSet presAssocID="{1F8E6662-62FB-49E2-A483-90C023BFFFEA}" presName="horz1" presStyleCnt="0"/>
      <dgm:spPr/>
    </dgm:pt>
    <dgm:pt modelId="{21446607-330C-46C6-9192-D14C05F1A5FE}" type="pres">
      <dgm:prSet presAssocID="{1F8E6662-62FB-49E2-A483-90C023BFFFEA}" presName="tx1" presStyleLbl="revTx" presStyleIdx="6" presStyleCnt="12"/>
      <dgm:spPr/>
    </dgm:pt>
    <dgm:pt modelId="{C5BE4B80-72E3-406E-90F0-1F2FE647B928}" type="pres">
      <dgm:prSet presAssocID="{1F8E6662-62FB-49E2-A483-90C023BFFFEA}" presName="vert1" presStyleCnt="0"/>
      <dgm:spPr/>
    </dgm:pt>
    <dgm:pt modelId="{12C4E0D9-E6D6-4FE8-8EE8-BA88797B95B6}" type="pres">
      <dgm:prSet presAssocID="{772B5CA3-ED15-4153-86C0-F3DC3FEEC168}" presName="thickLine" presStyleLbl="alignNode1" presStyleIdx="7" presStyleCnt="12"/>
      <dgm:spPr/>
    </dgm:pt>
    <dgm:pt modelId="{75A5358A-0B0F-4A45-910E-8039C42DB2F7}" type="pres">
      <dgm:prSet presAssocID="{772B5CA3-ED15-4153-86C0-F3DC3FEEC168}" presName="horz1" presStyleCnt="0"/>
      <dgm:spPr/>
    </dgm:pt>
    <dgm:pt modelId="{77F5FB15-42E4-4EC6-97B9-4C2496AE407F}" type="pres">
      <dgm:prSet presAssocID="{772B5CA3-ED15-4153-86C0-F3DC3FEEC168}" presName="tx1" presStyleLbl="revTx" presStyleIdx="7" presStyleCnt="12"/>
      <dgm:spPr/>
    </dgm:pt>
    <dgm:pt modelId="{03C8866A-587F-470B-A5BB-9F0D9C57527C}" type="pres">
      <dgm:prSet presAssocID="{772B5CA3-ED15-4153-86C0-F3DC3FEEC168}" presName="vert1" presStyleCnt="0"/>
      <dgm:spPr/>
    </dgm:pt>
    <dgm:pt modelId="{F78FC1EC-A030-4970-8430-D2882C5C7EB2}" type="pres">
      <dgm:prSet presAssocID="{C7BCF845-2E18-4F76-92EB-3FE2EA4878FA}" presName="thickLine" presStyleLbl="alignNode1" presStyleIdx="8" presStyleCnt="12"/>
      <dgm:spPr/>
    </dgm:pt>
    <dgm:pt modelId="{511CD03E-B941-4A1E-B832-427878F73F08}" type="pres">
      <dgm:prSet presAssocID="{C7BCF845-2E18-4F76-92EB-3FE2EA4878FA}" presName="horz1" presStyleCnt="0"/>
      <dgm:spPr/>
    </dgm:pt>
    <dgm:pt modelId="{4E4EEF14-4620-42ED-8DCE-5B0BFEAA8217}" type="pres">
      <dgm:prSet presAssocID="{C7BCF845-2E18-4F76-92EB-3FE2EA4878FA}" presName="tx1" presStyleLbl="revTx" presStyleIdx="8" presStyleCnt="12"/>
      <dgm:spPr/>
    </dgm:pt>
    <dgm:pt modelId="{CD18B47D-EEB1-4B94-885F-56BB00A87586}" type="pres">
      <dgm:prSet presAssocID="{C7BCF845-2E18-4F76-92EB-3FE2EA4878FA}" presName="vert1" presStyleCnt="0"/>
      <dgm:spPr/>
    </dgm:pt>
    <dgm:pt modelId="{4D9EB0F8-9E0C-4032-A3A9-CBAAF3F71C4E}" type="pres">
      <dgm:prSet presAssocID="{B52A83D3-F35D-4D9E-8822-B1118A76C151}" presName="thickLine" presStyleLbl="alignNode1" presStyleIdx="9" presStyleCnt="12"/>
      <dgm:spPr/>
    </dgm:pt>
    <dgm:pt modelId="{CB64D124-128F-42AA-A850-1153631FDCD6}" type="pres">
      <dgm:prSet presAssocID="{B52A83D3-F35D-4D9E-8822-B1118A76C151}" presName="horz1" presStyleCnt="0"/>
      <dgm:spPr/>
    </dgm:pt>
    <dgm:pt modelId="{FB3104A5-A259-439A-B4E0-05BE29958897}" type="pres">
      <dgm:prSet presAssocID="{B52A83D3-F35D-4D9E-8822-B1118A76C151}" presName="tx1" presStyleLbl="revTx" presStyleIdx="9" presStyleCnt="12"/>
      <dgm:spPr/>
    </dgm:pt>
    <dgm:pt modelId="{43607ED6-0F53-4A01-A856-C0CC5AA58D27}" type="pres">
      <dgm:prSet presAssocID="{B52A83D3-F35D-4D9E-8822-B1118A76C151}" presName="vert1" presStyleCnt="0"/>
      <dgm:spPr/>
    </dgm:pt>
    <dgm:pt modelId="{BBAB00FC-626F-45CC-9A75-26C27825F173}" type="pres">
      <dgm:prSet presAssocID="{9BBD4566-05C0-483D-8F29-B47A43A59EFD}" presName="thickLine" presStyleLbl="alignNode1" presStyleIdx="10" presStyleCnt="12"/>
      <dgm:spPr/>
    </dgm:pt>
    <dgm:pt modelId="{FEAFFCF7-1F57-4EE0-9223-AF571EC313F3}" type="pres">
      <dgm:prSet presAssocID="{9BBD4566-05C0-483D-8F29-B47A43A59EFD}" presName="horz1" presStyleCnt="0"/>
      <dgm:spPr/>
    </dgm:pt>
    <dgm:pt modelId="{61982A98-355B-4787-BC2F-7AE94B10FA62}" type="pres">
      <dgm:prSet presAssocID="{9BBD4566-05C0-483D-8F29-B47A43A59EFD}" presName="tx1" presStyleLbl="revTx" presStyleIdx="10" presStyleCnt="12"/>
      <dgm:spPr/>
    </dgm:pt>
    <dgm:pt modelId="{5D76FBC2-55E1-40D8-8BB2-E5083CBEE561}" type="pres">
      <dgm:prSet presAssocID="{9BBD4566-05C0-483D-8F29-B47A43A59EFD}" presName="vert1" presStyleCnt="0"/>
      <dgm:spPr/>
    </dgm:pt>
    <dgm:pt modelId="{EB363314-5BB2-40F7-ADCE-0ABA1F446F92}" type="pres">
      <dgm:prSet presAssocID="{56797728-41D8-42E8-BC4B-99BA29E7866B}" presName="thickLine" presStyleLbl="alignNode1" presStyleIdx="11" presStyleCnt="12"/>
      <dgm:spPr/>
    </dgm:pt>
    <dgm:pt modelId="{FEB890AD-FE72-439F-8BC1-0A049A5D55D9}" type="pres">
      <dgm:prSet presAssocID="{56797728-41D8-42E8-BC4B-99BA29E7866B}" presName="horz1" presStyleCnt="0"/>
      <dgm:spPr/>
    </dgm:pt>
    <dgm:pt modelId="{35344B8C-7116-4A75-98BE-BD0C9561C397}" type="pres">
      <dgm:prSet presAssocID="{56797728-41D8-42E8-BC4B-99BA29E7866B}" presName="tx1" presStyleLbl="revTx" presStyleIdx="11" presStyleCnt="12"/>
      <dgm:spPr/>
    </dgm:pt>
    <dgm:pt modelId="{8A634B7E-D7D9-41F0-8DD0-15B76990F632}" type="pres">
      <dgm:prSet presAssocID="{56797728-41D8-42E8-BC4B-99BA29E7866B}" presName="vert1" presStyleCnt="0"/>
      <dgm:spPr/>
    </dgm:pt>
  </dgm:ptLst>
  <dgm:cxnLst>
    <dgm:cxn modelId="{6163440E-F1B7-485F-9B0C-05755CA93875}" srcId="{331E8184-0FBF-4818-BB6E-64357EB1C91C}" destId="{C7BCF845-2E18-4F76-92EB-3FE2EA4878FA}" srcOrd="8" destOrd="0" parTransId="{FF8BBE49-7BF4-435C-A059-53323CFE4091}" sibTransId="{669EF802-3D1A-4900-A497-3C065ED7E019}"/>
    <dgm:cxn modelId="{49BC4913-017B-4A7C-AA63-CC1A4C03BCC2}" type="presOf" srcId="{724632FC-AB87-4460-8561-5866AA846FA5}" destId="{ED1EA113-4E4F-493F-8548-6B19953F3AA4}" srcOrd="0" destOrd="0" presId="urn:microsoft.com/office/officeart/2008/layout/LinedList"/>
    <dgm:cxn modelId="{4179CD17-E8D5-4372-BA32-F9593E8432C0}" srcId="{331E8184-0FBF-4818-BB6E-64357EB1C91C}" destId="{56797728-41D8-42E8-BC4B-99BA29E7866B}" srcOrd="11" destOrd="0" parTransId="{3B3FFF94-0C94-491B-A1F3-5C074D07614A}" sibTransId="{335BE2B4-5995-4F57-8BDC-7AEA38ED8055}"/>
    <dgm:cxn modelId="{9C419F19-FD52-45EA-A2DA-5B5ECA0B90CB}" type="presOf" srcId="{56606C17-35C2-40D9-8958-5FB20D8B8F27}" destId="{F8E39629-7F0F-4C1F-B6E5-9466031B541B}" srcOrd="0" destOrd="0" presId="urn:microsoft.com/office/officeart/2008/layout/LinedList"/>
    <dgm:cxn modelId="{3C1DC821-B7A7-449A-B45B-625A627DE210}" srcId="{331E8184-0FBF-4818-BB6E-64357EB1C91C}" destId="{772B5CA3-ED15-4153-86C0-F3DC3FEEC168}" srcOrd="7" destOrd="0" parTransId="{25D009B4-3A1B-463E-BC3E-90D37799B0CF}" sibTransId="{341F7718-0DFE-447D-8FA2-D186BD5F1525}"/>
    <dgm:cxn modelId="{19375227-02A0-45CD-92A4-911EF6FD3B08}" type="presOf" srcId="{B52A83D3-F35D-4D9E-8822-B1118A76C151}" destId="{FB3104A5-A259-439A-B4E0-05BE29958897}" srcOrd="0" destOrd="0" presId="urn:microsoft.com/office/officeart/2008/layout/LinedList"/>
    <dgm:cxn modelId="{AF00B232-DC32-4F77-B61C-977178B4AFCE}" srcId="{331E8184-0FBF-4818-BB6E-64357EB1C91C}" destId="{56606C17-35C2-40D9-8958-5FB20D8B8F27}" srcOrd="3" destOrd="0" parTransId="{716F34A9-B7EA-4354-8862-C9E21E935D08}" sibTransId="{53E85922-8660-42C1-89E9-BFB815EB1A4E}"/>
    <dgm:cxn modelId="{7CA6A634-5062-40C6-AE62-8A9DC01D440E}" srcId="{331E8184-0FBF-4818-BB6E-64357EB1C91C}" destId="{1EFF5554-9331-4F03-B5C2-703D3C057636}" srcOrd="5" destOrd="0" parTransId="{CBE5EB96-26D0-4C9A-BBCA-5A6D0EFCB2B5}" sibTransId="{ABAFCDF4-3BFA-435D-80D9-B67077EBFAD9}"/>
    <dgm:cxn modelId="{BAC69C63-26B1-46AF-A2AC-654722C33E29}" type="presOf" srcId="{BEE15078-9E14-4BF5-A0BA-4D91D2957769}" destId="{DAB3DE89-062F-40BD-A1BE-5BE6013C9329}" srcOrd="0" destOrd="0" presId="urn:microsoft.com/office/officeart/2008/layout/LinedList"/>
    <dgm:cxn modelId="{212FED4C-404A-4B65-8FE2-19392193A31F}" type="presOf" srcId="{1F8E6662-62FB-49E2-A483-90C023BFFFEA}" destId="{21446607-330C-46C6-9192-D14C05F1A5FE}" srcOrd="0" destOrd="0" presId="urn:microsoft.com/office/officeart/2008/layout/LinedList"/>
    <dgm:cxn modelId="{3005FB4C-E8CF-400E-AC37-D7A5CB599418}" type="presOf" srcId="{331E8184-0FBF-4818-BB6E-64357EB1C91C}" destId="{A69E7078-D972-4CF8-AAFD-DFE1C3AEDE8B}" srcOrd="0" destOrd="0" presId="urn:microsoft.com/office/officeart/2008/layout/LinedList"/>
    <dgm:cxn modelId="{4A2F466D-224E-423C-998D-8FDF1D14A7D9}" type="presOf" srcId="{56797728-41D8-42E8-BC4B-99BA29E7866B}" destId="{35344B8C-7116-4A75-98BE-BD0C9561C397}" srcOrd="0" destOrd="0" presId="urn:microsoft.com/office/officeart/2008/layout/LinedList"/>
    <dgm:cxn modelId="{1BD4304F-D651-41A2-BF42-319A6173F7F7}" type="presOf" srcId="{FA726EA1-E4E3-41BA-A277-FB05FBF97807}" destId="{EEE56CB7-86D1-4F0B-93BE-2F9447E0602E}" srcOrd="0" destOrd="0" presId="urn:microsoft.com/office/officeart/2008/layout/LinedList"/>
    <dgm:cxn modelId="{333BF378-BEE2-4702-845D-9834A6A386D3}" type="presOf" srcId="{9BBD4566-05C0-483D-8F29-B47A43A59EFD}" destId="{61982A98-355B-4787-BC2F-7AE94B10FA62}" srcOrd="0" destOrd="0" presId="urn:microsoft.com/office/officeart/2008/layout/LinedList"/>
    <dgm:cxn modelId="{D2A0C17D-74FF-40A6-BFA8-F8EEB4F1DDA6}" srcId="{331E8184-0FBF-4818-BB6E-64357EB1C91C}" destId="{1F8E6662-62FB-49E2-A483-90C023BFFFEA}" srcOrd="6" destOrd="0" parTransId="{6D84DEB1-2A50-424C-BCAD-9C37BD051CDA}" sibTransId="{057B26CC-03D6-42D7-9989-24BC1E9A47CC}"/>
    <dgm:cxn modelId="{999B9C93-97E3-4975-864C-46388E7B9760}" srcId="{331E8184-0FBF-4818-BB6E-64357EB1C91C}" destId="{84FA9E5E-1AA1-4CB1-8EE7-84C4B4FBB0A5}" srcOrd="0" destOrd="0" parTransId="{71C299F5-3967-4890-A704-CE47CA507DD7}" sibTransId="{5CD92874-3B88-4565-9A56-2A127F4ECD02}"/>
    <dgm:cxn modelId="{CB901595-24A1-4AD7-81D2-DFA843414B7D}" type="presOf" srcId="{772B5CA3-ED15-4153-86C0-F3DC3FEEC168}" destId="{77F5FB15-42E4-4EC6-97B9-4C2496AE407F}" srcOrd="0" destOrd="0" presId="urn:microsoft.com/office/officeart/2008/layout/LinedList"/>
    <dgm:cxn modelId="{C89281A0-7678-4DDF-9AB0-8AB8D9C32DBE}" srcId="{331E8184-0FBF-4818-BB6E-64357EB1C91C}" destId="{FA726EA1-E4E3-41BA-A277-FB05FBF97807}" srcOrd="1" destOrd="0" parTransId="{C25A1FEB-F6C0-40CE-8685-FC57ACDCB84E}" sibTransId="{6A6A2370-B356-4820-9AC0-CADAAD36FA27}"/>
    <dgm:cxn modelId="{770E78A6-CCFC-4DC1-972E-08662B7B9F1F}" srcId="{331E8184-0FBF-4818-BB6E-64357EB1C91C}" destId="{B52A83D3-F35D-4D9E-8822-B1118A76C151}" srcOrd="9" destOrd="0" parTransId="{BA630D4D-389A-4F86-AD54-065B050BD49B}" sibTransId="{652AA6E2-E9C0-4206-A2BF-24350200BB7D}"/>
    <dgm:cxn modelId="{E715D7AB-6147-45D6-AE95-D0DBE5E6067C}" type="presOf" srcId="{84FA9E5E-1AA1-4CB1-8EE7-84C4B4FBB0A5}" destId="{8EEFA05B-CC24-4976-80F0-7492751D0BF7}" srcOrd="0" destOrd="0" presId="urn:microsoft.com/office/officeart/2008/layout/LinedList"/>
    <dgm:cxn modelId="{59535FB7-1D30-4E43-A380-9BF4F2060A56}" srcId="{331E8184-0FBF-4818-BB6E-64357EB1C91C}" destId="{724632FC-AB87-4460-8561-5866AA846FA5}" srcOrd="4" destOrd="0" parTransId="{8628C1D3-3E04-43F4-A49F-8DF2D3000464}" sibTransId="{05843B7C-5757-4331-AE99-FDF11C0C57F6}"/>
    <dgm:cxn modelId="{3914E1C7-700C-47C9-9401-AD63AAF1A55C}" type="presOf" srcId="{C7BCF845-2E18-4F76-92EB-3FE2EA4878FA}" destId="{4E4EEF14-4620-42ED-8DCE-5B0BFEAA8217}" srcOrd="0" destOrd="0" presId="urn:microsoft.com/office/officeart/2008/layout/LinedList"/>
    <dgm:cxn modelId="{43E22DCD-7186-47C4-980A-04ADCF54F2BD}" srcId="{331E8184-0FBF-4818-BB6E-64357EB1C91C}" destId="{BEE15078-9E14-4BF5-A0BA-4D91D2957769}" srcOrd="2" destOrd="0" parTransId="{848996D9-7CAF-4A91-A154-32AEC16CCB32}" sibTransId="{2098EE3B-36C3-4698-91ED-B9F943939799}"/>
    <dgm:cxn modelId="{47287AF2-4B9D-4425-828F-E1B474979B24}" type="presOf" srcId="{1EFF5554-9331-4F03-B5C2-703D3C057636}" destId="{25C785D7-5211-48B0-BC35-82712D52B6FD}" srcOrd="0" destOrd="0" presId="urn:microsoft.com/office/officeart/2008/layout/LinedList"/>
    <dgm:cxn modelId="{84546AF9-AA6B-4E47-964F-E1E4ABAE8C97}" srcId="{331E8184-0FBF-4818-BB6E-64357EB1C91C}" destId="{9BBD4566-05C0-483D-8F29-B47A43A59EFD}" srcOrd="10" destOrd="0" parTransId="{FC0EFAB5-43B2-456D-89DD-441E05C3D192}" sibTransId="{688D3BF8-4795-4050-A584-15ACAE9B9D70}"/>
    <dgm:cxn modelId="{CA0C837A-73BD-4CF6-B6D1-E621C42949ED}" type="presParOf" srcId="{A69E7078-D972-4CF8-AAFD-DFE1C3AEDE8B}" destId="{01A6D3C1-5A67-457C-8D64-A8A88E7A8665}" srcOrd="0" destOrd="0" presId="urn:microsoft.com/office/officeart/2008/layout/LinedList"/>
    <dgm:cxn modelId="{4AF9D5A3-C88A-4535-AE52-9008993F7880}" type="presParOf" srcId="{A69E7078-D972-4CF8-AAFD-DFE1C3AEDE8B}" destId="{46E6B997-A3A9-49A6-A274-8A270219AC3A}" srcOrd="1" destOrd="0" presId="urn:microsoft.com/office/officeart/2008/layout/LinedList"/>
    <dgm:cxn modelId="{9C23F492-C1F3-4A7A-BB26-65CDC1732B58}" type="presParOf" srcId="{46E6B997-A3A9-49A6-A274-8A270219AC3A}" destId="{8EEFA05B-CC24-4976-80F0-7492751D0BF7}" srcOrd="0" destOrd="0" presId="urn:microsoft.com/office/officeart/2008/layout/LinedList"/>
    <dgm:cxn modelId="{9E52C18A-343F-4B34-9E31-D12308BE3E8B}" type="presParOf" srcId="{46E6B997-A3A9-49A6-A274-8A270219AC3A}" destId="{2A219D17-9F38-4E9A-8386-4BBA1B409A5D}" srcOrd="1" destOrd="0" presId="urn:microsoft.com/office/officeart/2008/layout/LinedList"/>
    <dgm:cxn modelId="{01170225-AAF3-4E4A-BB92-5E49C8D65D9D}" type="presParOf" srcId="{A69E7078-D972-4CF8-AAFD-DFE1C3AEDE8B}" destId="{66E9754B-9145-4102-A428-AE5F7504791C}" srcOrd="2" destOrd="0" presId="urn:microsoft.com/office/officeart/2008/layout/LinedList"/>
    <dgm:cxn modelId="{BC7ABAE4-C758-43FF-BD33-F6B6FB73E4A2}" type="presParOf" srcId="{A69E7078-D972-4CF8-AAFD-DFE1C3AEDE8B}" destId="{CC3E1DFD-C875-4936-A7BA-C536BEBD4CC1}" srcOrd="3" destOrd="0" presId="urn:microsoft.com/office/officeart/2008/layout/LinedList"/>
    <dgm:cxn modelId="{377D5050-C16A-4AF4-84BF-F7D660BE0B4F}" type="presParOf" srcId="{CC3E1DFD-C875-4936-A7BA-C536BEBD4CC1}" destId="{EEE56CB7-86D1-4F0B-93BE-2F9447E0602E}" srcOrd="0" destOrd="0" presId="urn:microsoft.com/office/officeart/2008/layout/LinedList"/>
    <dgm:cxn modelId="{0A9FA303-4FCB-43B8-A996-9B4C769B1452}" type="presParOf" srcId="{CC3E1DFD-C875-4936-A7BA-C536BEBD4CC1}" destId="{93B4B1E7-B8AE-4132-9398-2F22DB6B8F3B}" srcOrd="1" destOrd="0" presId="urn:microsoft.com/office/officeart/2008/layout/LinedList"/>
    <dgm:cxn modelId="{7FAFF887-E686-4BA0-9611-3E921B55B32E}" type="presParOf" srcId="{A69E7078-D972-4CF8-AAFD-DFE1C3AEDE8B}" destId="{CA85DC95-8CB8-445F-9C80-112BF9EDAAB4}" srcOrd="4" destOrd="0" presId="urn:microsoft.com/office/officeart/2008/layout/LinedList"/>
    <dgm:cxn modelId="{127A704D-4FA7-40EA-83E2-1D59CAA12CA7}" type="presParOf" srcId="{A69E7078-D972-4CF8-AAFD-DFE1C3AEDE8B}" destId="{F08ED16B-9BBD-425A-81F2-4CCB4D45D9AE}" srcOrd="5" destOrd="0" presId="urn:microsoft.com/office/officeart/2008/layout/LinedList"/>
    <dgm:cxn modelId="{0233B162-E7D9-4F4B-8A63-876E00DB6150}" type="presParOf" srcId="{F08ED16B-9BBD-425A-81F2-4CCB4D45D9AE}" destId="{DAB3DE89-062F-40BD-A1BE-5BE6013C9329}" srcOrd="0" destOrd="0" presId="urn:microsoft.com/office/officeart/2008/layout/LinedList"/>
    <dgm:cxn modelId="{E7ABA8F5-8748-4A48-85E1-0F0AE44D07BA}" type="presParOf" srcId="{F08ED16B-9BBD-425A-81F2-4CCB4D45D9AE}" destId="{B1D01BA2-6CB9-482D-B875-F832F3B708DC}" srcOrd="1" destOrd="0" presId="urn:microsoft.com/office/officeart/2008/layout/LinedList"/>
    <dgm:cxn modelId="{3DB1DD19-E2DA-452F-8965-B876D2AFE054}" type="presParOf" srcId="{A69E7078-D972-4CF8-AAFD-DFE1C3AEDE8B}" destId="{A126BD58-3E4B-4131-A60E-F5520BB071E1}" srcOrd="6" destOrd="0" presId="urn:microsoft.com/office/officeart/2008/layout/LinedList"/>
    <dgm:cxn modelId="{BE59008C-4802-44A7-B350-6BC40741342C}" type="presParOf" srcId="{A69E7078-D972-4CF8-AAFD-DFE1C3AEDE8B}" destId="{68630CD6-4121-4C22-A46F-5BE3ECEADE75}" srcOrd="7" destOrd="0" presId="urn:microsoft.com/office/officeart/2008/layout/LinedList"/>
    <dgm:cxn modelId="{0DF6EF7C-B467-414D-B7E4-7407215DDAA0}" type="presParOf" srcId="{68630CD6-4121-4C22-A46F-5BE3ECEADE75}" destId="{F8E39629-7F0F-4C1F-B6E5-9466031B541B}" srcOrd="0" destOrd="0" presId="urn:microsoft.com/office/officeart/2008/layout/LinedList"/>
    <dgm:cxn modelId="{9F9B77B6-BD6D-4F2C-B248-A73DFFE08E40}" type="presParOf" srcId="{68630CD6-4121-4C22-A46F-5BE3ECEADE75}" destId="{60B8B469-1E28-4CD3-999A-8116AC73B2BC}" srcOrd="1" destOrd="0" presId="urn:microsoft.com/office/officeart/2008/layout/LinedList"/>
    <dgm:cxn modelId="{1FC64AC8-3BB1-443E-9FD2-21ECB48A284B}" type="presParOf" srcId="{A69E7078-D972-4CF8-AAFD-DFE1C3AEDE8B}" destId="{FEEDAB0E-97A8-4837-9E2F-F87C12E2092E}" srcOrd="8" destOrd="0" presId="urn:microsoft.com/office/officeart/2008/layout/LinedList"/>
    <dgm:cxn modelId="{0971FB84-3E71-406C-849B-54A202A9164E}" type="presParOf" srcId="{A69E7078-D972-4CF8-AAFD-DFE1C3AEDE8B}" destId="{5348FC7C-23D7-45BB-8268-D2B8E8CA679F}" srcOrd="9" destOrd="0" presId="urn:microsoft.com/office/officeart/2008/layout/LinedList"/>
    <dgm:cxn modelId="{DF17D276-0D73-4E07-BA62-68C4E5C94903}" type="presParOf" srcId="{5348FC7C-23D7-45BB-8268-D2B8E8CA679F}" destId="{ED1EA113-4E4F-493F-8548-6B19953F3AA4}" srcOrd="0" destOrd="0" presId="urn:microsoft.com/office/officeart/2008/layout/LinedList"/>
    <dgm:cxn modelId="{E735C455-D803-484D-8566-6A4BB67E5748}" type="presParOf" srcId="{5348FC7C-23D7-45BB-8268-D2B8E8CA679F}" destId="{3F141CE1-49FF-42EA-AC46-007DEF0B1A6F}" srcOrd="1" destOrd="0" presId="urn:microsoft.com/office/officeart/2008/layout/LinedList"/>
    <dgm:cxn modelId="{2DC3BB8F-D3BA-4BF2-B67A-3086F74A74DE}" type="presParOf" srcId="{A69E7078-D972-4CF8-AAFD-DFE1C3AEDE8B}" destId="{F5AEC046-F0D7-41D0-AFBC-F871D8083A3F}" srcOrd="10" destOrd="0" presId="urn:microsoft.com/office/officeart/2008/layout/LinedList"/>
    <dgm:cxn modelId="{7D2B58E6-1427-42EC-A5F3-E4FFA5DBEFA9}" type="presParOf" srcId="{A69E7078-D972-4CF8-AAFD-DFE1C3AEDE8B}" destId="{457EA0F0-C141-470F-8817-7666494D5001}" srcOrd="11" destOrd="0" presId="urn:microsoft.com/office/officeart/2008/layout/LinedList"/>
    <dgm:cxn modelId="{2E0D240F-1CA5-479D-8045-2A0308E78BCB}" type="presParOf" srcId="{457EA0F0-C141-470F-8817-7666494D5001}" destId="{25C785D7-5211-48B0-BC35-82712D52B6FD}" srcOrd="0" destOrd="0" presId="urn:microsoft.com/office/officeart/2008/layout/LinedList"/>
    <dgm:cxn modelId="{1899ADA7-61C9-41B5-9245-43268A488595}" type="presParOf" srcId="{457EA0F0-C141-470F-8817-7666494D5001}" destId="{E99732D2-455B-4C71-9876-530B630209D4}" srcOrd="1" destOrd="0" presId="urn:microsoft.com/office/officeart/2008/layout/LinedList"/>
    <dgm:cxn modelId="{BBEC44CF-D08C-4965-B5F9-1A166B92C633}" type="presParOf" srcId="{A69E7078-D972-4CF8-AAFD-DFE1C3AEDE8B}" destId="{E5FE409F-4CD4-43D2-A41C-C508EC64BBFE}" srcOrd="12" destOrd="0" presId="urn:microsoft.com/office/officeart/2008/layout/LinedList"/>
    <dgm:cxn modelId="{038923E0-3344-4BEB-9D11-042956D90BAC}" type="presParOf" srcId="{A69E7078-D972-4CF8-AAFD-DFE1C3AEDE8B}" destId="{E477BBBA-C6D8-4A17-8B7D-A4628D8CF467}" srcOrd="13" destOrd="0" presId="urn:microsoft.com/office/officeart/2008/layout/LinedList"/>
    <dgm:cxn modelId="{6201B13D-986F-498E-94DA-2EC607E5451C}" type="presParOf" srcId="{E477BBBA-C6D8-4A17-8B7D-A4628D8CF467}" destId="{21446607-330C-46C6-9192-D14C05F1A5FE}" srcOrd="0" destOrd="0" presId="urn:microsoft.com/office/officeart/2008/layout/LinedList"/>
    <dgm:cxn modelId="{4F5D7DC5-393D-497A-AF77-261D8422994D}" type="presParOf" srcId="{E477BBBA-C6D8-4A17-8B7D-A4628D8CF467}" destId="{C5BE4B80-72E3-406E-90F0-1F2FE647B928}" srcOrd="1" destOrd="0" presId="urn:microsoft.com/office/officeart/2008/layout/LinedList"/>
    <dgm:cxn modelId="{D35A172C-B7F2-432C-8CA4-AFD4311F16E5}" type="presParOf" srcId="{A69E7078-D972-4CF8-AAFD-DFE1C3AEDE8B}" destId="{12C4E0D9-E6D6-4FE8-8EE8-BA88797B95B6}" srcOrd="14" destOrd="0" presId="urn:microsoft.com/office/officeart/2008/layout/LinedList"/>
    <dgm:cxn modelId="{74BE2D63-0C0B-4497-9C22-BFF7F65165E2}" type="presParOf" srcId="{A69E7078-D972-4CF8-AAFD-DFE1C3AEDE8B}" destId="{75A5358A-0B0F-4A45-910E-8039C42DB2F7}" srcOrd="15" destOrd="0" presId="urn:microsoft.com/office/officeart/2008/layout/LinedList"/>
    <dgm:cxn modelId="{4F429EB2-ADE4-45CE-A0E1-8C3E2B2DF435}" type="presParOf" srcId="{75A5358A-0B0F-4A45-910E-8039C42DB2F7}" destId="{77F5FB15-42E4-4EC6-97B9-4C2496AE407F}" srcOrd="0" destOrd="0" presId="urn:microsoft.com/office/officeart/2008/layout/LinedList"/>
    <dgm:cxn modelId="{B3970866-3764-4DFD-BF26-0FB22C769213}" type="presParOf" srcId="{75A5358A-0B0F-4A45-910E-8039C42DB2F7}" destId="{03C8866A-587F-470B-A5BB-9F0D9C57527C}" srcOrd="1" destOrd="0" presId="urn:microsoft.com/office/officeart/2008/layout/LinedList"/>
    <dgm:cxn modelId="{9D5420BB-D2EB-4A4E-9368-0284BA70412E}" type="presParOf" srcId="{A69E7078-D972-4CF8-AAFD-DFE1C3AEDE8B}" destId="{F78FC1EC-A030-4970-8430-D2882C5C7EB2}" srcOrd="16" destOrd="0" presId="urn:microsoft.com/office/officeart/2008/layout/LinedList"/>
    <dgm:cxn modelId="{347D2D1B-0D23-49B9-A8B5-501E11BE73ED}" type="presParOf" srcId="{A69E7078-D972-4CF8-AAFD-DFE1C3AEDE8B}" destId="{511CD03E-B941-4A1E-B832-427878F73F08}" srcOrd="17" destOrd="0" presId="urn:microsoft.com/office/officeart/2008/layout/LinedList"/>
    <dgm:cxn modelId="{F566AD6B-CD78-44F1-B49F-7ABBFC00497B}" type="presParOf" srcId="{511CD03E-B941-4A1E-B832-427878F73F08}" destId="{4E4EEF14-4620-42ED-8DCE-5B0BFEAA8217}" srcOrd="0" destOrd="0" presId="urn:microsoft.com/office/officeart/2008/layout/LinedList"/>
    <dgm:cxn modelId="{269F69CC-7D1D-46B8-BE14-E91720D8E592}" type="presParOf" srcId="{511CD03E-B941-4A1E-B832-427878F73F08}" destId="{CD18B47D-EEB1-4B94-885F-56BB00A87586}" srcOrd="1" destOrd="0" presId="urn:microsoft.com/office/officeart/2008/layout/LinedList"/>
    <dgm:cxn modelId="{88CB027C-4905-44B9-9270-C37900BC6186}" type="presParOf" srcId="{A69E7078-D972-4CF8-AAFD-DFE1C3AEDE8B}" destId="{4D9EB0F8-9E0C-4032-A3A9-CBAAF3F71C4E}" srcOrd="18" destOrd="0" presId="urn:microsoft.com/office/officeart/2008/layout/LinedList"/>
    <dgm:cxn modelId="{AE12685F-6877-487E-8046-A33FCBD4E9C5}" type="presParOf" srcId="{A69E7078-D972-4CF8-AAFD-DFE1C3AEDE8B}" destId="{CB64D124-128F-42AA-A850-1153631FDCD6}" srcOrd="19" destOrd="0" presId="urn:microsoft.com/office/officeart/2008/layout/LinedList"/>
    <dgm:cxn modelId="{FBB66A7F-E2FF-4189-A80E-A40998AF34FF}" type="presParOf" srcId="{CB64D124-128F-42AA-A850-1153631FDCD6}" destId="{FB3104A5-A259-439A-B4E0-05BE29958897}" srcOrd="0" destOrd="0" presId="urn:microsoft.com/office/officeart/2008/layout/LinedList"/>
    <dgm:cxn modelId="{3E5FE4A2-0D85-49B0-AF45-118227B3DB20}" type="presParOf" srcId="{CB64D124-128F-42AA-A850-1153631FDCD6}" destId="{43607ED6-0F53-4A01-A856-C0CC5AA58D27}" srcOrd="1" destOrd="0" presId="urn:microsoft.com/office/officeart/2008/layout/LinedList"/>
    <dgm:cxn modelId="{F3470792-BB46-4606-835D-ECF35F63222C}" type="presParOf" srcId="{A69E7078-D972-4CF8-AAFD-DFE1C3AEDE8B}" destId="{BBAB00FC-626F-45CC-9A75-26C27825F173}" srcOrd="20" destOrd="0" presId="urn:microsoft.com/office/officeart/2008/layout/LinedList"/>
    <dgm:cxn modelId="{AD71DFEF-AA8B-4D83-A892-42D70218D8A2}" type="presParOf" srcId="{A69E7078-D972-4CF8-AAFD-DFE1C3AEDE8B}" destId="{FEAFFCF7-1F57-4EE0-9223-AF571EC313F3}" srcOrd="21" destOrd="0" presId="urn:microsoft.com/office/officeart/2008/layout/LinedList"/>
    <dgm:cxn modelId="{312DAAD6-D7CD-4B3F-9AC6-1B803043897F}" type="presParOf" srcId="{FEAFFCF7-1F57-4EE0-9223-AF571EC313F3}" destId="{61982A98-355B-4787-BC2F-7AE94B10FA62}" srcOrd="0" destOrd="0" presId="urn:microsoft.com/office/officeart/2008/layout/LinedList"/>
    <dgm:cxn modelId="{67380E5F-F868-48E7-B9C1-905209ACD3FA}" type="presParOf" srcId="{FEAFFCF7-1F57-4EE0-9223-AF571EC313F3}" destId="{5D76FBC2-55E1-40D8-8BB2-E5083CBEE561}" srcOrd="1" destOrd="0" presId="urn:microsoft.com/office/officeart/2008/layout/LinedList"/>
    <dgm:cxn modelId="{985CA917-7400-4D5E-B324-D61E4D997C4B}" type="presParOf" srcId="{A69E7078-D972-4CF8-AAFD-DFE1C3AEDE8B}" destId="{EB363314-5BB2-40F7-ADCE-0ABA1F446F92}" srcOrd="22" destOrd="0" presId="urn:microsoft.com/office/officeart/2008/layout/LinedList"/>
    <dgm:cxn modelId="{9371E041-064D-4970-84B4-9588FF29A3E3}" type="presParOf" srcId="{A69E7078-D972-4CF8-AAFD-DFE1C3AEDE8B}" destId="{FEB890AD-FE72-439F-8BC1-0A049A5D55D9}" srcOrd="23" destOrd="0" presId="urn:microsoft.com/office/officeart/2008/layout/LinedList"/>
    <dgm:cxn modelId="{BF7EB038-86F4-4C6B-AE85-3C5479A1EFB6}" type="presParOf" srcId="{FEB890AD-FE72-439F-8BC1-0A049A5D55D9}" destId="{35344B8C-7116-4A75-98BE-BD0C9561C397}" srcOrd="0" destOrd="0" presId="urn:microsoft.com/office/officeart/2008/layout/LinedList"/>
    <dgm:cxn modelId="{7BD40DD3-B5E0-4FA2-9012-51BC5483E624}" type="presParOf" srcId="{FEB890AD-FE72-439F-8BC1-0A049A5D55D9}" destId="{8A634B7E-D7D9-41F0-8DD0-15B76990F63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ADDFB1-00A6-4A08-B524-8B1F58F62BC7}">
      <dsp:nvSpPr>
        <dsp:cNvPr id="0" name=""/>
        <dsp:cNvSpPr/>
      </dsp:nvSpPr>
      <dsp:spPr bwMode="white">
        <a:xfrm>
          <a:off x="0" y="142419"/>
          <a:ext cx="5181600" cy="163251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just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Most of the soil represented in Montenegro has a shallow soil profile and low contents of nutrients. </a:t>
          </a:r>
        </a:p>
      </dsp:txBody>
      <dsp:txXfrm>
        <a:off x="79693" y="222112"/>
        <a:ext cx="5022214" cy="1473129"/>
      </dsp:txXfrm>
    </dsp:sp>
    <dsp:sp modelId="{60266AB4-E46B-4CAA-81C6-3553A55D7487}">
      <dsp:nvSpPr>
        <dsp:cNvPr id="0" name=""/>
        <dsp:cNvSpPr/>
      </dsp:nvSpPr>
      <dsp:spPr bwMode="white">
        <a:xfrm>
          <a:off x="0" y="1829655"/>
          <a:ext cx="5181600" cy="1632515"/>
        </a:xfrm>
        <a:prstGeom prst="roundRect">
          <a:avLst/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Of the total area, not considering the infertile lands (</a:t>
          </a:r>
          <a:r>
            <a:rPr lang="en-US" sz="1900" i="1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rocks, wetlands, lakes, rivers, roads and urban settlements</a:t>
          </a:r>
          <a:r>
            <a:rPr lang="en-US" sz="19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) the soil of Montenegro (</a:t>
          </a:r>
          <a:r>
            <a:rPr lang="en-US" sz="1900" i="1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Fustic and </a:t>
          </a:r>
          <a:r>
            <a:rPr lang="en-US" sz="1900" i="1" kern="1200" dirty="0" err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Djuretic</a:t>
          </a:r>
          <a:r>
            <a:rPr lang="en-US" sz="1900" i="1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, 2000</a:t>
          </a:r>
          <a:r>
            <a:rPr lang="en-US" sz="1900" kern="1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rPr>
            <a:t>) is classified in five categories of effective fertility.</a:t>
          </a:r>
        </a:p>
      </dsp:txBody>
      <dsp:txXfrm>
        <a:off x="79693" y="1909348"/>
        <a:ext cx="5022214" cy="14731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F4CF6B-654C-470C-B147-75A5B33F6BDE}">
      <dsp:nvSpPr>
        <dsp:cNvPr id="0" name=""/>
        <dsp:cNvSpPr/>
      </dsp:nvSpPr>
      <dsp:spPr bwMode="white">
        <a:xfrm>
          <a:off x="683055" y="1068"/>
          <a:ext cx="1968466" cy="11810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Historical industrial and mining activities</a:t>
          </a:r>
        </a:p>
      </dsp:txBody>
      <dsp:txXfrm>
        <a:off x="683055" y="1068"/>
        <a:ext cx="1968466" cy="1181080"/>
      </dsp:txXfrm>
    </dsp:sp>
    <dsp:sp modelId="{03619975-8BBF-41BC-A930-259542CD5E2C}">
      <dsp:nvSpPr>
        <dsp:cNvPr id="0" name=""/>
        <dsp:cNvSpPr/>
      </dsp:nvSpPr>
      <dsp:spPr bwMode="white">
        <a:xfrm>
          <a:off x="2848368" y="1068"/>
          <a:ext cx="1968466" cy="118108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Waste disposal sites and landfills</a:t>
          </a:r>
        </a:p>
      </dsp:txBody>
      <dsp:txXfrm>
        <a:off x="2848368" y="1068"/>
        <a:ext cx="1968466" cy="1181080"/>
      </dsp:txXfrm>
    </dsp:sp>
    <dsp:sp modelId="{8DF54BE0-4CE0-4D6A-BCBC-9782EABB8D54}">
      <dsp:nvSpPr>
        <dsp:cNvPr id="0" name=""/>
        <dsp:cNvSpPr/>
      </dsp:nvSpPr>
      <dsp:spPr bwMode="white">
        <a:xfrm>
          <a:off x="683055" y="1378995"/>
          <a:ext cx="1968466" cy="118108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Agricultural inputs (pesticides and fertilizers)</a:t>
          </a:r>
        </a:p>
      </dsp:txBody>
      <dsp:txXfrm>
        <a:off x="683055" y="1378995"/>
        <a:ext cx="1968466" cy="1181080"/>
      </dsp:txXfrm>
    </dsp:sp>
    <dsp:sp modelId="{55CB1E07-C9BF-4CD1-9108-C8BD8D73E86D}">
      <dsp:nvSpPr>
        <dsp:cNvPr id="0" name=""/>
        <dsp:cNvSpPr/>
      </dsp:nvSpPr>
      <dsp:spPr bwMode="white">
        <a:xfrm>
          <a:off x="2848368" y="1378995"/>
          <a:ext cx="1968466" cy="118108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Urban development and infrastructure</a:t>
          </a:r>
        </a:p>
      </dsp:txBody>
      <dsp:txXfrm>
        <a:off x="2848368" y="1378995"/>
        <a:ext cx="1968466" cy="1181080"/>
      </dsp:txXfrm>
    </dsp:sp>
    <dsp:sp modelId="{A29539E7-88F7-47E8-AB63-30C50054CE06}">
      <dsp:nvSpPr>
        <dsp:cNvPr id="0" name=""/>
        <dsp:cNvSpPr/>
      </dsp:nvSpPr>
      <dsp:spPr bwMode="white">
        <a:xfrm>
          <a:off x="683055" y="2756922"/>
          <a:ext cx="1968466" cy="1181080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Localized contamination around former industrial zones</a:t>
          </a:r>
        </a:p>
      </dsp:txBody>
      <dsp:txXfrm>
        <a:off x="683055" y="2756922"/>
        <a:ext cx="1968466" cy="1181080"/>
      </dsp:txXfrm>
    </dsp:sp>
    <dsp:sp modelId="{083CE8F2-9829-4321-BF85-F19E7F6A5E63}">
      <dsp:nvSpPr>
        <dsp:cNvPr id="0" name=""/>
        <dsp:cNvSpPr/>
      </dsp:nvSpPr>
      <dsp:spPr bwMode="white">
        <a:xfrm>
          <a:off x="2848368" y="2756922"/>
          <a:ext cx="1968466" cy="118108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ME" sz="1800" kern="1200" dirty="0"/>
            <a:t>L</a:t>
          </a:r>
          <a:r>
            <a:rPr lang="en-US" sz="1800" kern="1200" dirty="0" err="1"/>
            <a:t>egacy</a:t>
          </a:r>
          <a:r>
            <a:rPr lang="en-US" sz="1800" kern="1200" dirty="0"/>
            <a:t> pollution from older industrial activities is still a challenge.</a:t>
          </a:r>
        </a:p>
      </dsp:txBody>
      <dsp:txXfrm>
        <a:off x="2848368" y="2756922"/>
        <a:ext cx="1968466" cy="11810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65F55FA-7EFF-46BE-B854-9B9669F46C54}">
      <dsp:nvSpPr>
        <dsp:cNvPr id="0" name=""/>
        <dsp:cNvSpPr/>
      </dsp:nvSpPr>
      <dsp:spPr bwMode="white">
        <a:xfrm>
          <a:off x="3364992" y="2124"/>
          <a:ext cx="3785616" cy="1402286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/>
            <a:t>IDENTIFICATION OF POTENTIALLY CONTAMINATED SITES</a:t>
          </a:r>
          <a:endParaRPr lang="en-US" sz="2700" kern="1200" dirty="0"/>
        </a:p>
      </dsp:txBody>
      <dsp:txXfrm>
        <a:off x="3433446" y="70578"/>
        <a:ext cx="3648708" cy="1265378"/>
      </dsp:txXfrm>
    </dsp:sp>
    <dsp:sp modelId="{3655B620-2E51-41DA-9444-ECC4B046E826}">
      <dsp:nvSpPr>
        <dsp:cNvPr id="0" name=""/>
        <dsp:cNvSpPr/>
      </dsp:nvSpPr>
      <dsp:spPr bwMode="white">
        <a:xfrm>
          <a:off x="3364992" y="1474525"/>
          <a:ext cx="3785616" cy="1402286"/>
        </a:xfrm>
        <a:prstGeom prst="roundRect">
          <a:avLst/>
        </a:prstGeom>
        <a:gradFill rotWithShape="0">
          <a:gsLst>
            <a:gs pos="0">
              <a:schemeClr val="accent4">
                <a:hueOff val="4900445"/>
                <a:satOff val="-20388"/>
                <a:lumOff val="4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4900445"/>
                <a:satOff val="-20388"/>
                <a:lumOff val="4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4900445"/>
                <a:satOff val="-20388"/>
                <a:lumOff val="4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INVENTORY OF CONTAMINATED SITES</a:t>
          </a:r>
          <a:endParaRPr lang="en-US" sz="2700" kern="1200"/>
        </a:p>
      </dsp:txBody>
      <dsp:txXfrm>
        <a:off x="3433446" y="1542979"/>
        <a:ext cx="3648708" cy="1265378"/>
      </dsp:txXfrm>
    </dsp:sp>
    <dsp:sp modelId="{C442F371-BC9B-4182-BB49-900FE9E123A2}">
      <dsp:nvSpPr>
        <dsp:cNvPr id="0" name=""/>
        <dsp:cNvSpPr/>
      </dsp:nvSpPr>
      <dsp:spPr bwMode="white">
        <a:xfrm>
          <a:off x="3364992" y="2946926"/>
          <a:ext cx="3785616" cy="1402286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/>
            <a:t>RISK ASSESSMENT OF DIFFUSE AND LOCAL SOIL POLLUTION</a:t>
          </a:r>
          <a:endParaRPr lang="en-US" sz="2700" kern="1200"/>
        </a:p>
      </dsp:txBody>
      <dsp:txXfrm>
        <a:off x="3433446" y="3015380"/>
        <a:ext cx="3648708" cy="126537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A6D3C1-5A67-457C-8D64-A8A88E7A8665}">
      <dsp:nvSpPr>
        <dsp:cNvPr id="0" name=""/>
        <dsp:cNvSpPr/>
      </dsp:nvSpPr>
      <dsp:spPr>
        <a:xfrm>
          <a:off x="0" y="2124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EFA05B-CC24-4976-80F0-7492751D0BF7}">
      <dsp:nvSpPr>
        <dsp:cNvPr id="0" name=""/>
        <dsp:cNvSpPr/>
      </dsp:nvSpPr>
      <dsp:spPr bwMode="white">
        <a:xfrm>
          <a:off x="0" y="2124"/>
          <a:ext cx="5181600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Aluminium Plant Podgorica) Remediation</a:t>
          </a:r>
          <a:endParaRPr lang="en-US" sz="1500" kern="1200"/>
        </a:p>
      </dsp:txBody>
      <dsp:txXfrm>
        <a:off x="0" y="2124"/>
        <a:ext cx="5181600" cy="362257"/>
      </dsp:txXfrm>
    </dsp:sp>
    <dsp:sp modelId="{66E9754B-9145-4102-A428-AE5F7504791C}">
      <dsp:nvSpPr>
        <dsp:cNvPr id="0" name=""/>
        <dsp:cNvSpPr/>
      </dsp:nvSpPr>
      <dsp:spPr>
        <a:xfrm>
          <a:off x="0" y="364382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E56CB7-86D1-4F0B-93BE-2F9447E0602E}">
      <dsp:nvSpPr>
        <dsp:cNvPr id="0" name=""/>
        <dsp:cNvSpPr/>
      </dsp:nvSpPr>
      <dsp:spPr bwMode="white">
        <a:xfrm>
          <a:off x="0" y="364382"/>
          <a:ext cx="5181600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Key problems:</a:t>
          </a:r>
          <a:endParaRPr lang="en-US" sz="1500" kern="1200"/>
        </a:p>
      </dsp:txBody>
      <dsp:txXfrm>
        <a:off x="0" y="364382"/>
        <a:ext cx="5181600" cy="362257"/>
      </dsp:txXfrm>
    </dsp:sp>
    <dsp:sp modelId="{CA85DC95-8CB8-445F-9C80-112BF9EDAAB4}">
      <dsp:nvSpPr>
        <dsp:cNvPr id="0" name=""/>
        <dsp:cNvSpPr/>
      </dsp:nvSpPr>
      <dsp:spPr>
        <a:xfrm>
          <a:off x="0" y="726639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B3DE89-062F-40BD-A1BE-5BE6013C9329}">
      <dsp:nvSpPr>
        <dsp:cNvPr id="0" name=""/>
        <dsp:cNvSpPr/>
      </dsp:nvSpPr>
      <dsp:spPr bwMode="white">
        <a:xfrm>
          <a:off x="0" y="726639"/>
          <a:ext cx="5181600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PCB contamination</a:t>
          </a:r>
        </a:p>
      </dsp:txBody>
      <dsp:txXfrm>
        <a:off x="0" y="726639"/>
        <a:ext cx="5181600" cy="362257"/>
      </dsp:txXfrm>
    </dsp:sp>
    <dsp:sp modelId="{A126BD58-3E4B-4131-A60E-F5520BB071E1}">
      <dsp:nvSpPr>
        <dsp:cNvPr id="0" name=""/>
        <dsp:cNvSpPr/>
      </dsp:nvSpPr>
      <dsp:spPr>
        <a:xfrm>
          <a:off x="0" y="1088896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8E39629-7F0F-4C1F-B6E5-9466031B541B}">
      <dsp:nvSpPr>
        <dsp:cNvPr id="0" name=""/>
        <dsp:cNvSpPr/>
      </dsp:nvSpPr>
      <dsp:spPr bwMode="white">
        <a:xfrm>
          <a:off x="0" y="1088896"/>
          <a:ext cx="5181600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Red mud basins (≈8 million tons of waste)</a:t>
          </a:r>
        </a:p>
      </dsp:txBody>
      <dsp:txXfrm>
        <a:off x="0" y="1088896"/>
        <a:ext cx="5181600" cy="362257"/>
      </dsp:txXfrm>
    </dsp:sp>
    <dsp:sp modelId="{FEEDAB0E-97A8-4837-9E2F-F87C12E2092E}">
      <dsp:nvSpPr>
        <dsp:cNvPr id="0" name=""/>
        <dsp:cNvSpPr/>
      </dsp:nvSpPr>
      <dsp:spPr>
        <a:xfrm>
          <a:off x="0" y="1451154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1EA113-4E4F-493F-8548-6B19953F3AA4}">
      <dsp:nvSpPr>
        <dsp:cNvPr id="0" name=""/>
        <dsp:cNvSpPr/>
      </dsp:nvSpPr>
      <dsp:spPr bwMode="white">
        <a:xfrm>
          <a:off x="0" y="1451154"/>
          <a:ext cx="5181600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Heavy metals and hydrocarbons in soil</a:t>
          </a:r>
        </a:p>
      </dsp:txBody>
      <dsp:txXfrm>
        <a:off x="0" y="1451154"/>
        <a:ext cx="5181600" cy="362257"/>
      </dsp:txXfrm>
    </dsp:sp>
    <dsp:sp modelId="{F5AEC046-F0D7-41D0-AFBC-F871D8083A3F}">
      <dsp:nvSpPr>
        <dsp:cNvPr id="0" name=""/>
        <dsp:cNvSpPr/>
      </dsp:nvSpPr>
      <dsp:spPr>
        <a:xfrm>
          <a:off x="0" y="1813411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C785D7-5211-48B0-BC35-82712D52B6FD}">
      <dsp:nvSpPr>
        <dsp:cNvPr id="0" name=""/>
        <dsp:cNvSpPr/>
      </dsp:nvSpPr>
      <dsp:spPr bwMode="white">
        <a:xfrm>
          <a:off x="0" y="1813411"/>
          <a:ext cx="5181600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Actions:</a:t>
          </a:r>
          <a:endParaRPr lang="en-US" sz="1500" kern="1200"/>
        </a:p>
      </dsp:txBody>
      <dsp:txXfrm>
        <a:off x="0" y="1813411"/>
        <a:ext cx="5181600" cy="362257"/>
      </dsp:txXfrm>
    </dsp:sp>
    <dsp:sp modelId="{E5FE409F-4CD4-43D2-A41C-C508EC64BBFE}">
      <dsp:nvSpPr>
        <dsp:cNvPr id="0" name=""/>
        <dsp:cNvSpPr/>
      </dsp:nvSpPr>
      <dsp:spPr>
        <a:xfrm>
          <a:off x="0" y="2175669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1446607-330C-46C6-9192-D14C05F1A5FE}">
      <dsp:nvSpPr>
        <dsp:cNvPr id="0" name=""/>
        <dsp:cNvSpPr/>
      </dsp:nvSpPr>
      <dsp:spPr bwMode="white">
        <a:xfrm>
          <a:off x="0" y="2175669"/>
          <a:ext cx="5181600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Removal and disposal of </a:t>
          </a:r>
          <a:r>
            <a:rPr lang="en-US" sz="1500" b="1" kern="1200"/>
            <a:t>PCB-contaminated soil and equipment</a:t>
          </a:r>
          <a:endParaRPr lang="en-US" sz="1500" kern="1200"/>
        </a:p>
      </dsp:txBody>
      <dsp:txXfrm>
        <a:off x="0" y="2175669"/>
        <a:ext cx="5181600" cy="362257"/>
      </dsp:txXfrm>
    </dsp:sp>
    <dsp:sp modelId="{12C4E0D9-E6D6-4FE8-8EE8-BA88797B95B6}">
      <dsp:nvSpPr>
        <dsp:cNvPr id="0" name=""/>
        <dsp:cNvSpPr/>
      </dsp:nvSpPr>
      <dsp:spPr>
        <a:xfrm>
          <a:off x="0" y="2537926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F5FB15-42E4-4EC6-97B9-4C2496AE407F}">
      <dsp:nvSpPr>
        <dsp:cNvPr id="0" name=""/>
        <dsp:cNvSpPr/>
      </dsp:nvSpPr>
      <dsp:spPr bwMode="white">
        <a:xfrm>
          <a:off x="0" y="2537926"/>
          <a:ext cx="5181600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Risk-based soil remediation approaches</a:t>
          </a:r>
        </a:p>
      </dsp:txBody>
      <dsp:txXfrm>
        <a:off x="0" y="2537926"/>
        <a:ext cx="5181600" cy="362257"/>
      </dsp:txXfrm>
    </dsp:sp>
    <dsp:sp modelId="{F78FC1EC-A030-4970-8430-D2882C5C7EB2}">
      <dsp:nvSpPr>
        <dsp:cNvPr id="0" name=""/>
        <dsp:cNvSpPr/>
      </dsp:nvSpPr>
      <dsp:spPr>
        <a:xfrm>
          <a:off x="0" y="2900183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4EEF14-4620-42ED-8DCE-5B0BFEAA8217}">
      <dsp:nvSpPr>
        <dsp:cNvPr id="0" name=""/>
        <dsp:cNvSpPr/>
      </dsp:nvSpPr>
      <dsp:spPr bwMode="white">
        <a:xfrm>
          <a:off x="0" y="2900183"/>
          <a:ext cx="5181600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Planned remediation of red mud basins </a:t>
          </a:r>
        </a:p>
      </dsp:txBody>
      <dsp:txXfrm>
        <a:off x="0" y="2900183"/>
        <a:ext cx="5181600" cy="362257"/>
      </dsp:txXfrm>
    </dsp:sp>
    <dsp:sp modelId="{4D9EB0F8-9E0C-4032-A3A9-CBAAF3F71C4E}">
      <dsp:nvSpPr>
        <dsp:cNvPr id="0" name=""/>
        <dsp:cNvSpPr/>
      </dsp:nvSpPr>
      <dsp:spPr>
        <a:xfrm>
          <a:off x="0" y="3262441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3104A5-A259-439A-B4E0-05BE29958897}">
      <dsp:nvSpPr>
        <dsp:cNvPr id="0" name=""/>
        <dsp:cNvSpPr/>
      </dsp:nvSpPr>
      <dsp:spPr bwMode="white">
        <a:xfrm>
          <a:off x="0" y="3262441"/>
          <a:ext cx="5181600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/>
            <a:t>Current status:</a:t>
          </a:r>
          <a:endParaRPr lang="en-US" sz="1500" kern="1200"/>
        </a:p>
      </dsp:txBody>
      <dsp:txXfrm>
        <a:off x="0" y="3262441"/>
        <a:ext cx="5181600" cy="362257"/>
      </dsp:txXfrm>
    </dsp:sp>
    <dsp:sp modelId="{BBAB00FC-626F-45CC-9A75-26C27825F173}">
      <dsp:nvSpPr>
        <dsp:cNvPr id="0" name=""/>
        <dsp:cNvSpPr/>
      </dsp:nvSpPr>
      <dsp:spPr>
        <a:xfrm>
          <a:off x="0" y="3624698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982A98-355B-4787-BC2F-7AE94B10FA62}">
      <dsp:nvSpPr>
        <dsp:cNvPr id="0" name=""/>
        <dsp:cNvSpPr/>
      </dsp:nvSpPr>
      <dsp:spPr bwMode="white">
        <a:xfrm>
          <a:off x="0" y="3624698"/>
          <a:ext cx="5181600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Partial remediation completed</a:t>
          </a:r>
        </a:p>
      </dsp:txBody>
      <dsp:txXfrm>
        <a:off x="0" y="3624698"/>
        <a:ext cx="5181600" cy="362257"/>
      </dsp:txXfrm>
    </dsp:sp>
    <dsp:sp modelId="{EB363314-5BB2-40F7-ADCE-0ABA1F446F92}">
      <dsp:nvSpPr>
        <dsp:cNvPr id="0" name=""/>
        <dsp:cNvSpPr/>
      </dsp:nvSpPr>
      <dsp:spPr>
        <a:xfrm>
          <a:off x="0" y="3986955"/>
          <a:ext cx="5181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344B8C-7116-4A75-98BE-BD0C9561C397}">
      <dsp:nvSpPr>
        <dsp:cNvPr id="0" name=""/>
        <dsp:cNvSpPr/>
      </dsp:nvSpPr>
      <dsp:spPr bwMode="white">
        <a:xfrm>
          <a:off x="0" y="3986955"/>
          <a:ext cx="5181600" cy="36225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Large-scale clean-up still ongoing/planned</a:t>
          </a:r>
        </a:p>
      </dsp:txBody>
      <dsp:txXfrm>
        <a:off x="0" y="3986955"/>
        <a:ext cx="5181600" cy="3622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off" val="ctr"/>
          <dgm:param type="contDir" val="sameDir"/>
          <dgm:param type="grDir" val="tL"/>
          <dgm:param type="flowDir" val="row"/>
        </dgm:alg>
      </dgm:if>
      <dgm:else name="Name2">
        <dgm:alg type="snake">
          <dgm:param type="off" val="ctr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BD4573-58E7-4156-A133-2731F5F8D1A6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3B0CF2-7F87-4E02-A248-870047730F9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3B0CF2-7F87-4E02-A248-870047730F99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r-Latn-M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2426B78-950D-0B45-B694-D406D7D4BE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30487-9C54-7E48-836D-2B2D373B8A85}" type="datetimeFigureOut">
              <a:rPr lang="en-US" smtClean="0"/>
              <a:t>5/4/2026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9E0203-A09F-0842-9341-4BFD3867CF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openxmlformats.org/officeDocument/2006/relationships/image" Target="../media/image8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7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0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10" Type="http://schemas.openxmlformats.org/officeDocument/2006/relationships/image" Target="../media/image12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5.png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3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3" Type="http://schemas.openxmlformats.org/officeDocument/2006/relationships/image" Target="../media/image27.png"/><Relationship Id="rId7" Type="http://schemas.openxmlformats.org/officeDocument/2006/relationships/image" Target="../media/image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3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30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10" Type="http://schemas.openxmlformats.org/officeDocument/2006/relationships/image" Target="../media/image14.emf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hyperlink" Target="https://www.unep.org/beatpollution/" TargetMode="External"/><Relationship Id="rId4" Type="http://schemas.openxmlformats.org/officeDocument/2006/relationships/hyperlink" Target="mailto:biljana.kilibarda@meteo.co.m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>
            <a:alpha val="9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alphaModFix amt="85000"/>
            <a:lum contrast="40000"/>
          </a:blip>
          <a:srcRect/>
          <a:stretch>
            <a:fillRect/>
          </a:stretch>
        </p:blipFill>
        <p:spPr>
          <a:xfrm>
            <a:off x="0" y="0"/>
            <a:ext cx="8254652" cy="1959429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softEdge rad="112500"/>
          </a:effectLst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2133076"/>
              </p:ext>
            </p:extLst>
          </p:nvPr>
        </p:nvGraphicFramePr>
        <p:xfrm>
          <a:off x="172278" y="2133599"/>
          <a:ext cx="11847443" cy="4618383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18474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69016">
                <a:tc>
                  <a:txBody>
                    <a:bodyPr/>
                    <a:lstStyle/>
                    <a:p>
                      <a:pPr algn="ctr"/>
                      <a:endParaRPr lang="sr-Latn-ME" sz="4000" b="1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algn="ctr"/>
                      <a:r>
                        <a:rPr lang="en-US" sz="40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Soil Protection and Soil Pollution Legislation in Montenegro</a:t>
                      </a:r>
                      <a:endParaRPr lang="en-US" sz="40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lvl="0" indent="0" algn="just">
                        <a:buNone/>
                      </a:pPr>
                      <a:endParaRPr lang="en-US" sz="2800" b="1" i="0" u="none" strike="noStrike" baseline="0" noProof="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lvl="0" indent="0" algn="just">
                        <a:buNone/>
                      </a:pPr>
                      <a:endParaRPr lang="sr-Latn-ME" sz="2800" b="1" i="0" u="none" strike="noStrike" baseline="0" noProof="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lvl="0" indent="0" algn="just">
                        <a:buNone/>
                      </a:pPr>
                      <a:r>
                        <a:rPr lang="sr-Latn-ME" sz="2000" b="1" i="0" u="none" strike="noStrike" baseline="0" noProof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Biljana Kilibarda, MSc, UNCCD NFP, Institute of Hydrometeorology and Seismology, Montenegro</a:t>
                      </a:r>
                    </a:p>
                    <a:p>
                      <a:pPr marL="0" lvl="0" indent="0" algn="just">
                        <a:buNone/>
                      </a:pPr>
                      <a:endParaRPr lang="sr-Latn-ME" sz="2800" b="1" i="0" u="none" strike="noStrike" baseline="0" noProof="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endParaRPr>
                    </a:p>
                    <a:p>
                      <a:pPr marL="0" lvl="0" indent="0" algn="just">
                        <a:buNone/>
                      </a:pPr>
                      <a:r>
                        <a:rPr lang="en-US" sz="1800" b="1" i="0" u="none" strike="noStrike" baseline="0" noProof="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UNEP South-East Europe Platform to beat Pollution (SEEPP), Western Balkans Regional Soil Pollution Conference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36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Vienna, 26 - 27.03.2026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86207" y="568960"/>
            <a:ext cx="1587910" cy="115824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79782" y="491434"/>
            <a:ext cx="8461476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spAutoFit/>
          </a:bodyPr>
          <a:lstStyle/>
          <a:p>
            <a:pPr marL="0" lvl="0" indent="0" algn="just">
              <a:buNone/>
            </a:pPr>
            <a:endParaRPr lang="en-US" sz="2400" b="1" i="0" u="none" strike="noStrike" baseline="0" noProof="0" dirty="0">
              <a:solidFill>
                <a:srgbClr val="FFFFFF"/>
              </a:solidFill>
              <a:latin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Slide Background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897690" y="202843"/>
            <a:ext cx="5464968" cy="155930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r-Latn-ME" altLang="en-US" sz="36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Country profile</a:t>
            </a:r>
            <a:endParaRPr lang="en-US" sz="3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Čuvar mesta za sadržaj 3"/>
          <p:cNvSpPr>
            <a:spLocks noGrp="1"/>
          </p:cNvSpPr>
          <p:nvPr>
            <p:ph sz="half" idx="2"/>
          </p:nvPr>
        </p:nvSpPr>
        <p:spPr>
          <a:xfrm>
            <a:off x="4432851" y="1510748"/>
            <a:ext cx="7329939" cy="472933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just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Montenegro is part of Southeastern Europe and the Western Balkans. </a:t>
            </a:r>
          </a:p>
          <a:p>
            <a:pPr algn="just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Total surface area - 13,812 km². Total population (2023): 633,158, Average 45.1 inhabitants per square kilometer</a:t>
            </a:r>
          </a:p>
          <a:p>
            <a:pPr algn="just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Administrative divisions: 25 municipalities</a:t>
            </a:r>
          </a:p>
          <a:p>
            <a:pPr algn="just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GDP per capita in 202</a:t>
            </a:r>
            <a:r>
              <a:rPr lang="sr-Latn-ME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- EUR </a:t>
            </a:r>
            <a:r>
              <a:rPr lang="en-US" sz="16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12,259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, in 202</a:t>
            </a:r>
            <a:r>
              <a:rPr lang="sr-Latn-ME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EUR </a:t>
            </a:r>
            <a:r>
              <a:rPr lang="en-US" sz="16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11,336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sr-Latn-ME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Tourism (25% of GDP), energy, construction, agriculture (7.6% of GDP, 25% of total number of employees), communications, finance and real estate</a:t>
            </a:r>
          </a:p>
          <a:p>
            <a:pPr algn="just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unemployment rate- 11.56%, inequalities in income and regional development</a:t>
            </a:r>
          </a:p>
          <a:p>
            <a:pPr algn="just"/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Diverse climatic zones ranging from Mediterranean climate along the coast to continental climate inland.</a:t>
            </a:r>
          </a:p>
          <a:p>
            <a:pPr marL="0" lvl="0" algn="just">
              <a:buClr>
                <a:srgbClr val="90C226"/>
              </a:buClr>
              <a:buSzPct val="80000"/>
            </a:pPr>
            <a:r>
              <a:rPr lang="en-US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Forests: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6,225 km² or 45%</a:t>
            </a:r>
          </a:p>
          <a:p>
            <a:pPr marL="0" lvl="0" algn="just">
              <a:buClr>
                <a:srgbClr val="90C226"/>
              </a:buClr>
              <a:buSzPct val="80000"/>
            </a:pPr>
            <a:r>
              <a:rPr lang="en-US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Agricultural land: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5,145 km², i.e., 37%</a:t>
            </a:r>
          </a:p>
          <a:p>
            <a:pPr marL="0" lvl="0" algn="just">
              <a:buClr>
                <a:srgbClr val="90C226"/>
              </a:buClr>
              <a:buSzPct val="80000"/>
            </a:pPr>
            <a:r>
              <a:rPr lang="en-US" sz="16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Settlements, roads, waters, rocky areas, and other categories:</a:t>
            </a:r>
            <a:r>
              <a:rPr 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2,442 km² or 18% of the territory</a:t>
            </a:r>
          </a:p>
        </p:txBody>
      </p:sp>
      <p:pic>
        <p:nvPicPr>
          <p:cNvPr id="1026" name="Picture 2" descr="https://tse2.mm.bing.net/th/id/OIP.O1xBCJrb2VI-9C9-OQgsEwAAAA?pid=Api&amp;h=220&amp;P=0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209" y="1240971"/>
            <a:ext cx="3825550" cy="4366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altLang="en-US" sz="36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Soil in Montenegro</a:t>
            </a:r>
            <a:endParaRPr lang="en-US" sz="3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15" name="Content Placeholder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81305110"/>
              </p:ext>
            </p:extLst>
          </p:nvPr>
        </p:nvGraphicFramePr>
        <p:xfrm>
          <a:off x="838200" y="1961321"/>
          <a:ext cx="5181600" cy="36045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7"/>
          <a:stretch>
            <a:fillRect/>
          </a:stretch>
        </p:blipFill>
        <p:spPr>
          <a:xfrm>
            <a:off x="6410351" y="3410777"/>
            <a:ext cx="5181600" cy="160830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6662" y="4917233"/>
            <a:ext cx="3582954" cy="2943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3774" y="5978914"/>
            <a:ext cx="792549" cy="768163"/>
          </a:xfrm>
          <a:prstGeom prst="rect">
            <a:avLst/>
          </a:prstGeom>
        </p:spPr>
      </p:pic>
      <p:pic>
        <p:nvPicPr>
          <p:cNvPr id="10" name="Picture 9" descr="A logo with a star in the center&#10;&#10;Description automatically generated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37445" y="6124842"/>
            <a:ext cx="717110" cy="6222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823788" y="6106362"/>
            <a:ext cx="768163" cy="560881"/>
          </a:xfrm>
          <a:prstGeom prst="rect">
            <a:avLst/>
          </a:prstGeom>
        </p:spPr>
      </p:pic>
      <p:pic>
        <p:nvPicPr>
          <p:cNvPr id="4" name="Content Placeholder 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334326" y="211896"/>
            <a:ext cx="2214750" cy="300638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altLang="en-US" sz="36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Main sources of soil pollution </a:t>
            </a:r>
            <a:endParaRPr lang="en-US" sz="3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10" name="Content Placeholder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87919320"/>
              </p:ext>
            </p:extLst>
          </p:nvPr>
        </p:nvGraphicFramePr>
        <p:xfrm>
          <a:off x="838199" y="1825625"/>
          <a:ext cx="5499891" cy="39390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333" y="6002722"/>
            <a:ext cx="792549" cy="7681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21701" y="6075880"/>
            <a:ext cx="719390" cy="62184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23788" y="6106362"/>
            <a:ext cx="768163" cy="560881"/>
          </a:xfrm>
          <a:prstGeom prst="rect">
            <a:avLst/>
          </a:prstGeo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10"/>
          <a:stretch>
            <a:fillRect/>
          </a:stretch>
        </p:blipFill>
        <p:spPr>
          <a:xfrm>
            <a:off x="6668842" y="1968759"/>
            <a:ext cx="5499892" cy="328232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12" y="218790"/>
            <a:ext cx="11500436" cy="808344"/>
          </a:xfrm>
        </p:spPr>
        <p:txBody>
          <a:bodyPr>
            <a:noAutofit/>
          </a:bodyPr>
          <a:lstStyle/>
          <a:p>
            <a:pPr algn="just"/>
            <a:r>
              <a:rPr lang="sr-Latn-ME" altLang="en-US" sz="28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</a:t>
            </a:r>
            <a:r>
              <a:rPr lang="en-GB" altLang="en-US" sz="28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egal framework related to soil protection and contaminated sites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73511" y="1156996"/>
            <a:ext cx="7047706" cy="480821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normAutofit fontScale="25000" lnSpcReduction="20000"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lvl="0" indent="0"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None/>
            </a:pPr>
            <a:r>
              <a:rPr lang="sr-Latn-ME" sz="4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</a:t>
            </a:r>
            <a:r>
              <a:rPr lang="en-US" sz="4800" b="1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nvironmental</a:t>
            </a:r>
            <a:r>
              <a:rPr lang="en-US" sz="4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laws</a:t>
            </a:r>
            <a:endParaRPr lang="sr-Latn-ME" sz="4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48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Law on Environment</a:t>
            </a:r>
            <a:r>
              <a:rPr lang="sr-Latn-ME" sz="48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4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(Official Gazette of Montenegro, No. </a:t>
            </a:r>
            <a:r>
              <a:rPr lang="pl-PL" sz="4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052/16, 073/19, 084/24</a:t>
            </a:r>
            <a:r>
              <a:rPr lang="en-US" sz="4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  <a:endParaRPr lang="sr-Latn-ME" sz="48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Law on Environmental Damage Liability</a:t>
            </a:r>
            <a:r>
              <a:rPr lang="sr-Latn-ME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lang="en-US" sz="4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Official Gazette of Montenegro, No</a:t>
            </a:r>
            <a:r>
              <a:rPr lang="sr-Latn-ME" sz="4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r>
              <a:rPr lang="da-DK" sz="4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27/2014</a:t>
            </a:r>
            <a:r>
              <a:rPr lang="sr-Latn-ME" sz="4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  <a:endParaRPr lang="en-US" sz="4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None/>
            </a:pPr>
            <a:r>
              <a:rPr lang="sr-Latn-ME" sz="48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Sectoral laws </a:t>
            </a:r>
            <a:r>
              <a:rPr lang="en-US" sz="4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relevant for soil protection</a:t>
            </a:r>
            <a:endParaRPr lang="sr-Latn-ME" sz="4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CFF"/>
              </a:buClr>
              <a:buFont typeface="Wingdings" panose="05000000000000000000" pitchFamily="2" charset="2"/>
              <a:buChar char="v"/>
            </a:pPr>
            <a:r>
              <a:rPr lang="sr-Latn-ME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Law on Agricultural Land </a:t>
            </a:r>
            <a:r>
              <a:rPr lang="en-US" sz="4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(Official Gazette of Montenegro, No. 52/16),</a:t>
            </a:r>
            <a:endParaRPr lang="en-US" sz="4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BCFF"/>
              </a:buClr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4800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Law on Waste Management</a:t>
            </a:r>
            <a:r>
              <a:rPr lang="sr-Latn-ME" sz="4800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4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(Official Gazette of Montenegro, No. </a:t>
            </a:r>
            <a:r>
              <a:rPr lang="sr-Latn-ME" sz="4800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34/2024)</a:t>
            </a:r>
            <a:endParaRPr lang="en-US" sz="4800" kern="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BCFF"/>
              </a:buClr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4800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Law on Chemicals</a:t>
            </a:r>
            <a:r>
              <a:rPr lang="sr-Latn-ME" sz="4800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4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(Official Gazette of Montenegro, No. </a:t>
            </a:r>
            <a:r>
              <a:rPr lang="en-US" sz="4800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051/17</a:t>
            </a:r>
            <a:r>
              <a:rPr lang="sr-Latn-ME" sz="4800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  <a:endParaRPr lang="en-US" sz="4800" kern="1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BCFF"/>
              </a:buClr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4800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Law on Plant Protection Products</a:t>
            </a:r>
            <a:r>
              <a:rPr lang="sr-Latn-ME" sz="4800" kern="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lang="en-US" sz="4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Official Gazette of Montenegro, No. </a:t>
            </a:r>
            <a:r>
              <a:rPr lang="pl-PL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51/2008, 40/2011, 18/2014)</a:t>
            </a:r>
            <a:endParaRPr lang="sr-Latn-ME" sz="4800" kern="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BCFF"/>
              </a:buClr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Spatial Planning and Construction Law</a:t>
            </a:r>
            <a:r>
              <a:rPr lang="sr-Latn-ME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lang="en-US" sz="4800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Official Gazette of Montenegro, No. </a:t>
            </a:r>
            <a:r>
              <a:rPr lang="sr-Latn-ME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19/2025)</a:t>
            </a:r>
          </a:p>
          <a:p>
            <a:pPr lv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00BCFF"/>
              </a:buClr>
              <a:buFont typeface="Wingdings" panose="05000000000000000000" pitchFamily="2" charset="2"/>
              <a:buChar char="v"/>
              <a:tabLst>
                <a:tab pos="457200" algn="l"/>
              </a:tabLst>
            </a:pPr>
            <a:r>
              <a:rPr lang="en-US" sz="48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Law on Protection from Ionizing Radiation and Radiation Safety (Official Gazette of Montenegro, Nos. 056/09, 058/09, 040/11, 055/16)</a:t>
            </a:r>
            <a:endParaRPr lang="en-US" sz="4800" b="1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endParaRPr lang="en-US" sz="48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48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By-laws and technical regulations</a:t>
            </a:r>
            <a:endParaRPr lang="en-US" sz="4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CFF"/>
              </a:buClr>
              <a:buFont typeface="Wingdings" panose="05000000000000000000" pitchFamily="2" charset="2"/>
              <a:buChar char="v"/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Rulebook on permitted concentrations of hazardous substances in soil (Official</a:t>
            </a:r>
            <a:r>
              <a:rPr lang="sr-Latn-ME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Gazette of Montenegro, No. 18/97)</a:t>
            </a:r>
            <a:r>
              <a:rPr lang="sr-Latn-ME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sz="4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CFF"/>
              </a:buClr>
              <a:buFont typeface="Wingdings" panose="05000000000000000000" pitchFamily="2" charset="2"/>
              <a:buChar char="v"/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Regulation on the Detailed Content and Method of Maintaining the Register of Environmental Polluters (Official Gazette of Montenegro, No. 48/08)</a:t>
            </a:r>
            <a:endParaRPr lang="sr-Latn-ME" sz="4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BCFF"/>
              </a:buClr>
              <a:buFont typeface="Wingdings" panose="05000000000000000000" pitchFamily="2" charset="2"/>
              <a:buChar char="v"/>
            </a:pPr>
            <a:r>
              <a:rPr lang="en-US" sz="4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Regulation on the types of fertilizers, the conditions for ammonium nitrate fertilizers of high nitrogen concentration, method of labeling and packaging of fertilizers</a:t>
            </a:r>
            <a:endParaRPr lang="sr-Latn-ME" sz="48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sr-Latn-ME" sz="4200" i="1" dirty="0">
              <a:latin typeface="Cambria" panose="02040503050406030204" pitchFamily="18" charset="0"/>
            </a:endParaRPr>
          </a:p>
          <a:p>
            <a:pPr marL="0" indent="0">
              <a:buNone/>
            </a:pPr>
            <a:endParaRPr lang="en-US" sz="7400" i="1" dirty="0">
              <a:latin typeface="Cambria" panose="02040503050406030204" pitchFamily="18" charset="0"/>
            </a:endParaRPr>
          </a:p>
          <a:p>
            <a:pPr lvl="0"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v"/>
            </a:pPr>
            <a:endParaRPr lang="sr-Latn-ME" sz="2400" b="1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  <a:p>
            <a:pPr lvl="0"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v"/>
            </a:pPr>
            <a:endParaRPr lang="sr-Latn-ME" sz="1400" b="1" dirty="0">
              <a:solidFill>
                <a:prstClr val="black">
                  <a:lumMod val="75000"/>
                  <a:lumOff val="25000"/>
                </a:prstClr>
              </a:solidFill>
              <a:latin typeface="Trebuchet MS" panose="020B0603020202020204"/>
            </a:endParaRPr>
          </a:p>
          <a:p>
            <a:pPr lvl="0"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v"/>
            </a:pPr>
            <a:endParaRPr lang="en-US" altLang="en-US" sz="33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Immagine 31" descr="Immagine 31"/>
          <p:cNvPicPr>
            <a:picLocks noChangeAspect="1"/>
          </p:cNvPicPr>
          <p:nvPr/>
        </p:nvPicPr>
        <p:blipFill>
          <a:blip r:embed="rId2"/>
          <a:srcRect r="51801"/>
          <a:stretch>
            <a:fillRect/>
          </a:stretch>
        </p:blipFill>
        <p:spPr>
          <a:xfrm>
            <a:off x="282798" y="5965207"/>
            <a:ext cx="788821" cy="77253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5" name="Picture 4" descr="A logo with a star in the center&#10;&#10;Description automatically generat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445" y="6124842"/>
            <a:ext cx="717110" cy="6222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0927" y="6151418"/>
            <a:ext cx="768350" cy="560444"/>
          </a:xfrm>
          <a:prstGeom prst="rect">
            <a:avLst/>
          </a:prstGeom>
        </p:spPr>
      </p:pic>
      <p:pic>
        <p:nvPicPr>
          <p:cNvPr id="8" name="Picture 7" descr="Scales of justice on blue background"/>
          <p:cNvPicPr>
            <a:picLocks noChangeAspect="1"/>
          </p:cNvPicPr>
          <p:nvPr/>
        </p:nvPicPr>
        <p:blipFill>
          <a:blip r:embed="rId5" cstate="print">
            <a:alphaModFix amt="68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  <a14:imgEffect>
                      <a14:colorTemperature colorTemp="11200"/>
                    </a14:imgEffect>
                    <a14:imgEffect>
                      <a14:saturation sat="33000"/>
                    </a14:imgEffect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48939" y="1346110"/>
            <a:ext cx="4943061" cy="3490933"/>
          </a:xfrm>
          <a:prstGeom prst="rect">
            <a:avLst/>
          </a:prstGeom>
          <a:solidFill>
            <a:srgbClr val="7030A0">
              <a:alpha val="54000"/>
            </a:srgbClr>
          </a:solidFill>
          <a:ln>
            <a:solidFill>
              <a:srgbClr val="00B0F0"/>
            </a:solidFill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Slide Background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9"/>
          <p:cNvPicPr>
            <a:picLocks noChangeAspect="1"/>
          </p:cNvPicPr>
          <p:nvPr/>
        </p:nvPicPr>
        <p:blipFill rotWithShape="1">
          <a:blip r:embed="rId2"/>
          <a:srcRect r="-2" b="8413"/>
          <a:stretch>
            <a:fillRect/>
          </a:stretch>
        </p:blipFill>
        <p:spPr>
          <a:xfrm>
            <a:off x="-1" y="-2"/>
            <a:ext cx="5410198" cy="6858002"/>
          </a:xfrm>
          <a:prstGeom prst="rect">
            <a:avLst/>
          </a:prstGeom>
        </p:spPr>
      </p:pic>
      <p:sp useBgFill="1"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5410197" y="-1"/>
            <a:ext cx="6781802" cy="2286000"/>
          </a:xfrm>
          <a:prstGeom prst="rect">
            <a:avLst/>
          </a:prstGeom>
          <a:ln>
            <a:noFill/>
          </a:ln>
          <a:effectLst>
            <a:outerShdw blurRad="355600" dist="152400" sx="95000" sy="95000" algn="t" rotWithShape="0">
              <a:srgbClr val="000000">
                <a:alpha val="29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5317" y="405685"/>
            <a:ext cx="5464968" cy="1559301"/>
          </a:xfrm>
        </p:spPr>
        <p:txBody>
          <a:bodyPr>
            <a:normAutofit/>
          </a:bodyPr>
          <a:lstStyle/>
          <a:p>
            <a:r>
              <a:rPr lang="sr-Latn-ME" altLang="en-US" sz="2800" b="1" dirty="0" err="1">
                <a:solidFill>
                  <a:srgbClr val="00BC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Strategic</a:t>
            </a:r>
            <a:r>
              <a:rPr lang="sr-Latn-ME" altLang="en-US" sz="2800" b="1" dirty="0">
                <a:solidFill>
                  <a:srgbClr val="00BC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&amp; </a:t>
            </a:r>
            <a:r>
              <a:rPr lang="sr-Latn-ME" altLang="en-US" sz="2800" b="1" dirty="0" err="1">
                <a:solidFill>
                  <a:srgbClr val="00BC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policy</a:t>
            </a:r>
            <a:r>
              <a:rPr lang="sr-Latn-ME" altLang="en-US" sz="2800" b="1" dirty="0">
                <a:solidFill>
                  <a:srgbClr val="00BC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sr-Latn-ME" altLang="en-US" sz="2800" b="1" dirty="0" err="1">
                <a:solidFill>
                  <a:srgbClr val="00BC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framework</a:t>
            </a:r>
            <a:endParaRPr lang="en-US" sz="2800" dirty="0">
              <a:solidFill>
                <a:srgbClr val="00BC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317" y="2743200"/>
            <a:ext cx="5247340" cy="3496878"/>
          </a:xfrm>
        </p:spPr>
        <p:txBody>
          <a:bodyPr anchor="ctr">
            <a:normAutofit/>
          </a:bodyPr>
          <a:lstStyle/>
          <a:p>
            <a:r>
              <a:rPr lang="en-US" sz="17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National Action Plan to Combat Desertification (2015)</a:t>
            </a:r>
            <a:endParaRPr lang="en-US" sz="17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sz="17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National Strategy for Sustainable Development (to 2030)</a:t>
            </a:r>
            <a:endParaRPr lang="sr-Latn-ME" sz="1700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en-US" sz="1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Strategic Master Plan for Solid Waste Management</a:t>
            </a:r>
          </a:p>
          <a:p>
            <a:r>
              <a:rPr lang="en-US" sz="1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Commitments under:</a:t>
            </a:r>
          </a:p>
          <a:p>
            <a:pPr lvl="1"/>
            <a:r>
              <a:rPr lang="en-US" sz="1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UNCCD (Land Degradation Neutrality)</a:t>
            </a:r>
          </a:p>
          <a:p>
            <a:pPr lvl="1"/>
            <a:r>
              <a:rPr lang="en-US" sz="1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EU Soil Strategy (alignment in progress)</a:t>
            </a:r>
          </a:p>
          <a:p>
            <a:r>
              <a:rPr lang="en-US" sz="1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These guide </a:t>
            </a:r>
            <a:r>
              <a:rPr lang="en-US" sz="17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long-term soil protection policies</a:t>
            </a:r>
            <a:r>
              <a:rPr lang="en-US" sz="17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but are not legally binding instruments.</a:t>
            </a:r>
          </a:p>
          <a:p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sz="36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Cooperation with UNCCD</a:t>
            </a:r>
            <a:endParaRPr lang="en-US" sz="3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32848" y="2274888"/>
            <a:ext cx="5181600" cy="3452812"/>
          </a:xfrm>
          <a:prstGeom prst="rect">
            <a:avLst/>
          </a:prstGeom>
        </p:spPr>
      </p:pic>
      <p:pic>
        <p:nvPicPr>
          <p:cNvPr id="5" name="Picture 3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065960" y="1825625"/>
            <a:ext cx="3382471" cy="435133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606" y="6176963"/>
            <a:ext cx="3420152" cy="42675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1919" y="5809628"/>
            <a:ext cx="4041998" cy="3535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53304" y="9786"/>
            <a:ext cx="1938696" cy="10181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12" y="218790"/>
            <a:ext cx="11500436" cy="808344"/>
          </a:xfrm>
        </p:spPr>
        <p:txBody>
          <a:bodyPr>
            <a:normAutofit/>
          </a:bodyPr>
          <a:lstStyle/>
          <a:p>
            <a:pPr algn="ctr"/>
            <a:r>
              <a:rPr lang="en-GB" altLang="en-US" sz="32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Institutional set-up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73512" y="1346110"/>
            <a:ext cx="6366294" cy="452284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norm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defTabSz="4572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00BCFF"/>
              </a:buClr>
              <a:buSzPct val="80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en-U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Ministry responsible for ecology and sustainable development</a:t>
            </a:r>
          </a:p>
          <a:p>
            <a:pPr lvl="0" defTabSz="4572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00BCFF"/>
              </a:buClr>
              <a:buSzPct val="80000"/>
              <a:buFont typeface="Wingdings" pitchFamily="2" charset="2"/>
              <a:buChar char="v"/>
            </a:pPr>
            <a:r>
              <a:rPr lang="en-U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Ministry of Agriculture, Forestry and Water Management</a:t>
            </a:r>
          </a:p>
          <a:p>
            <a:pPr lvl="0" defTabSz="4572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00BCFF"/>
              </a:buClr>
              <a:buSzPct val="80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en-U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Environmental Protection Agency</a:t>
            </a:r>
            <a:endParaRPr lang="sr-Latn-ME" sz="17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4572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00BCFF"/>
              </a:buClr>
              <a:buSzPct val="80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en-US" sz="18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Centre for Eco toxicological Research</a:t>
            </a:r>
            <a:endParaRPr lang="sr-Latn-ME" sz="17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457200" eaLnBrk="1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BCFF"/>
              </a:buClr>
              <a:buSzPct val="80000"/>
              <a:buFont typeface="Wingdings" pitchFamily="2" charset="2"/>
              <a:buChar char="v"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Institute of Hydrometeorology and Seismology of Montenegro</a:t>
            </a:r>
          </a:p>
          <a:p>
            <a:pPr lvl="0" defTabSz="457200" eaLnBrk="1" fontAlgn="auto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BCFF"/>
              </a:buClr>
              <a:buSzPct val="80000"/>
              <a:buFont typeface="Wingdings" pitchFamily="2" charset="2"/>
              <a:buChar char="v"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University of Montenegro – Biotechnical Faculty, specifically the Center for Land Reclamation</a:t>
            </a:r>
            <a:endParaRPr lang="en-US" sz="17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4572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00BCFF"/>
              </a:buClr>
              <a:buSzPct val="80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en-U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Administration for Food Safety, Veterinary and </a:t>
            </a:r>
            <a:r>
              <a:rPr lang="en-US" sz="17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Phytosanitary</a:t>
            </a:r>
            <a:r>
              <a:rPr lang="en-U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Affairs</a:t>
            </a:r>
          </a:p>
          <a:p>
            <a:pPr lvl="0" defTabSz="4572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00BCFF"/>
              </a:buClr>
              <a:buSzPct val="80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en-U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Local municipalities</a:t>
            </a:r>
          </a:p>
          <a:p>
            <a:pPr lvl="0" defTabSz="457200" eaLnBrk="1" fontAlgn="auto" hangingPunct="1">
              <a:spcBef>
                <a:spcPts val="1000"/>
              </a:spcBef>
              <a:spcAft>
                <a:spcPts val="0"/>
              </a:spcAft>
              <a:buClr>
                <a:srgbClr val="00BCFF"/>
              </a:buClr>
              <a:buSzPct val="80000"/>
              <a:buFont typeface="Wingdings" pitchFamily="2" charset="2"/>
              <a:buChar char="v"/>
              <a:tabLst>
                <a:tab pos="457200" algn="l"/>
              </a:tabLst>
            </a:pPr>
            <a:r>
              <a:rPr lang="en-U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Environmental inspection services</a:t>
            </a:r>
            <a:endParaRPr lang="sr-Latn-ME" sz="17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Immagine 31" descr="Immagine 31"/>
          <p:cNvPicPr>
            <a:picLocks noChangeAspect="1"/>
          </p:cNvPicPr>
          <p:nvPr/>
        </p:nvPicPr>
        <p:blipFill>
          <a:blip r:embed="rId2"/>
          <a:srcRect r="51801"/>
          <a:stretch>
            <a:fillRect/>
          </a:stretch>
        </p:blipFill>
        <p:spPr>
          <a:xfrm>
            <a:off x="282798" y="5965207"/>
            <a:ext cx="788821" cy="77253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5" name="Picture 4" descr="A logo with a star in the center&#10;&#10;Description automatically generat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445" y="6124842"/>
            <a:ext cx="717110" cy="6222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0927" y="6151418"/>
            <a:ext cx="768350" cy="560444"/>
          </a:xfrm>
          <a:prstGeom prst="rect">
            <a:avLst/>
          </a:prstGeom>
        </p:spPr>
      </p:pic>
      <p:sp>
        <p:nvSpPr>
          <p:cNvPr id="10" name="Picture 5" descr="People connection web"/>
          <p:cNvSpPr/>
          <p:nvPr/>
        </p:nvSpPr>
        <p:spPr>
          <a:xfrm>
            <a:off x="8546841" y="1346110"/>
            <a:ext cx="3645159" cy="2457360"/>
          </a:xfrm>
          <a:custGeom>
            <a:avLst/>
            <a:gdLst>
              <a:gd name="textAreaLeft" fmla="*/ 0 w 4865760"/>
              <a:gd name="textAreaRight" fmla="*/ 4866120 w 4865760"/>
              <a:gd name="textAreaTop" fmla="*/ 0 h 4092840"/>
              <a:gd name="textAreaBottom" fmla="*/ 4093200 h 4092840"/>
            </a:gdLst>
            <a:ahLst/>
            <a:cxnLst/>
            <a:rect l="textAreaLeft" t="textAreaTop" r="textAreaRight" b="textAreaBottom"/>
            <a:pathLst>
              <a:path w="3440586" h="2950205">
                <a:moveTo>
                  <a:pt x="1539166" y="0"/>
                </a:moveTo>
                <a:cubicBezTo>
                  <a:pt x="2589292" y="0"/>
                  <a:pt x="3440586" y="851294"/>
                  <a:pt x="3440586" y="1901419"/>
                </a:cubicBezTo>
                <a:cubicBezTo>
                  <a:pt x="3440586" y="2229583"/>
                  <a:pt x="3357452" y="2538330"/>
                  <a:pt x="3211095" y="2807749"/>
                </a:cubicBezTo>
                <a:lnTo>
                  <a:pt x="3124550" y="2950205"/>
                </a:lnTo>
                <a:lnTo>
                  <a:pt x="0" y="2950205"/>
                </a:lnTo>
                <a:lnTo>
                  <a:pt x="0" y="788141"/>
                </a:lnTo>
                <a:lnTo>
                  <a:pt x="71938" y="691940"/>
                </a:lnTo>
                <a:cubicBezTo>
                  <a:pt x="420687" y="269355"/>
                  <a:pt x="948471" y="0"/>
                  <a:pt x="1539166" y="0"/>
                </a:cubicBezTo>
                <a:close/>
              </a:path>
            </a:pathLst>
          </a:custGeom>
          <a:blipFill rotWithShape="0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GB" sz="1800" b="0" u="none" strike="noStrike">
              <a:solidFill>
                <a:srgbClr val="000000"/>
              </a:solidFill>
              <a:effectLst/>
              <a:uFillTx/>
              <a:latin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alphaModFix/>
            <a:lum bright="-40000" contrast="-40000"/>
          </a:blip>
          <a:stretch>
            <a:fillRect/>
          </a:stretch>
        </p:blipFill>
        <p:spPr>
          <a:xfrm>
            <a:off x="6739806" y="4315244"/>
            <a:ext cx="5361776" cy="180959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Latn-ME" altLang="en-US" sz="3200" b="1" dirty="0" err="1">
                <a:solidFill>
                  <a:srgbClr val="00BC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Soil</a:t>
            </a:r>
            <a:r>
              <a:rPr lang="sr-Latn-ME" altLang="en-US" sz="3200" b="1" dirty="0">
                <a:solidFill>
                  <a:srgbClr val="00BC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monitoring</a:t>
            </a:r>
            <a:endParaRPr lang="en-US" sz="3200" dirty="0">
              <a:solidFill>
                <a:srgbClr val="00BC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 marL="342900" lvl="0" indent="-342900" defTabSz="457200">
              <a:lnSpc>
                <a:spcPct val="100000"/>
              </a:lnSpc>
              <a:buClr>
                <a:srgbClr val="00BCFF"/>
              </a:buClr>
              <a:buSzPct val="80000"/>
              <a:buFont typeface="Wingdings 3" panose="05040102010807070707" charset="2"/>
              <a:buChar char=""/>
              <a:defRPr/>
            </a:pPr>
            <a:r>
              <a:rPr lang="en-US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Law on Environment</a:t>
            </a:r>
            <a:r>
              <a:rPr lang="en-U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(“Official Gazette of Montenegro”, Nos. 052/16, 73/19, 84/24),</a:t>
            </a:r>
            <a:endParaRPr lang="sr-Latn-ME" sz="17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457200">
              <a:lnSpc>
                <a:spcPct val="100000"/>
              </a:lnSpc>
              <a:buClr>
                <a:srgbClr val="00BCFF"/>
              </a:buClr>
              <a:buSzPct val="80000"/>
              <a:buFont typeface="Wingdings 3" panose="05040102010807070707" charset="2"/>
              <a:buChar char=""/>
              <a:defRPr/>
            </a:pPr>
            <a:r>
              <a:rPr lang="en-US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Law on Agricultural Land</a:t>
            </a:r>
            <a:r>
              <a:rPr lang="en-U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(“Official Gazette of the Republic of Montenegro”, Nos. 015/92, 059/92, 027/94, “Official Gazette of Montenegro”, No. 073/10, 032/11), </a:t>
            </a:r>
            <a:endParaRPr lang="sr-Latn-ME" sz="17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lvl="0" indent="-342900" defTabSz="457200">
              <a:lnSpc>
                <a:spcPct val="100000"/>
              </a:lnSpc>
              <a:buClr>
                <a:srgbClr val="00BCFF"/>
              </a:buClr>
              <a:buSzPct val="80000"/>
              <a:buFont typeface="Wingdings 3" panose="05040102010807070707" charset="2"/>
              <a:buChar char=""/>
              <a:defRPr/>
            </a:pPr>
            <a:r>
              <a:rPr lang="en-US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Rulebook on Permissible Concentrations </a:t>
            </a:r>
            <a:r>
              <a:rPr lang="en-U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of Harmful and Hazardous Substances in Soil and Methods for Their Testing (“Official Gazette of the Republic of Montenegro”, No. 018/97)</a:t>
            </a:r>
            <a:endParaRPr lang="sr-Latn-ME" sz="17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>
              <a:buClr>
                <a:srgbClr val="00BCFF"/>
              </a:buClr>
              <a:defRPr/>
            </a:pPr>
            <a:r>
              <a:rPr lang="sr-Latn-ME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Annual information on state of the environment</a:t>
            </a:r>
          </a:p>
          <a:p>
            <a:pPr lvl="0">
              <a:buClr>
                <a:srgbClr val="00BCFF"/>
              </a:buClr>
              <a:defRPr/>
            </a:pPr>
            <a:r>
              <a:rPr lang="sr-Latn-ME" sz="1700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Program of monitoring of environment:</a:t>
            </a:r>
            <a:endParaRPr lang="en-US" sz="1700" b="1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 defTabSz="457200">
              <a:lnSpc>
                <a:spcPct val="100000"/>
              </a:lnSpc>
              <a:buClr>
                <a:srgbClr val="00BCFF"/>
              </a:buClr>
              <a:buSzPct val="80000"/>
              <a:buFont typeface="Courier New" panose="02070309020205020404" pitchFamily="49" charset="0"/>
              <a:buChar char="o"/>
              <a:defRPr/>
            </a:pPr>
            <a:r>
              <a:rPr lang="en-U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hazardous and harmful substance content</a:t>
            </a:r>
            <a:r>
              <a:rPr lang="sr-Latn-ME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(Cd, Pb, Hg, As, Cr, Ni, F, Cu, Mo, B, Zn, Co)</a:t>
            </a:r>
          </a:p>
          <a:p>
            <a:pPr lvl="0" defTabSz="457200">
              <a:lnSpc>
                <a:spcPct val="100000"/>
              </a:lnSpc>
              <a:buClr>
                <a:srgbClr val="00BCFF"/>
              </a:buClr>
              <a:buSzPct val="80000"/>
              <a:buFont typeface="Courier New" panose="02070309020205020404" pitchFamily="49" charset="0"/>
              <a:buChar char="o"/>
              <a:defRPr/>
            </a:pPr>
            <a:r>
              <a:rPr lang="en-US" sz="1700" dirty="0">
                <a:solidFill>
                  <a:prstClr val="black">
                    <a:lumMod val="75000"/>
                    <a:lumOff val="25000"/>
                  </a:prst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toxic and carcinogenic organic substances, i.e. persistent organic pollutants (POPs)</a:t>
            </a:r>
            <a:endParaRPr lang="sr-Latn-ME" sz="1700" dirty="0">
              <a:solidFill>
                <a:prstClr val="black">
                  <a:lumMod val="75000"/>
                  <a:lumOff val="25000"/>
                </a:prst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sr-Latn-ME" dirty="0"/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48893" y="1825625"/>
            <a:ext cx="5028213" cy="435133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b="25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sr-Latn-ME" altLang="en-US" sz="3600" b="1" dirty="0">
                <a:solidFill>
                  <a:srgbClr val="00BC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Management </a:t>
            </a:r>
            <a:r>
              <a:rPr lang="sr-Latn-ME" altLang="en-US" sz="3600" b="1" dirty="0" err="1">
                <a:solidFill>
                  <a:srgbClr val="00BC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of</a:t>
            </a:r>
            <a:r>
              <a:rPr lang="sr-Latn-ME" altLang="en-US" sz="3600" b="1" dirty="0">
                <a:solidFill>
                  <a:srgbClr val="00BC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sr-Latn-ME" altLang="en-US" sz="3600" b="1" dirty="0" err="1">
                <a:solidFill>
                  <a:srgbClr val="00BC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contaminated</a:t>
            </a:r>
            <a:r>
              <a:rPr lang="sr-Latn-ME" altLang="en-US" sz="3600" b="1" dirty="0">
                <a:solidFill>
                  <a:srgbClr val="00BC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sr-Latn-ME" altLang="en-US" sz="3600" b="1" dirty="0" err="1">
                <a:solidFill>
                  <a:srgbClr val="00BC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sites</a:t>
            </a:r>
            <a:endParaRPr lang="en-US" sz="3600" dirty="0">
              <a:solidFill>
                <a:srgbClr val="00BCFF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aphicFrame>
        <p:nvGraphicFramePr>
          <p:cNvPr id="1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33187180"/>
              </p:ext>
            </p:extLst>
          </p:nvPr>
        </p:nvGraphicFramePr>
        <p:xfrm>
          <a:off x="838200" y="178498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209891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Major Remediation </a:t>
            </a:r>
            <a:r>
              <a:rPr lang="en-US" altLang="en-US" sz="3200" b="1" dirty="0" err="1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Programmes</a:t>
            </a:r>
            <a:r>
              <a:rPr lang="en-US" altLang="en-US" sz="32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and Projects</a:t>
            </a:r>
            <a:endParaRPr lang="sr-Latn-ME" sz="3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Čuvar mesta za sadržaj 2"/>
          <p:cNvSpPr>
            <a:spLocks noGrp="1"/>
          </p:cNvSpPr>
          <p:nvPr>
            <p:ph sz="half" idx="1"/>
          </p:nvPr>
        </p:nvSpPr>
        <p:spPr>
          <a:xfrm>
            <a:off x="838200" y="1431235"/>
            <a:ext cx="7211932" cy="4745728"/>
          </a:xfrm>
        </p:spPr>
        <p:txBody>
          <a:bodyPr>
            <a:normAutofit fontScale="70000" lnSpcReduction="20000"/>
          </a:bodyPr>
          <a:lstStyle/>
          <a:p>
            <a:pPr algn="just">
              <a:spcBef>
                <a:spcPts val="400"/>
              </a:spcBef>
              <a:spcAft>
                <a:spcPts val="600"/>
              </a:spcAft>
              <a:buClr>
                <a:srgbClr val="00BCFF"/>
              </a:buClr>
              <a:buFont typeface="Wingdings" pitchFamily="2" charset="2"/>
              <a:buChar char="v"/>
            </a:pPr>
            <a:r>
              <a:rPr lang="en-US" sz="29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Industrial Waste Management and Clean-Up Project (Government of Montenegro + World Bank)</a:t>
            </a:r>
            <a:endParaRPr lang="en-US" sz="29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spcBef>
                <a:spcPts val="400"/>
              </a:spcBef>
              <a:spcAft>
                <a:spcPts val="600"/>
              </a:spcAft>
              <a:buClr>
                <a:srgbClr val="00BCFF"/>
              </a:buClr>
              <a:buFont typeface="Wingdings" pitchFamily="2" charset="2"/>
              <a:buChar char="v"/>
            </a:pPr>
            <a:r>
              <a:rPr lang="en-US" sz="29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Priority contaminated sites:</a:t>
            </a:r>
          </a:p>
          <a:p>
            <a:pPr algn="just">
              <a:spcBef>
                <a:spcPts val="400"/>
              </a:spcBef>
              <a:spcAft>
                <a:spcPts val="600"/>
              </a:spcAft>
              <a:buClr>
                <a:srgbClr val="00BCFF"/>
              </a:buClr>
            </a:pPr>
            <a:r>
              <a:rPr lang="en-US" sz="2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Gradac mine tailings</a:t>
            </a:r>
            <a:r>
              <a:rPr lang="sr-Latn-ME" sz="2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 </a:t>
            </a:r>
            <a:r>
              <a:rPr lang="en-US" sz="2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Removal and safe disposal of contaminated soil and industrial waste from local landfills and former industrial plants.</a:t>
            </a:r>
            <a:r>
              <a:rPr lang="sr-Latn-ME" sz="2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sz="29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spcBef>
                <a:spcPts val="400"/>
              </a:spcBef>
              <a:spcAft>
                <a:spcPts val="600"/>
              </a:spcAft>
              <a:buClr>
                <a:srgbClr val="00BCFF"/>
              </a:buClr>
            </a:pPr>
            <a:r>
              <a:rPr lang="en-US" sz="2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Maljevac ash landfill (</a:t>
            </a:r>
            <a:r>
              <a:rPr lang="en-US" sz="29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Pljevlja</a:t>
            </a:r>
            <a:r>
              <a:rPr lang="en-US" sz="2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  <a:r>
              <a:rPr lang="sr-Latn-ME" sz="2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r>
              <a:rPr lang="en-US" sz="2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Focus on cleaning soil near the thermal power plant and industrial facilities</a:t>
            </a:r>
            <a:endParaRPr lang="sr-Latn-ME" sz="29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spcBef>
                <a:spcPts val="400"/>
              </a:spcBef>
              <a:spcAft>
                <a:spcPts val="600"/>
              </a:spcAft>
              <a:buClr>
                <a:srgbClr val="00BCFF"/>
              </a:buClr>
            </a:pPr>
            <a:r>
              <a:rPr lang="en-US" sz="29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Bijela</a:t>
            </a:r>
            <a:r>
              <a:rPr lang="en-US" sz="2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shipyard</a:t>
            </a:r>
            <a:r>
              <a:rPr lang="sr-Latn-ME" sz="2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</a:t>
            </a:r>
            <a:r>
              <a:rPr lang="en-US" sz="2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Soil remediation and removal of industrial waste resulting from years of operation of port and industrial facilities.</a:t>
            </a:r>
          </a:p>
          <a:p>
            <a:pPr algn="just">
              <a:spcBef>
                <a:spcPts val="400"/>
              </a:spcBef>
              <a:spcAft>
                <a:spcPts val="600"/>
              </a:spcAft>
              <a:buClr>
                <a:srgbClr val="00BCFF"/>
              </a:buClr>
            </a:pPr>
            <a:r>
              <a:rPr lang="en-US" sz="2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KAP </a:t>
            </a:r>
            <a:r>
              <a:rPr lang="en-US" sz="29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aluminium</a:t>
            </a:r>
            <a:r>
              <a:rPr lang="en-US" sz="2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plant (Podgorica – red mud basins)</a:t>
            </a:r>
          </a:p>
          <a:p>
            <a:pPr algn="just">
              <a:spcBef>
                <a:spcPts val="400"/>
              </a:spcBef>
              <a:spcAft>
                <a:spcPts val="600"/>
              </a:spcAft>
              <a:buClr>
                <a:srgbClr val="00BCFF"/>
              </a:buClr>
              <a:buFont typeface="Wingdings" pitchFamily="2" charset="2"/>
              <a:buChar char="v"/>
            </a:pPr>
            <a:r>
              <a:rPr lang="en-US" sz="29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Status:</a:t>
            </a:r>
          </a:p>
          <a:p>
            <a:pPr algn="just">
              <a:spcBef>
                <a:spcPts val="400"/>
              </a:spcBef>
              <a:spcAft>
                <a:spcPts val="600"/>
              </a:spcAft>
              <a:buClr>
                <a:srgbClr val="00BCFF"/>
              </a:buClr>
            </a:pPr>
            <a:r>
              <a:rPr lang="en-US" sz="2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Several sites (Gradac, Maljevac, </a:t>
            </a:r>
            <a:r>
              <a:rPr lang="en-US" sz="29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Bijela</a:t>
            </a:r>
            <a:r>
              <a:rPr lang="en-US" sz="2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 successfully remediated</a:t>
            </a:r>
          </a:p>
          <a:p>
            <a:pPr algn="just">
              <a:spcBef>
                <a:spcPts val="400"/>
              </a:spcBef>
              <a:spcAft>
                <a:spcPts val="600"/>
              </a:spcAft>
              <a:buClr>
                <a:srgbClr val="00BCFF"/>
              </a:buClr>
            </a:pPr>
            <a:r>
              <a:rPr lang="en-US" sz="2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Ongoing work at KAP and other industrial areas</a:t>
            </a:r>
            <a:r>
              <a:rPr lang="sr-Latn-ME" sz="29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  <a:endParaRPr lang="en-US" sz="29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1026" name="Picture 2" descr="❗Glavni projekat remedijacije flotacionog jalovišta Gradac kod Pljevalja,  koji je sproveden u okviru projekta “Upravljanja industrijskim otpadom i  čišćenje“, je pri samom kraju. Tim povodom, ministar ekologije, prostornog  planiranja i urbanizma, prof.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859" y="4401344"/>
            <a:ext cx="3186322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2049" y="6176963"/>
            <a:ext cx="2103302" cy="402371"/>
          </a:xfrm>
          <a:prstGeom prst="rect">
            <a:avLst/>
          </a:prstGeom>
        </p:spPr>
      </p:pic>
      <p:pic>
        <p:nvPicPr>
          <p:cNvPr id="1028" name="Picture 4" descr="Awesome Ima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5858" y="1825625"/>
            <a:ext cx="3186322" cy="1791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40238" y="3710078"/>
            <a:ext cx="2877561" cy="402371"/>
          </a:xfrm>
          <a:prstGeom prst="rect">
            <a:avLst/>
          </a:prstGeom>
        </p:spPr>
      </p:pic>
      <p:pic>
        <p:nvPicPr>
          <p:cNvPr id="9" name="Immagine 31" descr="Immagine 31"/>
          <p:cNvPicPr>
            <a:picLocks noChangeAspect="1"/>
          </p:cNvPicPr>
          <p:nvPr/>
        </p:nvPicPr>
        <p:blipFill>
          <a:blip r:embed="rId6"/>
          <a:srcRect r="51801"/>
          <a:stretch>
            <a:fillRect/>
          </a:stretch>
        </p:blipFill>
        <p:spPr>
          <a:xfrm>
            <a:off x="155821" y="6021694"/>
            <a:ext cx="788821" cy="77253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10" name="Picture 9" descr="A logo with a star in the center&#10;&#10;Description automatically generated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61245" y="6096842"/>
            <a:ext cx="717110" cy="6222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21176" y="230188"/>
            <a:ext cx="768350" cy="5604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6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Major Remediation </a:t>
            </a:r>
            <a:r>
              <a:rPr lang="en-US" altLang="en-US" sz="3600" b="1" dirty="0" err="1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Programmes</a:t>
            </a:r>
            <a:r>
              <a:rPr lang="en-US" altLang="en-US" sz="36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and Projects</a:t>
            </a:r>
            <a:endParaRPr lang="en-US" sz="3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endParaRPr lang="sr-Latn-ME" dirty="0">
              <a:solidFill>
                <a:srgbClr val="2C2C2C"/>
              </a:solidFill>
              <a:latin typeface="Brioni Sans Pro Lt"/>
            </a:endParaRPr>
          </a:p>
          <a:p>
            <a:endParaRPr lang="sr-Latn-ME" dirty="0"/>
          </a:p>
          <a:p>
            <a:pPr marL="0" indent="0">
              <a:buNone/>
            </a:pPr>
            <a:endParaRPr lang="sr-Latn-ME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7" name="Content Placeholder 3"/>
          <p:cNvGraphicFramePr>
            <a:graphicFrameLocks noGrp="1"/>
          </p:cNvGraphicFramePr>
          <p:nvPr>
            <p:ph sz="half" idx="2"/>
          </p:nvPr>
        </p:nvGraphicFramePr>
        <p:xfrm>
          <a:off x="6172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Slika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751" y="1939924"/>
            <a:ext cx="4134649" cy="2591435"/>
          </a:xfrm>
          <a:prstGeom prst="rect">
            <a:avLst/>
          </a:prstGeom>
        </p:spPr>
      </p:pic>
      <p:pic>
        <p:nvPicPr>
          <p:cNvPr id="6" name="Immagine 31" descr="Immagine 31"/>
          <p:cNvPicPr>
            <a:picLocks noChangeAspect="1"/>
          </p:cNvPicPr>
          <p:nvPr/>
        </p:nvPicPr>
        <p:blipFill>
          <a:blip r:embed="rId8"/>
          <a:srcRect r="51801"/>
          <a:stretch>
            <a:fillRect/>
          </a:stretch>
        </p:blipFill>
        <p:spPr>
          <a:xfrm>
            <a:off x="282798" y="5965207"/>
            <a:ext cx="788821" cy="77253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8" name="Picture 7" descr="A logo with a star in the center&#10;&#10;Description automatically generated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37445" y="6124842"/>
            <a:ext cx="717110" cy="62223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40927" y="6151418"/>
            <a:ext cx="768350" cy="56044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3096" y="365125"/>
            <a:ext cx="6480313" cy="1807305"/>
          </a:xfrm>
        </p:spPr>
        <p:txBody>
          <a:bodyPr>
            <a:normAutofit/>
          </a:bodyPr>
          <a:lstStyle/>
          <a:p>
            <a:r>
              <a:rPr lang="en-US" altLang="en-US" sz="32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Major Remediation </a:t>
            </a:r>
            <a:r>
              <a:rPr lang="en-US" altLang="en-US" sz="3200" b="1" dirty="0" err="1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Programmes</a:t>
            </a:r>
            <a:r>
              <a:rPr lang="en-US" altLang="en-US" sz="32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and Projects</a:t>
            </a:r>
            <a:endParaRPr lang="en-US" sz="32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676" y="2172430"/>
            <a:ext cx="5257800" cy="373711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  <a:buClr>
                <a:srgbClr val="00BCFF"/>
              </a:buClr>
              <a:buFont typeface="Wingdings" pitchFamily="2" charset="2"/>
              <a:buChar char="v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Historic remediation of lead–zinc tailings</a:t>
            </a:r>
            <a:r>
              <a:rPr lang="sr-Latn-ME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in Mojkovac, 2011</a:t>
            </a:r>
          </a:p>
          <a:p>
            <a:pPr>
              <a:spcAft>
                <a:spcPts val="600"/>
              </a:spcAft>
              <a:buClr>
                <a:srgbClr val="00BCFF"/>
              </a:buClr>
              <a:buFont typeface="Wingdings" pitchFamily="2" charset="2"/>
              <a:buChar char="v"/>
            </a:pPr>
            <a:r>
              <a:rPr lang="sr-Latn-ME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New project „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Development of Remediation Options for the Mercury-Contaminated Site – </a:t>
            </a:r>
            <a:r>
              <a:rPr lang="en-US" sz="20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Brskovo</a:t>
            </a: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Mine</a:t>
            </a:r>
            <a:r>
              <a:rPr lang="sr-Latn-ME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“, Mojkovac</a:t>
            </a:r>
          </a:p>
          <a:p>
            <a:pPr>
              <a:spcAft>
                <a:spcPts val="600"/>
              </a:spcAft>
              <a:buClr>
                <a:srgbClr val="00BCFF"/>
              </a:buClr>
              <a:buFont typeface="Courier New" panose="02070309020205020404" pitchFamily="49" charset="0"/>
              <a:buChar char="o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soil and water contamination analysis, </a:t>
            </a:r>
            <a:endParaRPr lang="sr-Latn-ME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600"/>
              </a:spcAft>
              <a:buClr>
                <a:srgbClr val="00BCFF"/>
              </a:buClr>
              <a:buFont typeface="Courier New" panose="02070309020205020404" pitchFamily="49" charset="0"/>
              <a:buChar char="o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mercury risk assessment, </a:t>
            </a:r>
            <a:endParaRPr lang="sr-Latn-ME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Aft>
                <a:spcPts val="600"/>
              </a:spcAft>
              <a:buClr>
                <a:srgbClr val="00BCFF"/>
              </a:buClr>
              <a:buFont typeface="Courier New" panose="02070309020205020404" pitchFamily="49" charset="0"/>
              <a:buChar char="o"/>
            </a:pPr>
            <a:r>
              <a:rPr lang="en-US" sz="2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sustainable remediation solutions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/>
          <a:srcRect l="39468" r="1625" b="-1"/>
          <a:stretch>
            <a:fillRect/>
          </a:stretch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12" y="218790"/>
            <a:ext cx="11500436" cy="808344"/>
          </a:xfrm>
        </p:spPr>
        <p:txBody>
          <a:bodyPr>
            <a:normAutofit/>
          </a:bodyPr>
          <a:lstStyle/>
          <a:p>
            <a:pPr algn="ctr"/>
            <a:r>
              <a:rPr lang="en-GB" altLang="en-US" sz="36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Main challenges and gaps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73512" y="1346110"/>
            <a:ext cx="6366294" cy="4619097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normAutofit fontScale="40000" lnSpcReduction="20000"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0"/>
              </a:spcBef>
              <a:spcAft>
                <a:spcPts val="600"/>
              </a:spcAft>
              <a:buClr>
                <a:srgbClr val="00BCFF"/>
              </a:buClr>
              <a:buFont typeface="Wingdings" pitchFamily="2" charset="2"/>
              <a:buChar char="v"/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dedicated </a:t>
            </a:r>
            <a:r>
              <a:rPr lang="en-US" sz="4000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soil protection law</a:t>
            </a:r>
            <a:endParaRPr lang="en-US" sz="4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rgbClr val="00BCFF"/>
              </a:buClr>
              <a:buFont typeface="Courier New" panose="02070309020205020404" pitchFamily="49" charset="0"/>
              <a:buChar char="o"/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Regulations dispersed across multiple legal frameworks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00BCFF"/>
              </a:buClr>
              <a:buFont typeface="Wingdings" pitchFamily="2" charset="2"/>
              <a:buChar char="v"/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Limited soil monitoring infrastructure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rgbClr val="00BCFF"/>
              </a:buClr>
              <a:buFont typeface="Courier New" panose="02070309020205020404" pitchFamily="49" charset="0"/>
              <a:buChar char="o"/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Difficult to consistently track soil quality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00BCFF"/>
              </a:buClr>
              <a:buFont typeface="Wingdings" pitchFamily="2" charset="2"/>
              <a:buChar char="v"/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Lack of comprehensive data on contaminated sites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rgbClr val="00BCFF"/>
              </a:buClr>
              <a:buFont typeface="Courier New" panose="02070309020205020404" pitchFamily="49" charset="0"/>
              <a:buChar char="o"/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national inventory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rgbClr val="00BCFF"/>
              </a:buClr>
              <a:buFont typeface="Courier New" panose="02070309020205020404" pitchFamily="49" charset="0"/>
              <a:buChar char="o"/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clear classification criteria</a:t>
            </a:r>
            <a:endParaRPr lang="sr-Latn-ME" sz="4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4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00BCFF"/>
              </a:buClr>
              <a:buFont typeface="Wingdings" pitchFamily="2" charset="2"/>
              <a:buChar char="v"/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Weak institutional capacity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rgbClr val="00BCFF"/>
              </a:buClr>
              <a:buFont typeface="Courier New" panose="02070309020205020404" pitchFamily="49" charset="0"/>
              <a:buChar char="o"/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Gaps in monitoring, data collection, and project development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rgbClr val="00BCFF"/>
              </a:buClr>
              <a:buFont typeface="Courier New" panose="02070309020205020404" pitchFamily="49" charset="0"/>
              <a:buChar char="o"/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Need for stronger technical expertise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00BCFF"/>
              </a:buClr>
              <a:buFont typeface="Wingdings" pitchFamily="2" charset="2"/>
              <a:buChar char="v"/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Insufficient coordination between sectors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rgbClr val="00BCFF"/>
              </a:buClr>
              <a:buFont typeface="Courier New" panose="02070309020205020404" pitchFamily="49" charset="0"/>
              <a:buChar char="o"/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Environmental, agricultural, and spatial planning authorities</a:t>
            </a:r>
            <a:endParaRPr lang="sr-Latn-ME" sz="4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457200" lvl="1" indent="0">
              <a:spcBef>
                <a:spcPts val="0"/>
              </a:spcBef>
              <a:spcAft>
                <a:spcPts val="600"/>
              </a:spcAft>
              <a:buNone/>
            </a:pPr>
            <a:endParaRPr lang="en-US" sz="4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00BCFF"/>
              </a:buClr>
              <a:buFont typeface="Wingdings" pitchFamily="2" charset="2"/>
              <a:buChar char="v"/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Limited financial resources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Clr>
                <a:srgbClr val="00BCFF"/>
              </a:buClr>
              <a:buFont typeface="Courier New" panose="02070309020205020404" pitchFamily="49" charset="0"/>
              <a:buChar char="o"/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High costs of remediation and restoration projects</a:t>
            </a:r>
            <a:endParaRPr lang="sr-Latn-ME" sz="4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28600" lvl="1">
              <a:spcBef>
                <a:spcPts val="0"/>
              </a:spcBef>
              <a:spcAft>
                <a:spcPts val="600"/>
              </a:spcAft>
              <a:buClr>
                <a:srgbClr val="00BCFF"/>
              </a:buClr>
              <a:buFont typeface="Wingdings" pitchFamily="2" charset="2"/>
              <a:buChar char="v"/>
            </a:pPr>
            <a:endParaRPr lang="en-US" sz="4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00BCFF"/>
              </a:buClr>
              <a:buFont typeface="Wingdings" pitchFamily="2" charset="2"/>
              <a:buChar char="v"/>
            </a:pPr>
            <a:r>
              <a:rPr lang="en-US" sz="40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Weak enforcement of existing environmental laws</a:t>
            </a:r>
            <a:endParaRPr lang="sr-Latn-ME" alt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v"/>
            </a:pPr>
            <a:endParaRPr lang="en-US" alt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lvl="0" indent="0">
              <a:lnSpc>
                <a:spcPct val="100000"/>
              </a:lnSpc>
              <a:buFontTx/>
              <a:buChar char="•"/>
            </a:pPr>
            <a:endParaRPr lang="sr-Latn-ME" altLang="en-US" dirty="0"/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v"/>
            </a:pPr>
            <a:endParaRPr lang="en-US" alt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Immagine 31" descr="Immagine 31"/>
          <p:cNvPicPr>
            <a:picLocks noChangeAspect="1"/>
          </p:cNvPicPr>
          <p:nvPr/>
        </p:nvPicPr>
        <p:blipFill>
          <a:blip r:embed="rId2"/>
          <a:srcRect r="51801"/>
          <a:stretch>
            <a:fillRect/>
          </a:stretch>
        </p:blipFill>
        <p:spPr>
          <a:xfrm>
            <a:off x="282798" y="5965207"/>
            <a:ext cx="788821" cy="77253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5" name="Picture 4" descr="A logo with a star in the center&#10;&#10;Description automatically generat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445" y="6124842"/>
            <a:ext cx="717110" cy="6222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0927" y="6151418"/>
            <a:ext cx="768350" cy="560444"/>
          </a:xfrm>
          <a:prstGeom prst="rect">
            <a:avLst/>
          </a:prstGeom>
        </p:spPr>
      </p:pic>
      <p:pic>
        <p:nvPicPr>
          <p:cNvPr id="8" name="Picture 7" descr="Plant growing in a concrete crack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9806" y="1346110"/>
            <a:ext cx="5399834" cy="3762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3512" y="218790"/>
            <a:ext cx="11500436" cy="808344"/>
          </a:xfrm>
        </p:spPr>
        <p:txBody>
          <a:bodyPr>
            <a:normAutofit/>
          </a:bodyPr>
          <a:lstStyle/>
          <a:p>
            <a:pPr algn="ctr"/>
            <a:r>
              <a:rPr lang="en-GB" altLang="en-US" sz="3600" b="1" dirty="0">
                <a:solidFill>
                  <a:srgbClr val="00B0F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Priority needs and opportunities 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73511" y="1245704"/>
            <a:ext cx="6557375" cy="471950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normAutofit fontScale="92500" lnSpcReduction="20000"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GB" alt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US" alt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Strengthen capacity of the Environmental Protection Agency of Montenegro and other institutions</a:t>
            </a:r>
            <a:endParaRPr lang="sr-Latn-ME" alt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alt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Increase investment in modern remediation technologies and infrastructure</a:t>
            </a:r>
            <a:endParaRPr lang="sr-Latn-ME" alt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alt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Develop a comprehensive and regularly updated inventory of contaminated sites</a:t>
            </a:r>
            <a:endParaRPr lang="sr-Latn-ME" alt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alt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Include detailed data on pollutants and site conditions</a:t>
            </a:r>
            <a:endParaRPr lang="sr-Latn-ME" alt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alt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Conduct thorough risk assessments for all identified sites</a:t>
            </a:r>
            <a:endParaRPr lang="sr-Latn-ME" alt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sr-Latn-ME" alt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Establish the Registry of polluters</a:t>
            </a: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alt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Integrate soil protection into formal education systems</a:t>
            </a:r>
            <a:endParaRPr lang="sr-Latn-ME" alt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alt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Establish continuous monitoring </a:t>
            </a:r>
            <a:r>
              <a:rPr lang="en-US" altLang="en-US" sz="160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programmes</a:t>
            </a:r>
            <a:endParaRPr lang="sr-Latn-ME" alt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alt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Regularly evaluate remediation effectiveness and adjust strategies</a:t>
            </a:r>
            <a:endParaRPr lang="sr-Latn-ME" altLang="en-US" sz="16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just">
              <a:lnSpc>
                <a:spcPct val="140000"/>
              </a:lnSpc>
              <a:spcBef>
                <a:spcPts val="600"/>
              </a:spcBef>
              <a:spcAft>
                <a:spcPts val="0"/>
              </a:spcAft>
              <a:buClr>
                <a:srgbClr val="00B0F0"/>
              </a:buClr>
              <a:buFont typeface="Wingdings" panose="05000000000000000000" pitchFamily="2" charset="2"/>
              <a:buChar char="v"/>
            </a:pPr>
            <a:r>
              <a:rPr lang="en-US" altLang="en-US" sz="16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Update policies and practices based on latest scientific and technological developments</a:t>
            </a:r>
            <a:endParaRPr lang="en-US" altLang="en-US" sz="200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3" name="Immagine 31" descr="Immagine 31"/>
          <p:cNvPicPr>
            <a:picLocks noChangeAspect="1"/>
          </p:cNvPicPr>
          <p:nvPr/>
        </p:nvPicPr>
        <p:blipFill>
          <a:blip r:embed="rId2"/>
          <a:srcRect r="51801"/>
          <a:stretch>
            <a:fillRect/>
          </a:stretch>
        </p:blipFill>
        <p:spPr>
          <a:xfrm>
            <a:off x="282798" y="5965207"/>
            <a:ext cx="788821" cy="772532"/>
          </a:xfrm>
          <a:prstGeom prst="rect">
            <a:avLst/>
          </a:prstGeom>
          <a:ln w="12700">
            <a:miter lim="400000"/>
            <a:headEnd/>
            <a:tailEnd/>
          </a:ln>
        </p:spPr>
      </p:pic>
      <p:pic>
        <p:nvPicPr>
          <p:cNvPr id="5" name="Picture 4" descr="A logo with a star in the center&#10;&#10;Description automatically generate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7445" y="6124842"/>
            <a:ext cx="717110" cy="62223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0927" y="6151418"/>
            <a:ext cx="768350" cy="560444"/>
          </a:xfrm>
          <a:prstGeom prst="rect">
            <a:avLst/>
          </a:prstGeom>
        </p:spPr>
      </p:pic>
      <p:pic>
        <p:nvPicPr>
          <p:cNvPr id="8" name="Picture 7" descr="Seedling growing on a tree trunk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6661" y="1346110"/>
            <a:ext cx="5115339" cy="36433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ter on the groun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2347" y="3549316"/>
          <a:ext cx="12059653" cy="3392582"/>
        </p:xfrm>
        <a:graphic>
          <a:graphicData uri="http://schemas.openxmlformats.org/drawingml/2006/table">
            <a:tbl>
              <a:tblPr>
                <a:effectLst/>
                <a:tableStyleId>{5C22544A-7EE6-4342-B048-85BDC9FD1C3A}</a:tableStyleId>
              </a:tblPr>
              <a:tblGrid>
                <a:gridCol w="120596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6887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4000" b="0" dirty="0">
                          <a:solidFill>
                            <a:schemeClr val="bg1"/>
                          </a:solidFill>
                          <a:latin typeface="Cambria" panose="02040503050406030204" pitchFamily="18" charset="0"/>
                          <a:ea typeface="Roboto Regular" pitchFamily="2" charset="0"/>
                        </a:rPr>
                        <a:t>Thank you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66512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0"/>
                        </a:spcAft>
                        <a:buClr>
                          <a:srgbClr val="90C226"/>
                        </a:buClr>
                        <a:buSzPct val="80000"/>
                        <a:buFont typeface="Wingdings 3" panose="05040102010807070707" charset="2"/>
                        <a:buNone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For further information, please, refer to </a:t>
                      </a: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  <a:hlinkClick r:id="rId4"/>
                        </a:rPr>
                        <a:t>biljana.kilibarda@meteo.co.me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uLnTx/>
                        <a:uFillTx/>
                        <a:latin typeface="Trebuchet MS" panose="020B0603020202020204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200" u="none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hlinkClick r:id="rId5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400" u="none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3303">
                <a:tc>
                  <a:txBody>
                    <a:bodyPr/>
                    <a:lstStyle/>
                    <a:p>
                      <a:pPr algn="r"/>
                      <a:r>
                        <a:rPr lang="en-US" sz="2400" dirty="0" err="1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www.unep.org</a:t>
                      </a:r>
                      <a:endParaRPr lang="en-US" sz="24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30990" y="568960"/>
            <a:ext cx="1587910" cy="115824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85ec44e-1bab-4c0b-9df0-6ba128686fc9" xsi:nil="true"/>
    <lcf76f155ced4ddcb4097134ff3c332f xmlns="0f1cb922-524b-4a63-a729-f715e5c73bc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C2ACFA87F550418D225E071F542ADA" ma:contentTypeVersion="19" ma:contentTypeDescription="Create a new document." ma:contentTypeScope="" ma:versionID="70ac6588b2c929b3c1fb25b31abb9a40">
  <xsd:schema xmlns:xsd="http://www.w3.org/2001/XMLSchema" xmlns:xs="http://www.w3.org/2001/XMLSchema" xmlns:p="http://schemas.microsoft.com/office/2006/metadata/properties" xmlns:ns2="0f1cb922-524b-4a63-a729-f715e5c73bc5" xmlns:ns3="8bde3967-4b29-49c8-add0-1b77de203898" xmlns:ns4="985ec44e-1bab-4c0b-9df0-6ba128686fc9" targetNamespace="http://schemas.microsoft.com/office/2006/metadata/properties" ma:root="true" ma:fieldsID="b90362aade7d3c640ccde93ed8e10a6f" ns2:_="" ns3:_="" ns4:_="">
    <xsd:import namespace="0f1cb922-524b-4a63-a729-f715e5c73bc5"/>
    <xsd:import namespace="8bde3967-4b29-49c8-add0-1b77de203898"/>
    <xsd:import namespace="985ec44e-1bab-4c0b-9df0-6ba128686f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1cb922-524b-4a63-a729-f715e5c73b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de3967-4b29-49c8-add0-1b77de20389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5ec44e-1bab-4c0b-9df0-6ba128686fc9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1130028a-ccc8-4b36-86b9-6430aa5c34b5}" ma:internalName="TaxCatchAll" ma:showField="CatchAllData" ma:web="8bde3967-4b29-49c8-add0-1b77de2038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814271C-A5DE-4661-8844-C458E96F80DD}">
  <ds:schemaRefs/>
</ds:datastoreItem>
</file>

<file path=customXml/itemProps2.xml><?xml version="1.0" encoding="utf-8"?>
<ds:datastoreItem xmlns:ds="http://schemas.openxmlformats.org/officeDocument/2006/customXml" ds:itemID="{628CC169-0758-431A-ABEE-4FACD030C766}">
  <ds:schemaRefs/>
</ds:datastoreItem>
</file>

<file path=customXml/itemProps3.xml><?xml version="1.0" encoding="utf-8"?>
<ds:datastoreItem xmlns:ds="http://schemas.openxmlformats.org/officeDocument/2006/customXml" ds:itemID="{78E0195C-1EB4-40DD-9BF3-2226B9D0C6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1cb922-524b-4a63-a729-f715e5c73bc5"/>
    <ds:schemaRef ds:uri="8bde3967-4b29-49c8-add0-1b77de203898"/>
    <ds:schemaRef ds:uri="985ec44e-1bab-4c0b-9df0-6ba128686fc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1237</Words>
  <Application>Microsoft Office PowerPoint</Application>
  <PresentationFormat>Widescreen</PresentationFormat>
  <Paragraphs>147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Brioni Sans Pro Lt</vt:lpstr>
      <vt:lpstr>Calibri</vt:lpstr>
      <vt:lpstr>Calibri Light</vt:lpstr>
      <vt:lpstr>Cambria</vt:lpstr>
      <vt:lpstr>Courier New</vt:lpstr>
      <vt:lpstr>Roboto</vt:lpstr>
      <vt:lpstr>Trebuchet MS</vt:lpstr>
      <vt:lpstr>Wingdings</vt:lpstr>
      <vt:lpstr>Wingdings 3</vt:lpstr>
      <vt:lpstr>2_Office Theme</vt:lpstr>
      <vt:lpstr>1_Office Theme</vt:lpstr>
      <vt:lpstr>PowerPoint Presentation</vt:lpstr>
      <vt:lpstr>Country profile</vt:lpstr>
      <vt:lpstr>Soil in Montenegro</vt:lpstr>
      <vt:lpstr>Main sources of soil pollution </vt:lpstr>
      <vt:lpstr>Legal framework related to soil protection and contaminated sites</vt:lpstr>
      <vt:lpstr>Strategic &amp; policy framework</vt:lpstr>
      <vt:lpstr>Cooperation with UNCCD</vt:lpstr>
      <vt:lpstr>Institutional set-up</vt:lpstr>
      <vt:lpstr>Soil monitoring</vt:lpstr>
      <vt:lpstr>Management of contaminated sites</vt:lpstr>
      <vt:lpstr>Major Remediation Programmes and Projects</vt:lpstr>
      <vt:lpstr>Major Remediation Programmes and Projects</vt:lpstr>
      <vt:lpstr>Major Remediation Programmes and Projects</vt:lpstr>
      <vt:lpstr>Main challenges and gaps</vt:lpstr>
      <vt:lpstr>Priority needs and opportunities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Sonja Gebert</dc:creator>
  <cp:lastModifiedBy>Samuel Opiyo</cp:lastModifiedBy>
  <cp:revision>145</cp:revision>
  <dcterms:created xsi:type="dcterms:W3CDTF">2019-09-23T14:31:00Z</dcterms:created>
  <dcterms:modified xsi:type="dcterms:W3CDTF">2026-05-04T07:50:49Z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0x010100ACC2ACFA87F550418D225E071F542ADA</vt:lpwstr>
  </property>
  <property fmtid="{D5CDD505-2E9C-101B-9397-08002B2CF9AE}" pid="3" name="MediaServiceImageTags">
    <vt:lpwstr/>
  </property>
  <property fmtid="{D5CDD505-2E9C-101B-9397-08002B2CF9AE}" pid="4" name="ICV">
    <vt:lpwstr>29FCB2929E3D4C6EAFAED0535C7DC354_12</vt:lpwstr>
  </property>
  <property fmtid="{D5CDD505-2E9C-101B-9397-08002B2CF9AE}" pid="5" name="KSOProductBuildVer">
    <vt:lpwstr>1033-12.2.0.23196</vt:lpwstr>
  </property>
</Properties>
</file>