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comments/comment1.xml" ContentType="application/vnd.openxmlformats-officedocument.presentationml.comment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handoutMasterIdLst>
    <p:handoutMasterId r:id="rId24"/>
  </p:handoutMasterIdLst>
  <p:sldIdLst>
    <p:sldId id="639" r:id="rId5"/>
    <p:sldId id="633" r:id="rId6"/>
    <p:sldId id="270" r:id="rId7"/>
    <p:sldId id="272" r:id="rId8"/>
    <p:sldId id="268" r:id="rId9"/>
    <p:sldId id="273" r:id="rId10"/>
    <p:sldId id="634" r:id="rId11"/>
    <p:sldId id="275" r:id="rId12"/>
    <p:sldId id="278" r:id="rId13"/>
    <p:sldId id="258" r:id="rId14"/>
    <p:sldId id="259" r:id="rId15"/>
    <p:sldId id="261" r:id="rId16"/>
    <p:sldId id="264" r:id="rId17"/>
    <p:sldId id="267" r:id="rId18"/>
    <p:sldId id="638" r:id="rId19"/>
    <p:sldId id="284" r:id="rId20"/>
    <p:sldId id="283" r:id="rId21"/>
    <p:sldId id="269" r:id="rId22"/>
  </p:sldIdLst>
  <p:sldSz cx="12192000" cy="6858000"/>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slide options" id="{6DE3BC16-BA9D-514E-992B-9D4CE90FC4DB}">
          <p14:sldIdLst>
            <p14:sldId id="639"/>
            <p14:sldId id="633"/>
            <p14:sldId id="270"/>
            <p14:sldId id="272"/>
            <p14:sldId id="268"/>
            <p14:sldId id="273"/>
            <p14:sldId id="634"/>
            <p14:sldId id="275"/>
            <p14:sldId id="278"/>
          </p14:sldIdLst>
        </p14:section>
        <p14:section name="Content slide options" id="{45C34FC4-B2B6-5D40-87DC-91F9DBFCD590}">
          <p14:sldIdLst>
            <p14:sldId id="258"/>
            <p14:sldId id="259"/>
            <p14:sldId id="261"/>
            <p14:sldId id="264"/>
            <p14:sldId id="267"/>
            <p14:sldId id="638"/>
            <p14:sldId id="284"/>
            <p14:sldId id="283"/>
            <p14:sldId id="269"/>
          </p14:sldIdLst>
        </p14:section>
        <p14:section name="Content slide options - bulleted lists" id="{E466CC74-660C-FC46-A0E3-BF41A350C32C}">
          <p14:sldIdLst/>
        </p14:section>
        <p14:section name="Content slide options - images" id="{309F6C77-BCBF-EC49-A40B-7F96ADAE62C1}">
          <p14:sldIdLst/>
        </p14:section>
        <p14:section name="Content slide options - graphs / charts" id="{9A19F220-5757-9641-AB8B-6169DBE77084}">
          <p14:sldIdLst/>
        </p14:section>
        <p14:section name="Section Divider slide options" id="{BB0DE6CE-D36E-F148-B7AB-2E1C9BC89682}">
          <p14:sldIdLst/>
        </p14:section>
        <p14:section name="Sign off slide" id="{DF88D4E2-3FCD-694C-A611-EC711783F63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njith Ramadasan" initials="" lastIdx="1" clrIdx="0"/>
  <p:cmAuthor id="1" name="Sonja Leighton-Kone" initials="SL" lastIdx="2" clrIdx="1">
    <p:extLst>
      <p:ext uri="{19B8F6BF-5375-455C-9EA6-DF929625EA0E}">
        <p15:presenceInfo xmlns:p15="http://schemas.microsoft.com/office/powerpoint/2012/main" userId="S::sonja.leighton-kone@un.org::9bad96a2-68ea-4229-a179-4a8eee1a8f4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00AEEF"/>
    <a:srgbClr val="43C9D6"/>
    <a:srgbClr val="A4C2D2"/>
    <a:srgbClr val="C7EAFB"/>
    <a:srgbClr val="E1F4F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72693" autoAdjust="0"/>
  </p:normalViewPr>
  <p:slideViewPr>
    <p:cSldViewPr snapToGrid="0">
      <p:cViewPr varScale="1">
        <p:scale>
          <a:sx n="77" d="100"/>
          <a:sy n="77" d="100"/>
        </p:scale>
        <p:origin x="1816" y="176"/>
      </p:cViewPr>
      <p:guideLst>
        <p:guide orient="horz" pos="2160"/>
        <p:guide pos="3840"/>
      </p:guideLst>
    </p:cSldViewPr>
  </p:slideViewPr>
  <p:notesTextViewPr>
    <p:cViewPr>
      <p:scale>
        <a:sx n="1" d="1"/>
        <a:sy n="1" d="1"/>
      </p:scale>
      <p:origin x="0" y="0"/>
    </p:cViewPr>
  </p:notesTextViewPr>
  <p:sorterViewPr>
    <p:cViewPr>
      <p:scale>
        <a:sx n="100" d="100"/>
        <a:sy n="100" d="100"/>
      </p:scale>
      <p:origin x="0" y="-816"/>
    </p:cViewPr>
  </p:sorterViewPr>
  <p:notesViewPr>
    <p:cSldViewPr snapToGrid="0">
      <p:cViewPr>
        <p:scale>
          <a:sx n="1" d="2"/>
          <a:sy n="1" d="2"/>
        </p:scale>
        <p:origin x="0" y="0"/>
      </p:cViewPr>
      <p:guideLst>
        <p:guide orient="horz" pos="3127"/>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https://unitednations.sharepoint.com/sites/UNEP-CSD-ResMob/Shared%20Documents/Shared%20drive%20(K)/Monitoring%20&amp;%20Reporting%20(EN)/CPR%20quarterly/CPR%202020/Jan%20-June%20%202020/6%20Months%20PPR%20tables.30.06.2020_Final%20BO+RM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unitednations.sharepoint.com/sites/UNEP-CSD-ResMob/Shared%20Documents/Shared%20drive%20(K)/Monitoring%20&amp;%20Reporting%20(EN)/PPR/2020%20PPR/Jan%20-June%20%202020/6%20Months%20PPR%20tables.30.06.2020_Final%20BO+RMS.xlsx" TargetMode="Externa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4.xml"/><Relationship Id="rId1" Type="http://schemas.microsoft.com/office/2011/relationships/chartStyle" Target="style4.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sz="2000" b="1" dirty="0">
              <a:solidFill>
                <a:sysClr val="windowText" lastClr="000000"/>
              </a:solidFill>
              <a:latin typeface="Roboto" panose="02000000000000000000" pitchFamily="2" charset="0"/>
              <a:ea typeface="Roboto" panose="02000000000000000000" pitchFamily="2" charset="0"/>
              <a:cs typeface="Roboto" panose="02000000000000000000" pitchFamily="2" charset="0"/>
            </a:endParaRPr>
          </a:p>
        </c:rich>
      </c:tx>
      <c:layout>
        <c:manualLayout>
          <c:xMode val="edge"/>
          <c:yMode val="edge"/>
          <c:x val="0.13981881881584587"/>
          <c:y val="3.5473664667913428E-2"/>
        </c:manualLayout>
      </c:layout>
      <c:overlay val="0"/>
      <c:spPr>
        <a:noFill/>
        <a:ln>
          <a:noFill/>
        </a:ln>
        <a:effectLst/>
      </c:spPr>
    </c:title>
    <c:autoTitleDeleted val="0"/>
    <c:plotArea>
      <c:layout/>
      <c:barChart>
        <c:barDir val="col"/>
        <c:grouping val="clustered"/>
        <c:varyColors val="0"/>
        <c:ser>
          <c:idx val="5"/>
          <c:order val="0"/>
          <c:tx>
            <c:strRef>
              <c:f>'PPR presentation'!$B$4</c:f>
              <c:strCache>
                <c:ptCount val="1"/>
                <c:pt idx="0">
                  <c:v>Budget</c:v>
                </c:pt>
              </c:strCache>
            </c:strRef>
          </c:tx>
          <c:spPr>
            <a:solidFill>
              <a:srgbClr val="6EAF2D"/>
            </a:solidFill>
          </c:spPr>
          <c:invertIfNegative val="0"/>
          <c:dLbls>
            <c:dLbl>
              <c:idx val="0"/>
              <c:spPr>
                <a:noFill/>
                <a:ln>
                  <a:noFill/>
                </a:ln>
                <a:effectLst/>
              </c:spPr>
              <c:txPr>
                <a:bodyPr wrap="square" lIns="38100" tIns="19050" rIns="38100" bIns="19050" anchor="ctr">
                  <a:spAutoFit/>
                </a:bodyPr>
                <a:lstStyle/>
                <a:p>
                  <a:pPr>
                    <a:defRPr sz="1200" b="0">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0-00C6-A040-B809-449718888D3D}"/>
                </c:ext>
              </c:extLst>
            </c:dLbl>
            <c:dLbl>
              <c:idx val="1"/>
              <c:spPr>
                <a:noFill/>
                <a:ln>
                  <a:noFill/>
                </a:ln>
                <a:effectLst/>
              </c:spPr>
              <c:txPr>
                <a:bodyPr wrap="square" lIns="38100" tIns="19050" rIns="38100" bIns="19050" anchor="ctr">
                  <a:spAutoFit/>
                </a:bodyPr>
                <a:lstStyle/>
                <a:p>
                  <a:pPr>
                    <a:defRPr sz="1200" b="0">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1-00C6-A040-B809-449718888D3D}"/>
                </c:ext>
              </c:extLst>
            </c:dLbl>
            <c:dLbl>
              <c:idx val="2"/>
              <c:spPr>
                <a:noFill/>
                <a:ln>
                  <a:noFill/>
                </a:ln>
                <a:effectLst/>
              </c:spPr>
              <c:txPr>
                <a:bodyPr wrap="square" lIns="38100" tIns="19050" rIns="38100" bIns="19050" anchor="ctr">
                  <a:spAutoFit/>
                </a:bodyPr>
                <a:lstStyle/>
                <a:p>
                  <a:pPr>
                    <a:defRPr sz="1200" b="0">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2-00C6-A040-B809-449718888D3D}"/>
                </c:ext>
              </c:extLst>
            </c:dLbl>
            <c:spPr>
              <a:noFill/>
              <a:ln>
                <a:noFill/>
              </a:ln>
              <a:effectLst/>
            </c:spPr>
            <c:txPr>
              <a:bodyPr wrap="square" lIns="38100" tIns="19050" rIns="38100" bIns="19050" anchor="ctr">
                <a:spAutoFit/>
              </a:bodyPr>
              <a:lstStyle/>
              <a:p>
                <a:pPr>
                  <a:defRPr sz="1200" b="1">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'PPR presentation'!$A$5:$A$9</c:f>
              <c:strCache>
                <c:ptCount val="3"/>
                <c:pt idx="0">
                  <c:v>UN Regular Budget</c:v>
                </c:pt>
                <c:pt idx="1">
                  <c:v>Environment Fund</c:v>
                </c:pt>
                <c:pt idx="2">
                  <c:v>Programme Support Cost</c:v>
                </c:pt>
              </c:strCache>
              <c:extLst/>
            </c:strRef>
          </c:cat>
          <c:val>
            <c:numRef>
              <c:f>'PPR presentation'!$B$5:$B$9</c:f>
              <c:numCache>
                <c:formatCode>0.0</c:formatCode>
                <c:ptCount val="3"/>
                <c:pt idx="0">
                  <c:v>23.146344009999996</c:v>
                </c:pt>
                <c:pt idx="1">
                  <c:v>100</c:v>
                </c:pt>
                <c:pt idx="2">
                  <c:v>19</c:v>
                </c:pt>
              </c:numCache>
              <c:extLst/>
            </c:numRef>
          </c:val>
          <c:extLst>
            <c:ext xmlns:c16="http://schemas.microsoft.com/office/drawing/2014/chart" uri="{C3380CC4-5D6E-409C-BE32-E72D297353CC}">
              <c16:uniqueId val="{00000000-BD8A-463C-9FA6-348610076DFC}"/>
            </c:ext>
          </c:extLst>
        </c:ser>
        <c:ser>
          <c:idx val="6"/>
          <c:order val="1"/>
          <c:tx>
            <c:strRef>
              <c:f>'PPR presentation'!$C$4</c:f>
              <c:strCache>
                <c:ptCount val="1"/>
                <c:pt idx="0">
                  <c:v>Income (Funds Received)</c:v>
                </c:pt>
              </c:strCache>
            </c:strRef>
          </c:tx>
          <c:spPr>
            <a:solidFill>
              <a:srgbClr val="00AEEF"/>
            </a:solidFill>
          </c:spPr>
          <c:invertIfNegative val="0"/>
          <c:dLbls>
            <c:spPr>
              <a:noFill/>
              <a:ln>
                <a:noFill/>
              </a:ln>
              <a:effectLst/>
            </c:spPr>
            <c:txPr>
              <a:bodyPr wrap="square" lIns="38100" tIns="19050" rIns="38100" bIns="19050" anchor="ctr">
                <a:spAutoFit/>
              </a:bodyPr>
              <a:lstStyle/>
              <a:p>
                <a:pPr>
                  <a:defRPr sz="1200" b="0">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Lit>
              <c:ptCount val="3"/>
              <c:pt idx="0">
                <c:v>UN Regular Budget</c:v>
              </c:pt>
              <c:pt idx="1">
                <c:v>Environment Fund</c:v>
              </c:pt>
              <c:pt idx="2">
                <c:v>Programme Support Cost</c:v>
              </c:pt>
              <c:extLst>
                <c:ext xmlns:c15="http://schemas.microsoft.com/office/drawing/2012/chart" uri="{02D57815-91ED-43cb-92C2-25804820EDAC}">
                  <c15:autoCat val="1"/>
                </c:ext>
              </c:extLst>
            </c:strLit>
          </c:cat>
          <c:val>
            <c:numRef>
              <c:f>'PPR presentation'!$C$5:$C$9</c:f>
              <c:numCache>
                <c:formatCode>0.0</c:formatCode>
                <c:ptCount val="3"/>
                <c:pt idx="0">
                  <c:v>23.146344009999996</c:v>
                </c:pt>
                <c:pt idx="1">
                  <c:v>57.35</c:v>
                </c:pt>
                <c:pt idx="2">
                  <c:v>0</c:v>
                </c:pt>
              </c:numCache>
              <c:extLst/>
            </c:numRef>
          </c:val>
          <c:extLst>
            <c:ext xmlns:c16="http://schemas.microsoft.com/office/drawing/2014/chart" uri="{C3380CC4-5D6E-409C-BE32-E72D297353CC}">
              <c16:uniqueId val="{00000001-BD8A-463C-9FA6-348610076DFC}"/>
            </c:ext>
          </c:extLst>
        </c:ser>
        <c:ser>
          <c:idx val="3"/>
          <c:order val="2"/>
          <c:tx>
            <c:strRef>
              <c:f>'PPR presentation'!$D$4</c:f>
              <c:strCache>
                <c:ptCount val="1"/>
                <c:pt idx="0">
                  <c:v>Available Resources (Funds Available)</c:v>
                </c:pt>
              </c:strCache>
            </c:strRef>
          </c:tx>
          <c:spPr>
            <a:solidFill>
              <a:srgbClr val="DC5D66"/>
            </a:solidFill>
          </c:spPr>
          <c:invertIfNegative val="0"/>
          <c:dLbls>
            <c:spPr>
              <a:noFill/>
              <a:ln>
                <a:noFill/>
              </a:ln>
              <a:effectLst/>
            </c:spPr>
            <c:txPr>
              <a:bodyPr wrap="square" lIns="38100" tIns="19050" rIns="38100" bIns="19050" anchor="ctr">
                <a:spAutoFit/>
              </a:bodyPr>
              <a:lstStyle/>
              <a:p>
                <a:pPr>
                  <a:defRPr sz="1200" b="0">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'PPR presentation'!$A$5:$A$9</c:f>
              <c:strCache>
                <c:ptCount val="3"/>
                <c:pt idx="0">
                  <c:v>UN Regular Budget</c:v>
                </c:pt>
                <c:pt idx="1">
                  <c:v>Environment Fund</c:v>
                </c:pt>
                <c:pt idx="2">
                  <c:v>Programme Support Cost</c:v>
                </c:pt>
              </c:strCache>
              <c:extLst/>
            </c:strRef>
          </c:cat>
          <c:val>
            <c:numRef>
              <c:f>'PPR presentation'!$D$5:$D$9</c:f>
              <c:numCache>
                <c:formatCode>0.0</c:formatCode>
                <c:ptCount val="3"/>
                <c:pt idx="0">
                  <c:v>25.775441009999998</c:v>
                </c:pt>
                <c:pt idx="1">
                  <c:v>60.000000180000008</c:v>
                </c:pt>
                <c:pt idx="2">
                  <c:v>17.655881000000001</c:v>
                </c:pt>
              </c:numCache>
              <c:extLst/>
            </c:numRef>
          </c:val>
          <c:extLst>
            <c:ext xmlns:c16="http://schemas.microsoft.com/office/drawing/2014/chart" uri="{C3380CC4-5D6E-409C-BE32-E72D297353CC}">
              <c16:uniqueId val="{00000002-BD8A-463C-9FA6-348610076DFC}"/>
            </c:ext>
          </c:extLst>
        </c:ser>
        <c:ser>
          <c:idx val="4"/>
          <c:order val="3"/>
          <c:tx>
            <c:strRef>
              <c:f>'PPR presentation'!$E$4</c:f>
              <c:strCache>
                <c:ptCount val="1"/>
                <c:pt idx="0">
                  <c:v>Expenditure</c:v>
                </c:pt>
              </c:strCache>
            </c:strRef>
          </c:tx>
          <c:spPr>
            <a:solidFill>
              <a:srgbClr val="4D4D4C"/>
            </a:solidFill>
          </c:spPr>
          <c:invertIfNegative val="0"/>
          <c:dLbls>
            <c:spPr>
              <a:noFill/>
              <a:ln>
                <a:noFill/>
              </a:ln>
              <a:effectLst/>
            </c:spPr>
            <c:txPr>
              <a:bodyPr wrap="square" lIns="38100" tIns="19050" rIns="38100" bIns="19050" anchor="ctr">
                <a:spAutoFit/>
              </a:bodyPr>
              <a:lstStyle/>
              <a:p>
                <a:pPr>
                  <a:defRPr sz="1200" b="0">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'PPR presentation'!$A$5:$A$9</c:f>
              <c:strCache>
                <c:ptCount val="3"/>
                <c:pt idx="0">
                  <c:v>UN Regular Budget</c:v>
                </c:pt>
                <c:pt idx="1">
                  <c:v>Environment Fund</c:v>
                </c:pt>
                <c:pt idx="2">
                  <c:v>Programme Support Cost</c:v>
                </c:pt>
              </c:strCache>
              <c:extLst/>
            </c:strRef>
          </c:cat>
          <c:val>
            <c:numRef>
              <c:f>'PPR presentation'!$E$5:$E$9</c:f>
              <c:numCache>
                <c:formatCode>0.0</c:formatCode>
                <c:ptCount val="3"/>
                <c:pt idx="0">
                  <c:v>10.501222369999999</c:v>
                </c:pt>
                <c:pt idx="1">
                  <c:v>31.515883119999994</c:v>
                </c:pt>
                <c:pt idx="2">
                  <c:v>6.7518034499999988</c:v>
                </c:pt>
              </c:numCache>
              <c:extLst/>
            </c:numRef>
          </c:val>
          <c:extLst>
            <c:ext xmlns:c16="http://schemas.microsoft.com/office/drawing/2014/chart" uri="{C3380CC4-5D6E-409C-BE32-E72D297353CC}">
              <c16:uniqueId val="{00000003-BD8A-463C-9FA6-348610076DFC}"/>
            </c:ext>
          </c:extLst>
        </c:ser>
        <c:dLbls>
          <c:showLegendKey val="0"/>
          <c:showVal val="0"/>
          <c:showCatName val="0"/>
          <c:showSerName val="0"/>
          <c:showPercent val="0"/>
          <c:showBubbleSize val="0"/>
        </c:dLbls>
        <c:gapWidth val="219"/>
        <c:overlap val="-27"/>
        <c:axId val="571889048"/>
        <c:axId val="571887408"/>
        <c:extLst/>
      </c:barChart>
      <c:catAx>
        <c:axId val="57188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AEEF"/>
                </a:solidFill>
                <a:latin typeface="Roboto" panose="02000000000000000000" pitchFamily="2" charset="0"/>
                <a:ea typeface="Roboto" panose="02000000000000000000" pitchFamily="2" charset="0"/>
                <a:cs typeface="Roboto" panose="02000000000000000000" pitchFamily="2" charset="0"/>
              </a:defRPr>
            </a:pPr>
            <a:endParaRPr lang="en-US"/>
          </a:p>
        </c:txPr>
        <c:crossAx val="571887408"/>
        <c:crosses val="autoZero"/>
        <c:auto val="1"/>
        <c:lblAlgn val="ctr"/>
        <c:lblOffset val="100"/>
        <c:noMultiLvlLbl val="0"/>
      </c:catAx>
      <c:valAx>
        <c:axId val="571887408"/>
        <c:scaling>
          <c:orientation val="minMax"/>
        </c:scaling>
        <c:delete val="0"/>
        <c:axPos val="l"/>
        <c:title>
          <c:tx>
            <c:rich>
              <a:bodyPr rot="-5400000" spcFirstLastPara="1" vertOverflow="ellipsis" vert="horz" wrap="square" anchor="ctr" anchorCtr="1"/>
              <a:lstStyle/>
              <a:p>
                <a:pPr>
                  <a:defRPr sz="1200" b="1" i="0" u="none" strike="noStrike" kern="1200" baseline="0">
                    <a:solidFill>
                      <a:srgbClr val="00AEEF"/>
                    </a:solidFill>
                    <a:latin typeface="Roboto" panose="02000000000000000000" pitchFamily="2" charset="0"/>
                    <a:ea typeface="Roboto" panose="02000000000000000000" pitchFamily="2" charset="0"/>
                    <a:cs typeface="Roboto" panose="02000000000000000000" pitchFamily="2" charset="0"/>
                  </a:defRPr>
                </a:pPr>
                <a:r>
                  <a:rPr lang="en-US" sz="1200" b="1" i="0">
                    <a:solidFill>
                      <a:srgbClr val="00AEEF"/>
                    </a:solidFill>
                    <a:latin typeface="Roboto" panose="02000000000000000000" pitchFamily="2" charset="0"/>
                    <a:ea typeface="Roboto" panose="02000000000000000000" pitchFamily="2" charset="0"/>
                    <a:cs typeface="Roboto" panose="02000000000000000000" pitchFamily="2" charset="0"/>
                  </a:rPr>
                  <a:t>USD Million</a:t>
                </a:r>
              </a:p>
            </c:rich>
          </c:tx>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AEEF"/>
                </a:solidFill>
                <a:latin typeface="Roboto" panose="02000000000000000000" pitchFamily="2" charset="0"/>
                <a:ea typeface="Roboto" panose="02000000000000000000" pitchFamily="2" charset="0"/>
                <a:cs typeface="Roboto" panose="02000000000000000000" pitchFamily="2" charset="0"/>
              </a:defRPr>
            </a:pPr>
            <a:endParaRPr lang="en-US"/>
          </a:p>
        </c:txPr>
        <c:crossAx val="571889048"/>
        <c:crosses val="autoZero"/>
        <c:crossBetween val="between"/>
      </c:valAx>
    </c:plotArea>
    <c:legend>
      <c:legendPos val="b"/>
      <c:legendEntry>
        <c:idx val="0"/>
        <c:txPr>
          <a:bodyPr rot="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legendEntry>
      <c:legendEntry>
        <c:idx val="1"/>
        <c:txPr>
          <a:bodyPr rot="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legendEntry>
      <c:legendEntry>
        <c:idx val="2"/>
        <c:txPr>
          <a:bodyPr rot="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legendEntry>
      <c:legendEntry>
        <c:idx val="3"/>
        <c:txPr>
          <a:bodyPr rot="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legendEntry>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chart>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5"/>
          <c:order val="0"/>
          <c:tx>
            <c:strRef>
              <c:f>'PPR presentation'!$B$4</c:f>
              <c:strCache>
                <c:ptCount val="1"/>
                <c:pt idx="0">
                  <c:v>Budget</c:v>
                </c:pt>
              </c:strCache>
            </c:strRef>
          </c:tx>
          <c:spPr>
            <a:solidFill>
              <a:srgbClr val="6EAF2D"/>
            </a:solidFill>
          </c:spPr>
          <c:invertIfNegative val="0"/>
          <c:dLbls>
            <c:dLbl>
              <c:idx val="0"/>
              <c:spPr>
                <a:noFill/>
                <a:ln>
                  <a:noFill/>
                </a:ln>
                <a:effectLst/>
              </c:spPr>
              <c:txPr>
                <a:bodyPr wrap="square" lIns="38100" tIns="19050" rIns="38100" bIns="19050" anchor="ctr">
                  <a:spAutoFit/>
                </a:bodyPr>
                <a:lstStyle/>
                <a:p>
                  <a:pPr>
                    <a:defRPr sz="1200" b="0" i="0">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0-436F-7A4C-A5D4-0BDA96AF8C0A}"/>
                </c:ext>
              </c:extLst>
            </c:dLbl>
            <c:spPr>
              <a:noFill/>
              <a:ln>
                <a:noFill/>
              </a:ln>
              <a:effectLst/>
            </c:spPr>
            <c:txPr>
              <a:bodyPr wrap="square" lIns="38100" tIns="19050" rIns="38100" bIns="19050" anchor="ctr">
                <a:spAutoFit/>
              </a:bodyPr>
              <a:lstStyle/>
              <a:p>
                <a:pPr>
                  <a:defRPr sz="1200" b="1">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'PPR presentation'!$A$5:$A$9</c:f>
              <c:strCache>
                <c:ptCount val="2"/>
                <c:pt idx="0">
                  <c:v>Earmarked funds - Other</c:v>
                </c:pt>
                <c:pt idx="1">
                  <c:v>Earmarked funds - Global Funds</c:v>
                </c:pt>
              </c:strCache>
              <c:extLst/>
            </c:strRef>
          </c:cat>
          <c:val>
            <c:numRef>
              <c:f>'PPR presentation'!$B$5:$B$9</c:f>
              <c:numCache>
                <c:formatCode>0.0</c:formatCode>
                <c:ptCount val="2"/>
                <c:pt idx="0">
                  <c:v>191</c:v>
                </c:pt>
                <c:pt idx="1">
                  <c:v>125</c:v>
                </c:pt>
              </c:numCache>
              <c:extLst/>
            </c:numRef>
          </c:val>
          <c:extLst>
            <c:ext xmlns:c16="http://schemas.microsoft.com/office/drawing/2014/chart" uri="{C3380CC4-5D6E-409C-BE32-E72D297353CC}">
              <c16:uniqueId val="{00000000-D67D-4A73-8C01-D70DFCEE9676}"/>
            </c:ext>
          </c:extLst>
        </c:ser>
        <c:ser>
          <c:idx val="6"/>
          <c:order val="1"/>
          <c:tx>
            <c:strRef>
              <c:f>'PPR presentation'!$C$4</c:f>
              <c:strCache>
                <c:ptCount val="1"/>
                <c:pt idx="0">
                  <c:v>Income (Funds Received)</c:v>
                </c:pt>
              </c:strCache>
            </c:strRef>
          </c:tx>
          <c:spPr>
            <a:solidFill>
              <a:srgbClr val="00AEEF"/>
            </a:solidFill>
          </c:spPr>
          <c:invertIfNegative val="0"/>
          <c:dLbls>
            <c:spPr>
              <a:noFill/>
              <a:ln>
                <a:noFill/>
              </a:ln>
              <a:effectLst/>
            </c:spPr>
            <c:txPr>
              <a:bodyPr wrap="square" lIns="38100" tIns="19050" rIns="38100" bIns="19050" anchor="ctr">
                <a:spAutoFit/>
              </a:bodyPr>
              <a:lstStyle/>
              <a:p>
                <a:pPr>
                  <a:defRPr sz="1200" b="0">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Lit>
              <c:ptCount val="2"/>
              <c:pt idx="0">
                <c:v>Earmarked funds - Other</c:v>
              </c:pt>
              <c:pt idx="1">
                <c:v>Earmarked funds - Global Funds</c:v>
              </c:pt>
              <c:extLst>
                <c:ext xmlns:c15="http://schemas.microsoft.com/office/drawing/2012/chart" uri="{02D57815-91ED-43cb-92C2-25804820EDAC}">
                  <c15:autoCat val="1"/>
                </c:ext>
              </c:extLst>
            </c:strLit>
          </c:cat>
          <c:val>
            <c:numRef>
              <c:f>'PPR presentation'!$C$5:$C$9</c:f>
              <c:numCache>
                <c:formatCode>0.0</c:formatCode>
                <c:ptCount val="2"/>
                <c:pt idx="0">
                  <c:v>84.66</c:v>
                </c:pt>
                <c:pt idx="1">
                  <c:v>131.25</c:v>
                </c:pt>
              </c:numCache>
              <c:extLst/>
            </c:numRef>
          </c:val>
          <c:extLst>
            <c:ext xmlns:c16="http://schemas.microsoft.com/office/drawing/2014/chart" uri="{C3380CC4-5D6E-409C-BE32-E72D297353CC}">
              <c16:uniqueId val="{00000001-D67D-4A73-8C01-D70DFCEE9676}"/>
            </c:ext>
          </c:extLst>
        </c:ser>
        <c:ser>
          <c:idx val="3"/>
          <c:order val="2"/>
          <c:tx>
            <c:strRef>
              <c:f>'PPR presentation'!$D$4</c:f>
              <c:strCache>
                <c:ptCount val="1"/>
                <c:pt idx="0">
                  <c:v>Available Resources (Funds Available)</c:v>
                </c:pt>
              </c:strCache>
            </c:strRef>
          </c:tx>
          <c:spPr>
            <a:solidFill>
              <a:srgbClr val="DC5D66"/>
            </a:solidFill>
          </c:spPr>
          <c:invertIfNegative val="0"/>
          <c:dLbls>
            <c:spPr>
              <a:noFill/>
              <a:ln>
                <a:noFill/>
              </a:ln>
              <a:effectLst/>
            </c:spPr>
            <c:txPr>
              <a:bodyPr wrap="square" lIns="38100" tIns="19050" rIns="38100" bIns="19050" anchor="ctr">
                <a:spAutoFit/>
              </a:bodyPr>
              <a:lstStyle/>
              <a:p>
                <a:pPr>
                  <a:defRPr sz="1200" b="0">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'PPR presentation'!$A$5:$A$9</c:f>
              <c:strCache>
                <c:ptCount val="2"/>
                <c:pt idx="0">
                  <c:v>Earmarked funds - Other</c:v>
                </c:pt>
                <c:pt idx="1">
                  <c:v>Earmarked funds - Global Funds</c:v>
                </c:pt>
              </c:strCache>
              <c:extLst/>
            </c:strRef>
          </c:cat>
          <c:val>
            <c:numRef>
              <c:f>'PPR presentation'!$D$5:$D$9</c:f>
              <c:numCache>
                <c:formatCode>0.0</c:formatCode>
                <c:ptCount val="2"/>
                <c:pt idx="0">
                  <c:v>306</c:v>
                </c:pt>
                <c:pt idx="1">
                  <c:v>238.2</c:v>
                </c:pt>
              </c:numCache>
              <c:extLst/>
            </c:numRef>
          </c:val>
          <c:extLst>
            <c:ext xmlns:c16="http://schemas.microsoft.com/office/drawing/2014/chart" uri="{C3380CC4-5D6E-409C-BE32-E72D297353CC}">
              <c16:uniqueId val="{00000002-D67D-4A73-8C01-D70DFCEE9676}"/>
            </c:ext>
          </c:extLst>
        </c:ser>
        <c:ser>
          <c:idx val="4"/>
          <c:order val="3"/>
          <c:tx>
            <c:strRef>
              <c:f>'PPR presentation'!$E$4</c:f>
              <c:strCache>
                <c:ptCount val="1"/>
                <c:pt idx="0">
                  <c:v>Expenditure</c:v>
                </c:pt>
              </c:strCache>
            </c:strRef>
          </c:tx>
          <c:spPr>
            <a:solidFill>
              <a:srgbClr val="4D4D4C"/>
            </a:solidFill>
          </c:spPr>
          <c:invertIfNegative val="0"/>
          <c:dLbls>
            <c:spPr>
              <a:noFill/>
              <a:ln>
                <a:noFill/>
              </a:ln>
              <a:effectLst/>
            </c:spPr>
            <c:txPr>
              <a:bodyPr wrap="square" lIns="38100" tIns="19050" rIns="38100" bIns="19050" anchor="ctr">
                <a:spAutoFit/>
              </a:bodyPr>
              <a:lstStyle/>
              <a:p>
                <a:pPr>
                  <a:defRPr sz="1200" b="0">
                    <a:latin typeface="Roboto" panose="02000000000000000000" pitchFamily="2" charset="0"/>
                    <a:ea typeface="Roboto" panose="02000000000000000000" pitchFamily="2" charset="0"/>
                    <a:cs typeface="Roboto" panose="020000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'PPR presentation'!$A$5:$A$9</c:f>
              <c:strCache>
                <c:ptCount val="2"/>
                <c:pt idx="0">
                  <c:v>Earmarked funds - Other</c:v>
                </c:pt>
                <c:pt idx="1">
                  <c:v>Earmarked funds - Global Funds</c:v>
                </c:pt>
              </c:strCache>
              <c:extLst/>
            </c:strRef>
          </c:cat>
          <c:val>
            <c:numRef>
              <c:f>'PPR presentation'!$E$5:$E$9</c:f>
              <c:numCache>
                <c:formatCode>0.0</c:formatCode>
                <c:ptCount val="2"/>
                <c:pt idx="0">
                  <c:v>63.5</c:v>
                </c:pt>
                <c:pt idx="1">
                  <c:v>74.599999999999994</c:v>
                </c:pt>
              </c:numCache>
              <c:extLst/>
            </c:numRef>
          </c:val>
          <c:extLst>
            <c:ext xmlns:c16="http://schemas.microsoft.com/office/drawing/2014/chart" uri="{C3380CC4-5D6E-409C-BE32-E72D297353CC}">
              <c16:uniqueId val="{00000003-D67D-4A73-8C01-D70DFCEE9676}"/>
            </c:ext>
          </c:extLst>
        </c:ser>
        <c:dLbls>
          <c:showLegendKey val="0"/>
          <c:showVal val="0"/>
          <c:showCatName val="0"/>
          <c:showSerName val="0"/>
          <c:showPercent val="0"/>
          <c:showBubbleSize val="0"/>
        </c:dLbls>
        <c:gapWidth val="219"/>
        <c:overlap val="-27"/>
        <c:axId val="571889048"/>
        <c:axId val="571887408"/>
        <c:extLst/>
      </c:barChart>
      <c:catAx>
        <c:axId val="57188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AEEF"/>
                </a:solidFill>
                <a:latin typeface="Roboto" panose="02000000000000000000" pitchFamily="2" charset="0"/>
                <a:ea typeface="Roboto" panose="02000000000000000000" pitchFamily="2" charset="0"/>
                <a:cs typeface="Roboto" panose="02000000000000000000" pitchFamily="2" charset="0"/>
              </a:defRPr>
            </a:pPr>
            <a:endParaRPr lang="en-US"/>
          </a:p>
        </c:txPr>
        <c:crossAx val="571887408"/>
        <c:crosses val="autoZero"/>
        <c:auto val="1"/>
        <c:lblAlgn val="ctr"/>
        <c:lblOffset val="100"/>
        <c:noMultiLvlLbl val="0"/>
      </c:catAx>
      <c:valAx>
        <c:axId val="571887408"/>
        <c:scaling>
          <c:orientation val="minMax"/>
        </c:scaling>
        <c:delete val="0"/>
        <c:axPos val="l"/>
        <c:title>
          <c:tx>
            <c:rich>
              <a:bodyPr rot="-5400000" spcFirstLastPara="1" vertOverflow="ellipsis" vert="horz" wrap="square" anchor="ctr" anchorCtr="1"/>
              <a:lstStyle/>
              <a:p>
                <a:pPr>
                  <a:defRPr sz="1200" b="1" i="0" u="none" strike="noStrike" kern="1200" baseline="0">
                    <a:solidFill>
                      <a:srgbClr val="00AEEF"/>
                    </a:solidFill>
                    <a:latin typeface="Roboto" panose="02000000000000000000" pitchFamily="2" charset="0"/>
                    <a:ea typeface="Roboto" panose="02000000000000000000" pitchFamily="2" charset="0"/>
                    <a:cs typeface="Roboto" panose="02000000000000000000" pitchFamily="2" charset="0"/>
                  </a:defRPr>
                </a:pPr>
                <a:r>
                  <a:rPr lang="en-US" sz="1200" b="1">
                    <a:solidFill>
                      <a:srgbClr val="00AEEF"/>
                    </a:solidFill>
                    <a:latin typeface="Roboto" panose="02000000000000000000" pitchFamily="2" charset="0"/>
                    <a:ea typeface="Roboto" panose="02000000000000000000" pitchFamily="2" charset="0"/>
                    <a:cs typeface="Roboto" panose="02000000000000000000" pitchFamily="2" charset="0"/>
                  </a:rPr>
                  <a:t>USD Million</a:t>
                </a:r>
              </a:p>
            </c:rich>
          </c:tx>
          <c:layout>
            <c:manualLayout>
              <c:xMode val="edge"/>
              <c:yMode val="edge"/>
              <c:x val="1.4012324225322586E-3"/>
              <c:y val="0.30041103311038636"/>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rgbClr val="00AEEF"/>
                </a:solidFill>
                <a:latin typeface="Roboto" panose="02000000000000000000" pitchFamily="2" charset="0"/>
                <a:ea typeface="Roboto" panose="02000000000000000000" pitchFamily="2" charset="0"/>
                <a:cs typeface="Roboto" panose="02000000000000000000" pitchFamily="2" charset="0"/>
              </a:defRPr>
            </a:pPr>
            <a:endParaRPr lang="en-US"/>
          </a:p>
        </c:txPr>
        <c:crossAx val="571889048"/>
        <c:crosses val="autoZero"/>
        <c:crossBetween val="between"/>
      </c:valAx>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endParaRPr lang="en-US"/>
        </a:p>
      </c:txPr>
    </c:legend>
    <c:plotVisOnly val="1"/>
    <c:dispBlanksAs val="gap"/>
    <c:showDLblsOverMax val="0"/>
  </c:chart>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Distribution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6111111111111108E-2"/>
          <c:y val="0.17634259259259263"/>
          <c:w val="0.93888888888888888"/>
          <c:h val="0.77736111111111106"/>
        </c:manualLayout>
      </c:layout>
      <c:barChart>
        <c:barDir val="col"/>
        <c:grouping val="percentStacked"/>
        <c:varyColors val="0"/>
        <c:ser>
          <c:idx val="0"/>
          <c:order val="0"/>
          <c:tx>
            <c:strRef>
              <c:f>Sheet1!$A$2</c:f>
              <c:strCache>
                <c:ptCount val="1"/>
                <c:pt idx="0">
                  <c:v>Secretariat</c:v>
                </c:pt>
              </c:strCache>
            </c:strRef>
          </c:tx>
          <c:spPr>
            <a:solidFill>
              <a:schemeClr val="accent1"/>
            </a:solidFill>
            <a:ln>
              <a:noFill/>
            </a:ln>
            <a:effectLst/>
          </c:spPr>
          <c:invertIfNegative val="0"/>
          <c:dLbls>
            <c:dLbl>
              <c:idx val="0"/>
              <c:layout>
                <c:manualLayout>
                  <c:x val="-4.1665573053368838E-3"/>
                  <c:y val="0.2037040682414698"/>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050" b="1">
                        <a:solidFill>
                          <a:schemeClr val="bg1"/>
                        </a:solidFill>
                      </a:rPr>
                      <a:t>Secretariat</a:t>
                    </a:r>
                  </a:p>
                  <a:p>
                    <a:pPr>
                      <a:defRPr/>
                    </a:pPr>
                    <a:r>
                      <a:rPr lang="en-US" sz="1050" b="1">
                        <a:solidFill>
                          <a:schemeClr val="bg1"/>
                        </a:solidFill>
                      </a:rPr>
                      <a:t>916 members 74%</a:t>
                    </a: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9633333333333328"/>
                      <c:h val="0.15733814523184603"/>
                    </c:manualLayout>
                  </c15:layout>
                  <c15:showDataLabelsRange val="0"/>
                </c:ext>
                <c:ext xmlns:c16="http://schemas.microsoft.com/office/drawing/2014/chart" uri="{C3380CC4-5D6E-409C-BE32-E72D297353CC}">
                  <c16:uniqueId val="{00000000-FF8E-45DB-8029-D44D2C48D55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Sheet1!$B$2</c:f>
              <c:numCache>
                <c:formatCode>General</c:formatCode>
                <c:ptCount val="1"/>
                <c:pt idx="0">
                  <c:v>916</c:v>
                </c:pt>
              </c:numCache>
            </c:numRef>
          </c:val>
          <c:extLst>
            <c:ext xmlns:c16="http://schemas.microsoft.com/office/drawing/2014/chart" uri="{C3380CC4-5D6E-409C-BE32-E72D297353CC}">
              <c16:uniqueId val="{00000001-FF8E-45DB-8029-D44D2C48D558}"/>
            </c:ext>
          </c:extLst>
        </c:ser>
        <c:ser>
          <c:idx val="1"/>
          <c:order val="1"/>
          <c:tx>
            <c:strRef>
              <c:f>Sheet1!$A$3</c:f>
              <c:strCache>
                <c:ptCount val="1"/>
                <c:pt idx="0">
                  <c:v>MEAs &amp; Conventions</c:v>
                </c:pt>
              </c:strCache>
            </c:strRef>
          </c:tx>
          <c:spPr>
            <a:solidFill>
              <a:schemeClr val="accent2"/>
            </a:solidFill>
            <a:ln>
              <a:noFill/>
            </a:ln>
            <a:effectLst/>
          </c:spPr>
          <c:invertIfNegative val="0"/>
          <c:dLbls>
            <c:dLbl>
              <c:idx val="0"/>
              <c:layout>
                <c:manualLayout>
                  <c:x val="1.3888888888888889E-3"/>
                  <c:y val="2.5462780694079864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050" b="1" dirty="0">
                        <a:solidFill>
                          <a:schemeClr val="bg1"/>
                        </a:solidFill>
                      </a:rPr>
                      <a:t>MEAs</a:t>
                    </a:r>
                    <a:r>
                      <a:rPr lang="en-US" sz="1050" b="1" baseline="0" dirty="0">
                        <a:solidFill>
                          <a:schemeClr val="bg1"/>
                        </a:solidFill>
                      </a:rPr>
                      <a:t> &amp; Conventions </a:t>
                    </a:r>
                  </a:p>
                  <a:p>
                    <a:pPr>
                      <a:defRPr/>
                    </a:pPr>
                    <a:r>
                      <a:rPr lang="en-US" sz="1050" b="1" baseline="0" dirty="0">
                        <a:solidFill>
                          <a:schemeClr val="bg1"/>
                        </a:solidFill>
                      </a:rPr>
                      <a:t>330 members 26%</a:t>
                    </a:r>
                    <a:endParaRPr lang="en-US" sz="1050" b="1" dirty="0">
                      <a:solidFill>
                        <a:schemeClr val="bg1"/>
                      </a:solidFill>
                    </a:endParaRP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0.27411111111111114"/>
                      <c:h val="0.1434492563429571"/>
                    </c:manualLayout>
                  </c15:layout>
                  <c15:showDataLabelsRange val="0"/>
                </c:ext>
                <c:ext xmlns:c16="http://schemas.microsoft.com/office/drawing/2014/chart" uri="{C3380CC4-5D6E-409C-BE32-E72D297353CC}">
                  <c16:uniqueId val="{00000002-FF8E-45DB-8029-D44D2C48D55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Sheet1!$B$3</c:f>
              <c:numCache>
                <c:formatCode>General</c:formatCode>
                <c:ptCount val="1"/>
                <c:pt idx="0">
                  <c:v>330</c:v>
                </c:pt>
              </c:numCache>
            </c:numRef>
          </c:val>
          <c:extLst>
            <c:ext xmlns:c16="http://schemas.microsoft.com/office/drawing/2014/chart" uri="{C3380CC4-5D6E-409C-BE32-E72D297353CC}">
              <c16:uniqueId val="{00000003-FF8E-45DB-8029-D44D2C48D558}"/>
            </c:ext>
          </c:extLst>
        </c:ser>
        <c:dLbls>
          <c:showLegendKey val="0"/>
          <c:showVal val="0"/>
          <c:showCatName val="0"/>
          <c:showSerName val="0"/>
          <c:showPercent val="0"/>
          <c:showBubbleSize val="0"/>
        </c:dLbls>
        <c:gapWidth val="150"/>
        <c:overlap val="100"/>
        <c:axId val="1346456079"/>
        <c:axId val="1304557279"/>
      </c:barChart>
      <c:catAx>
        <c:axId val="1346456079"/>
        <c:scaling>
          <c:orientation val="minMax"/>
        </c:scaling>
        <c:delete val="1"/>
        <c:axPos val="b"/>
        <c:numFmt formatCode="General" sourceLinked="1"/>
        <c:majorTickMark val="none"/>
        <c:minorTickMark val="none"/>
        <c:tickLblPos val="nextTo"/>
        <c:crossAx val="1304557279"/>
        <c:crosses val="autoZero"/>
        <c:auto val="1"/>
        <c:lblAlgn val="ctr"/>
        <c:lblOffset val="100"/>
        <c:noMultiLvlLbl val="0"/>
      </c:catAx>
      <c:valAx>
        <c:axId val="1304557279"/>
        <c:scaling>
          <c:orientation val="minMax"/>
        </c:scaling>
        <c:delete val="1"/>
        <c:axPos val="l"/>
        <c:numFmt formatCode="0%" sourceLinked="1"/>
        <c:majorTickMark val="none"/>
        <c:minorTickMark val="none"/>
        <c:tickLblPos val="nextTo"/>
        <c:crossAx val="134645607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Categories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9578499562554683"/>
          <c:y val="0.16708333333333336"/>
          <c:w val="0.40287467191601051"/>
          <c:h val="0.6714577865266842"/>
        </c:manualLayout>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8C7-42D1-B1B2-A7AB5FBC5FE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8C7-42D1-B1B2-A7AB5FBC5FE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8C7-42D1-B1B2-A7AB5FBC5FEC}"/>
              </c:ext>
            </c:extLst>
          </c:dPt>
          <c:dLbls>
            <c:dLbl>
              <c:idx val="0"/>
              <c:layout>
                <c:manualLayout>
                  <c:x val="0.15416666666666667"/>
                  <c:y val="-0.26851851851851855"/>
                </c:manualLayout>
              </c:layout>
              <c:tx>
                <c:rich>
                  <a:bodyPr/>
                  <a:lstStyle/>
                  <a:p>
                    <a:fld id="{71EA8936-7BF3-476C-8D4E-2B2540FC49CE}" type="CATEGORYNAME">
                      <a:rPr lang="en-US"/>
                      <a:pPr/>
                      <a:t>[CATEGORY NAME]</a:t>
                    </a:fld>
                    <a:r>
                      <a:rPr lang="en-US" baseline="0"/>
                      <a:t>
59.5%</a:t>
                    </a:r>
                  </a:p>
                </c:rich>
              </c:tx>
              <c:showLegendKey val="0"/>
              <c:showVal val="0"/>
              <c:showCatName val="1"/>
              <c:showSerName val="0"/>
              <c:showPercent val="1"/>
              <c:showBubbleSize val="0"/>
              <c:extLst>
                <c:ext xmlns:c15="http://schemas.microsoft.com/office/drawing/2012/chart" uri="{CE6537A1-D6FC-4f65-9D91-7224C49458BB}">
                  <c15:layout>
                    <c:manualLayout>
                      <c:w val="0.24018088363954507"/>
                      <c:h val="0.16808398950131237"/>
                    </c:manualLayout>
                  </c15:layout>
                  <c15:dlblFieldTable/>
                  <c15:showDataLabelsRange val="0"/>
                </c:ext>
                <c:ext xmlns:c16="http://schemas.microsoft.com/office/drawing/2014/chart" uri="{C3380CC4-5D6E-409C-BE32-E72D297353CC}">
                  <c16:uniqueId val="{00000001-88C7-42D1-B1B2-A7AB5FBC5FEC}"/>
                </c:ext>
              </c:extLst>
            </c:dLbl>
            <c:dLbl>
              <c:idx val="1"/>
              <c:layout>
                <c:manualLayout>
                  <c:x val="-0.20972222222222223"/>
                  <c:y val="3.7037037037037035E-2"/>
                </c:manualLayout>
              </c:layout>
              <c:tx>
                <c:rich>
                  <a:bodyPr/>
                  <a:lstStyle/>
                  <a:p>
                    <a:fld id="{AC831040-58C0-4988-B2AD-A1C234F55282}" type="CATEGORYNAME">
                      <a:rPr lang="en-US"/>
                      <a:pPr/>
                      <a:t>[CATEGORY NAME]</a:t>
                    </a:fld>
                    <a:r>
                      <a:rPr lang="en-US" baseline="0"/>
                      <a:t>
0.5%</a:t>
                    </a:r>
                  </a:p>
                </c:rich>
              </c:tx>
              <c:showLegendKey val="0"/>
              <c:showVal val="0"/>
              <c:showCatName val="1"/>
              <c:showSerName val="0"/>
              <c:showPercent val="1"/>
              <c:showBubbleSize val="0"/>
              <c:extLst>
                <c:ext xmlns:c15="http://schemas.microsoft.com/office/drawing/2012/chart" uri="{CE6537A1-D6FC-4f65-9D91-7224C49458BB}">
                  <c15:layout>
                    <c:manualLayout>
                      <c:w val="0.25455271216097985"/>
                      <c:h val="0.11673082531350248"/>
                    </c:manualLayout>
                  </c15:layout>
                  <c15:dlblFieldTable/>
                  <c15:showDataLabelsRange val="0"/>
                </c:ext>
                <c:ext xmlns:c16="http://schemas.microsoft.com/office/drawing/2014/chart" uri="{C3380CC4-5D6E-409C-BE32-E72D297353CC}">
                  <c16:uniqueId val="{00000003-88C7-42D1-B1B2-A7AB5FBC5FEC}"/>
                </c:ext>
              </c:extLst>
            </c:dLbl>
            <c:dLbl>
              <c:idx val="2"/>
              <c:layout>
                <c:manualLayout>
                  <c:x val="-0.15555566491688538"/>
                  <c:y val="-8.7962962962962965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25473928258967626"/>
                      <c:h val="0.14450860309128025"/>
                    </c:manualLayout>
                  </c15:layout>
                </c:ext>
                <c:ext xmlns:c16="http://schemas.microsoft.com/office/drawing/2014/chart" uri="{C3380CC4-5D6E-409C-BE32-E72D297353CC}">
                  <c16:uniqueId val="{00000005-88C7-42D1-B1B2-A7AB5FBC5FEC}"/>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Sheet1!$A$5:$A$7</c:f>
              <c:strCache>
                <c:ptCount val="3"/>
                <c:pt idx="0">
                  <c:v>Professional &amp; above</c:v>
                </c:pt>
                <c:pt idx="1">
                  <c:v>NPO</c:v>
                </c:pt>
                <c:pt idx="2">
                  <c:v>General Service</c:v>
                </c:pt>
              </c:strCache>
            </c:strRef>
          </c:cat>
          <c:val>
            <c:numRef>
              <c:f>Sheet1!$B$5:$B$7</c:f>
              <c:numCache>
                <c:formatCode>General</c:formatCode>
                <c:ptCount val="3"/>
                <c:pt idx="0">
                  <c:v>742</c:v>
                </c:pt>
                <c:pt idx="1">
                  <c:v>6</c:v>
                </c:pt>
                <c:pt idx="2">
                  <c:v>498</c:v>
                </c:pt>
              </c:numCache>
            </c:numRef>
          </c:val>
          <c:extLst>
            <c:ext xmlns:c16="http://schemas.microsoft.com/office/drawing/2014/chart" uri="{C3380CC4-5D6E-409C-BE32-E72D297353CC}">
              <c16:uniqueId val="{00000006-88C7-42D1-B1B2-A7AB5FBC5FEC}"/>
            </c:ext>
          </c:extLst>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sz="1200" b="1"/>
              <a:t>UNEP GENDER DISTRIBUTION</a:t>
            </a:r>
          </a:p>
        </c:rich>
      </c:tx>
      <c:layout>
        <c:manualLayout>
          <c:xMode val="edge"/>
          <c:yMode val="edge"/>
          <c:x val="0.23037645729352027"/>
          <c:y val="7.1829653379479316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8482986623044221"/>
          <c:y val="0.21970557673724686"/>
          <c:w val="0.42850776731435325"/>
          <c:h val="0.71368365412656753"/>
        </c:manualLayout>
      </c:layout>
      <c:doughnutChart>
        <c:varyColors val="1"/>
        <c:ser>
          <c:idx val="0"/>
          <c:order val="0"/>
          <c:spPr>
            <a:solidFill>
              <a:srgbClr val="FF33CC"/>
            </a:solidFill>
          </c:spPr>
          <c:dPt>
            <c:idx val="0"/>
            <c:bubble3D val="0"/>
            <c:spPr>
              <a:solidFill>
                <a:srgbClr val="FF33CC"/>
              </a:solidFill>
              <a:ln w="19050">
                <a:solidFill>
                  <a:schemeClr val="lt1"/>
                </a:solidFill>
              </a:ln>
              <a:effectLst/>
            </c:spPr>
            <c:extLst>
              <c:ext xmlns:c16="http://schemas.microsoft.com/office/drawing/2014/chart" uri="{C3380CC4-5D6E-409C-BE32-E72D297353CC}">
                <c16:uniqueId val="{00000001-8B00-40D0-8E44-D03A291E2A6E}"/>
              </c:ext>
            </c:extLst>
          </c:dPt>
          <c:dPt>
            <c:idx val="1"/>
            <c:bubble3D val="0"/>
            <c:spPr>
              <a:solidFill>
                <a:srgbClr val="0070C0"/>
              </a:solidFill>
              <a:ln w="19050">
                <a:solidFill>
                  <a:schemeClr val="lt1"/>
                </a:solidFill>
              </a:ln>
              <a:effectLst/>
            </c:spPr>
            <c:extLst>
              <c:ext xmlns:c16="http://schemas.microsoft.com/office/drawing/2014/chart" uri="{C3380CC4-5D6E-409C-BE32-E72D297353CC}">
                <c16:uniqueId val="{00000003-8B00-40D0-8E44-D03A291E2A6E}"/>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Sheet1!$J$18:$J$19</c:f>
              <c:strCache>
                <c:ptCount val="2"/>
                <c:pt idx="0">
                  <c:v>Female</c:v>
                </c:pt>
                <c:pt idx="1">
                  <c:v>Male</c:v>
                </c:pt>
              </c:strCache>
            </c:strRef>
          </c:cat>
          <c:val>
            <c:numRef>
              <c:f>Sheet1!$K$18:$K$19</c:f>
              <c:numCache>
                <c:formatCode>General</c:formatCode>
                <c:ptCount val="2"/>
                <c:pt idx="0">
                  <c:v>759</c:v>
                </c:pt>
                <c:pt idx="1">
                  <c:v>481</c:v>
                </c:pt>
              </c:numCache>
            </c:numRef>
          </c:val>
          <c:extLst>
            <c:ext xmlns:c16="http://schemas.microsoft.com/office/drawing/2014/chart" uri="{C3380CC4-5D6E-409C-BE32-E72D297353CC}">
              <c16:uniqueId val="{00000004-8B00-40D0-8E44-D03A291E2A6E}"/>
            </c:ext>
          </c:extLst>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Professional</a:t>
            </a:r>
            <a:r>
              <a:rPr lang="en-US" baseline="0"/>
              <a:t> &amp; Above</a:t>
            </a:r>
            <a:endParaRPr lang="en-US"/>
          </a:p>
        </c:rich>
      </c:tx>
      <c:overlay val="0"/>
      <c:spPr>
        <a:noFill/>
        <a:ln>
          <a:noFill/>
        </a:ln>
        <a:effectLst/>
      </c:spPr>
    </c:title>
    <c:autoTitleDeleted val="0"/>
    <c:plotArea>
      <c:layout>
        <c:manualLayout>
          <c:layoutTarget val="inner"/>
          <c:xMode val="edge"/>
          <c:yMode val="edge"/>
          <c:x val="5.5555555555555558E-3"/>
          <c:y val="0.13234875968783155"/>
          <c:w val="0.93888888888888888"/>
          <c:h val="0.82839978826131522"/>
        </c:manualLayout>
      </c:layout>
      <c:barChart>
        <c:barDir val="col"/>
        <c:grouping val="stacked"/>
        <c:varyColors val="0"/>
        <c:ser>
          <c:idx val="0"/>
          <c:order val="0"/>
          <c:tx>
            <c:strRef>
              <c:f>Sheet1!$A$41</c:f>
              <c:strCache>
                <c:ptCount val="1"/>
                <c:pt idx="0">
                  <c:v>Professional &amp; above</c:v>
                </c:pt>
              </c:strCache>
            </c:strRef>
          </c:tx>
          <c:spPr>
            <a:solidFill>
              <a:schemeClr val="accent1"/>
            </a:solidFill>
            <a:ln>
              <a:noFill/>
            </a:ln>
            <a:effectLst/>
          </c:spPr>
          <c:invertIfNegative val="0"/>
          <c:val>
            <c:numRef>
              <c:f>Sheet1!$B$41</c:f>
              <c:numCache>
                <c:formatCode>General</c:formatCode>
                <c:ptCount val="1"/>
              </c:numCache>
            </c:numRef>
          </c:val>
          <c:extLst>
            <c:ext xmlns:c16="http://schemas.microsoft.com/office/drawing/2014/chart" uri="{C3380CC4-5D6E-409C-BE32-E72D297353CC}">
              <c16:uniqueId val="{00000000-9301-4E9B-A5E1-85D4136F4E0C}"/>
            </c:ext>
          </c:extLst>
        </c:ser>
        <c:ser>
          <c:idx val="1"/>
          <c:order val="1"/>
          <c:tx>
            <c:strRef>
              <c:f>Sheet1!$A$42</c:f>
              <c:strCache>
                <c:ptCount val="1"/>
                <c:pt idx="0">
                  <c:v>Female</c:v>
                </c:pt>
              </c:strCache>
            </c:strRef>
          </c:tx>
          <c:spPr>
            <a:solidFill>
              <a:srgbClr val="FF00FF"/>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050" b="1">
                        <a:solidFill>
                          <a:schemeClr val="bg1"/>
                        </a:solidFill>
                      </a:rPr>
                      <a:t>Female</a:t>
                    </a:r>
                  </a:p>
                  <a:p>
                    <a:pPr>
                      <a:defRPr sz="900" b="0" i="0" u="none" strike="noStrike" kern="1200" baseline="0">
                        <a:solidFill>
                          <a:schemeClr val="tx1">
                            <a:lumMod val="75000"/>
                            <a:lumOff val="25000"/>
                          </a:schemeClr>
                        </a:solidFill>
                        <a:latin typeface="+mn-lt"/>
                        <a:ea typeface="+mn-ea"/>
                        <a:cs typeface="+mn-cs"/>
                      </a:defRPr>
                    </a:pPr>
                    <a:fld id="{53C0FA0A-A5CA-475B-B4BC-358CDF5C4B3C}" type="VALUE">
                      <a:rPr lang="en-US" sz="1050" b="1">
                        <a:solidFill>
                          <a:schemeClr val="bg1"/>
                        </a:solidFill>
                      </a:rPr>
                      <a:pPr>
                        <a:defRPr sz="900" b="0" i="0" u="none" strike="noStrike" kern="1200" baseline="0">
                          <a:solidFill>
                            <a:schemeClr val="tx1">
                              <a:lumMod val="75000"/>
                              <a:lumOff val="25000"/>
                            </a:schemeClr>
                          </a:solidFill>
                          <a:latin typeface="+mn-lt"/>
                          <a:ea typeface="+mn-ea"/>
                          <a:cs typeface="+mn-cs"/>
                        </a:defRPr>
                      </a:pPr>
                      <a:t>[VALUE]</a:t>
                    </a:fld>
                    <a:r>
                      <a:rPr lang="en-US" sz="1050" b="1">
                        <a:solidFill>
                          <a:schemeClr val="bg1"/>
                        </a:solidFill>
                      </a:rPr>
                      <a:t> (53%)</a:t>
                    </a: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9301-4E9B-A5E1-85D4136F4E0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Sheet1!$B$42</c:f>
              <c:numCache>
                <c:formatCode>General</c:formatCode>
                <c:ptCount val="1"/>
                <c:pt idx="0">
                  <c:v>391</c:v>
                </c:pt>
              </c:numCache>
            </c:numRef>
          </c:val>
          <c:extLst>
            <c:ext xmlns:c16="http://schemas.microsoft.com/office/drawing/2014/chart" uri="{C3380CC4-5D6E-409C-BE32-E72D297353CC}">
              <c16:uniqueId val="{00000002-9301-4E9B-A5E1-85D4136F4E0C}"/>
            </c:ext>
          </c:extLst>
        </c:ser>
        <c:ser>
          <c:idx val="2"/>
          <c:order val="2"/>
          <c:tx>
            <c:strRef>
              <c:f>Sheet1!$A$43</c:f>
              <c:strCache>
                <c:ptCount val="1"/>
                <c:pt idx="0">
                  <c:v>Male</c:v>
                </c:pt>
              </c:strCache>
            </c:strRef>
          </c:tx>
          <c:spPr>
            <a:solidFill>
              <a:schemeClr val="accent1"/>
            </a:solidFill>
            <a:ln>
              <a:noFill/>
            </a:ln>
            <a:effectLst/>
          </c:spPr>
          <c:invertIfNegative val="0"/>
          <c:dLbls>
            <c:dLbl>
              <c:idx val="0"/>
              <c:layout>
                <c:manualLayout>
                  <c:x val="1.0936132983377078E-7"/>
                  <c:y val="9.2594415281422732E-3"/>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050" b="1">
                        <a:solidFill>
                          <a:schemeClr val="bg1"/>
                        </a:solidFill>
                      </a:rPr>
                      <a:t>Male </a:t>
                    </a:r>
                  </a:p>
                  <a:p>
                    <a:pPr>
                      <a:defRPr sz="900" b="0" i="0" u="none" strike="noStrike" kern="1200" baseline="0">
                        <a:solidFill>
                          <a:schemeClr val="tx1">
                            <a:lumMod val="75000"/>
                            <a:lumOff val="25000"/>
                          </a:schemeClr>
                        </a:solidFill>
                        <a:latin typeface="+mn-lt"/>
                        <a:ea typeface="+mn-ea"/>
                        <a:cs typeface="+mn-cs"/>
                      </a:defRPr>
                    </a:pPr>
                    <a:fld id="{5565D507-797A-4CEE-AAC1-3DA5F135C887}" type="VALUE">
                      <a:rPr lang="en-US" sz="1050" b="1">
                        <a:solidFill>
                          <a:schemeClr val="bg1"/>
                        </a:solidFill>
                      </a:rPr>
                      <a:pPr>
                        <a:defRPr sz="900" b="0" i="0" u="none" strike="noStrike" kern="1200" baseline="0">
                          <a:solidFill>
                            <a:schemeClr val="tx1">
                              <a:lumMod val="75000"/>
                              <a:lumOff val="25000"/>
                            </a:schemeClr>
                          </a:solidFill>
                          <a:latin typeface="+mn-lt"/>
                          <a:ea typeface="+mn-ea"/>
                          <a:cs typeface="+mn-cs"/>
                        </a:defRPr>
                      </a:pPr>
                      <a:t>[VALUE]</a:t>
                    </a:fld>
                    <a:r>
                      <a:rPr lang="en-US" sz="1050" b="1">
                        <a:solidFill>
                          <a:schemeClr val="bg1"/>
                        </a:solidFill>
                      </a:rPr>
                      <a:t> (47%)</a:t>
                    </a: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layout>
                    <c:manualLayout>
                      <c:w val="0.22133333333333327"/>
                      <c:h val="0.1434492563429571"/>
                    </c:manualLayout>
                  </c15:layout>
                  <c15:dlblFieldTable/>
                  <c15:showDataLabelsRange val="0"/>
                </c:ext>
                <c:ext xmlns:c16="http://schemas.microsoft.com/office/drawing/2014/chart" uri="{C3380CC4-5D6E-409C-BE32-E72D297353CC}">
                  <c16:uniqueId val="{00000003-9301-4E9B-A5E1-85D4136F4E0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Sheet1!$B$43</c:f>
              <c:numCache>
                <c:formatCode>General</c:formatCode>
                <c:ptCount val="1"/>
                <c:pt idx="0">
                  <c:v>351</c:v>
                </c:pt>
              </c:numCache>
            </c:numRef>
          </c:val>
          <c:extLst>
            <c:ext xmlns:c16="http://schemas.microsoft.com/office/drawing/2014/chart" uri="{C3380CC4-5D6E-409C-BE32-E72D297353CC}">
              <c16:uniqueId val="{00000004-9301-4E9B-A5E1-85D4136F4E0C}"/>
            </c:ext>
          </c:extLst>
        </c:ser>
        <c:dLbls>
          <c:showLegendKey val="0"/>
          <c:showVal val="0"/>
          <c:showCatName val="0"/>
          <c:showSerName val="0"/>
          <c:showPercent val="0"/>
          <c:showBubbleSize val="0"/>
        </c:dLbls>
        <c:gapWidth val="150"/>
        <c:overlap val="100"/>
        <c:axId val="1140380079"/>
        <c:axId val="675708591"/>
      </c:barChart>
      <c:catAx>
        <c:axId val="1140380079"/>
        <c:scaling>
          <c:orientation val="minMax"/>
        </c:scaling>
        <c:delete val="1"/>
        <c:axPos val="b"/>
        <c:numFmt formatCode="General" sourceLinked="1"/>
        <c:majorTickMark val="none"/>
        <c:minorTickMark val="none"/>
        <c:tickLblPos val="nextTo"/>
        <c:crossAx val="675708591"/>
        <c:crosses val="autoZero"/>
        <c:auto val="1"/>
        <c:lblAlgn val="ctr"/>
        <c:lblOffset val="100"/>
        <c:noMultiLvlLbl val="0"/>
      </c:catAx>
      <c:valAx>
        <c:axId val="675708591"/>
        <c:scaling>
          <c:orientation val="minMax"/>
        </c:scaling>
        <c:delete val="1"/>
        <c:axPos val="l"/>
        <c:numFmt formatCode="General" sourceLinked="1"/>
        <c:majorTickMark val="none"/>
        <c:minorTickMark val="none"/>
        <c:tickLblPos val="nextTo"/>
        <c:crossAx val="114038007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NPO</a:t>
            </a:r>
          </a:p>
        </c:rich>
      </c:tx>
      <c:overlay val="0"/>
      <c:spPr>
        <a:noFill/>
        <a:ln>
          <a:noFill/>
        </a:ln>
        <a:effectLst/>
      </c:spPr>
    </c:title>
    <c:autoTitleDeleted val="0"/>
    <c:plotArea>
      <c:layout>
        <c:manualLayout>
          <c:layoutTarget val="inner"/>
          <c:xMode val="edge"/>
          <c:yMode val="edge"/>
          <c:x val="3.0555555555555555E-2"/>
          <c:y val="0.11450719057380736"/>
          <c:w val="0.93888888888888888"/>
          <c:h val="0.82839978826131522"/>
        </c:manualLayout>
      </c:layout>
      <c:barChart>
        <c:barDir val="col"/>
        <c:grouping val="stacked"/>
        <c:varyColors val="0"/>
        <c:ser>
          <c:idx val="0"/>
          <c:order val="0"/>
          <c:tx>
            <c:strRef>
              <c:f>Sheet1!$A$45</c:f>
              <c:strCache>
                <c:ptCount val="1"/>
                <c:pt idx="0">
                  <c:v>NPO</c:v>
                </c:pt>
              </c:strCache>
            </c:strRef>
          </c:tx>
          <c:spPr>
            <a:solidFill>
              <a:schemeClr val="accent1"/>
            </a:solidFill>
            <a:ln>
              <a:noFill/>
            </a:ln>
            <a:effectLst/>
          </c:spPr>
          <c:invertIfNegative val="0"/>
          <c:val>
            <c:numRef>
              <c:f>Sheet1!$B$45</c:f>
              <c:numCache>
                <c:formatCode>General</c:formatCode>
                <c:ptCount val="1"/>
              </c:numCache>
            </c:numRef>
          </c:val>
          <c:extLst>
            <c:ext xmlns:c16="http://schemas.microsoft.com/office/drawing/2014/chart" uri="{C3380CC4-5D6E-409C-BE32-E72D297353CC}">
              <c16:uniqueId val="{00000000-0673-44AA-862B-EF640A246A1C}"/>
            </c:ext>
          </c:extLst>
        </c:ser>
        <c:ser>
          <c:idx val="1"/>
          <c:order val="1"/>
          <c:tx>
            <c:strRef>
              <c:f>Sheet1!$A$46</c:f>
              <c:strCache>
                <c:ptCount val="1"/>
                <c:pt idx="0">
                  <c:v>Female</c:v>
                </c:pt>
              </c:strCache>
            </c:strRef>
          </c:tx>
          <c:spPr>
            <a:solidFill>
              <a:srgbClr val="FF00FF"/>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050" b="1">
                        <a:solidFill>
                          <a:schemeClr val="bg1"/>
                        </a:solidFill>
                      </a:rPr>
                      <a:t>Female</a:t>
                    </a:r>
                  </a:p>
                  <a:p>
                    <a:pPr>
                      <a:defRPr sz="900" b="0" i="0" u="none" strike="noStrike" kern="1200" baseline="0">
                        <a:solidFill>
                          <a:schemeClr val="tx1">
                            <a:lumMod val="75000"/>
                            <a:lumOff val="25000"/>
                          </a:schemeClr>
                        </a:solidFill>
                        <a:latin typeface="+mn-lt"/>
                        <a:ea typeface="+mn-ea"/>
                        <a:cs typeface="+mn-cs"/>
                      </a:defRPr>
                    </a:pPr>
                    <a:fld id="{D1C4D00F-2A76-4038-BFAD-06426A7205F4}" type="VALUE">
                      <a:rPr lang="en-US" sz="1050" b="1">
                        <a:solidFill>
                          <a:schemeClr val="bg1"/>
                        </a:solidFill>
                      </a:rPr>
                      <a:pPr>
                        <a:defRPr sz="900" b="0" i="0" u="none" strike="noStrike" kern="1200" baseline="0">
                          <a:solidFill>
                            <a:schemeClr val="tx1">
                              <a:lumMod val="75000"/>
                              <a:lumOff val="25000"/>
                            </a:schemeClr>
                          </a:solidFill>
                          <a:latin typeface="+mn-lt"/>
                          <a:ea typeface="+mn-ea"/>
                          <a:cs typeface="+mn-cs"/>
                        </a:defRPr>
                      </a:pPr>
                      <a:t>[VALUE]</a:t>
                    </a:fld>
                    <a:r>
                      <a:rPr lang="en-US" sz="1050" b="1">
                        <a:solidFill>
                          <a:schemeClr val="bg1"/>
                        </a:solidFill>
                      </a:rPr>
                      <a:t> (50%)</a:t>
                    </a: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0673-44AA-862B-EF640A246A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Sheet1!$B$46</c:f>
              <c:numCache>
                <c:formatCode>General</c:formatCode>
                <c:ptCount val="1"/>
                <c:pt idx="0">
                  <c:v>3</c:v>
                </c:pt>
              </c:numCache>
            </c:numRef>
          </c:val>
          <c:extLst>
            <c:ext xmlns:c16="http://schemas.microsoft.com/office/drawing/2014/chart" uri="{C3380CC4-5D6E-409C-BE32-E72D297353CC}">
              <c16:uniqueId val="{00000002-0673-44AA-862B-EF640A246A1C}"/>
            </c:ext>
          </c:extLst>
        </c:ser>
        <c:ser>
          <c:idx val="2"/>
          <c:order val="2"/>
          <c:tx>
            <c:strRef>
              <c:f>Sheet1!$A$47</c:f>
              <c:strCache>
                <c:ptCount val="1"/>
                <c:pt idx="0">
                  <c:v>Male</c:v>
                </c:pt>
              </c:strCache>
            </c:strRef>
          </c:tx>
          <c:spPr>
            <a:solidFill>
              <a:srgbClr val="0070C0"/>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050" b="1">
                        <a:solidFill>
                          <a:schemeClr val="bg1"/>
                        </a:solidFill>
                      </a:rPr>
                      <a:t>Male</a:t>
                    </a:r>
                  </a:p>
                  <a:p>
                    <a:pPr>
                      <a:defRPr sz="900" b="0" i="0" u="none" strike="noStrike" kern="1200" baseline="0">
                        <a:solidFill>
                          <a:schemeClr val="tx1">
                            <a:lumMod val="75000"/>
                            <a:lumOff val="25000"/>
                          </a:schemeClr>
                        </a:solidFill>
                        <a:latin typeface="+mn-lt"/>
                        <a:ea typeface="+mn-ea"/>
                        <a:cs typeface="+mn-cs"/>
                      </a:defRPr>
                    </a:pPr>
                    <a:fld id="{B10A7232-D85A-411A-8DE0-5524807C7DC9}" type="VALUE">
                      <a:rPr lang="en-US" sz="1050" b="1">
                        <a:solidFill>
                          <a:schemeClr val="bg1"/>
                        </a:solidFill>
                      </a:rPr>
                      <a:pPr>
                        <a:defRPr sz="900" b="0" i="0" u="none" strike="noStrike" kern="1200" baseline="0">
                          <a:solidFill>
                            <a:schemeClr val="tx1">
                              <a:lumMod val="75000"/>
                              <a:lumOff val="25000"/>
                            </a:schemeClr>
                          </a:solidFill>
                          <a:latin typeface="+mn-lt"/>
                          <a:ea typeface="+mn-ea"/>
                          <a:cs typeface="+mn-cs"/>
                        </a:defRPr>
                      </a:pPr>
                      <a:t>[VALUE]</a:t>
                    </a:fld>
                    <a:r>
                      <a:rPr lang="en-US" sz="1050" b="1">
                        <a:solidFill>
                          <a:schemeClr val="bg1"/>
                        </a:solidFill>
                      </a:rPr>
                      <a:t> (50%)</a:t>
                    </a: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0673-44AA-862B-EF640A246A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Sheet1!$B$47</c:f>
              <c:numCache>
                <c:formatCode>General</c:formatCode>
                <c:ptCount val="1"/>
                <c:pt idx="0">
                  <c:v>3</c:v>
                </c:pt>
              </c:numCache>
            </c:numRef>
          </c:val>
          <c:extLst>
            <c:ext xmlns:c16="http://schemas.microsoft.com/office/drawing/2014/chart" uri="{C3380CC4-5D6E-409C-BE32-E72D297353CC}">
              <c16:uniqueId val="{00000004-0673-44AA-862B-EF640A246A1C}"/>
            </c:ext>
          </c:extLst>
        </c:ser>
        <c:dLbls>
          <c:showLegendKey val="0"/>
          <c:showVal val="0"/>
          <c:showCatName val="0"/>
          <c:showSerName val="0"/>
          <c:showPercent val="0"/>
          <c:showBubbleSize val="0"/>
        </c:dLbls>
        <c:gapWidth val="150"/>
        <c:overlap val="100"/>
        <c:axId val="1060587903"/>
        <c:axId val="1139149903"/>
      </c:barChart>
      <c:catAx>
        <c:axId val="1060587903"/>
        <c:scaling>
          <c:orientation val="minMax"/>
        </c:scaling>
        <c:delete val="1"/>
        <c:axPos val="b"/>
        <c:numFmt formatCode="General" sourceLinked="1"/>
        <c:majorTickMark val="none"/>
        <c:minorTickMark val="none"/>
        <c:tickLblPos val="nextTo"/>
        <c:crossAx val="1139149903"/>
        <c:crosses val="autoZero"/>
        <c:auto val="1"/>
        <c:lblAlgn val="ctr"/>
        <c:lblOffset val="100"/>
        <c:noMultiLvlLbl val="0"/>
      </c:catAx>
      <c:valAx>
        <c:axId val="1139149903"/>
        <c:scaling>
          <c:orientation val="minMax"/>
        </c:scaling>
        <c:delete val="1"/>
        <c:axPos val="l"/>
        <c:numFmt formatCode="General" sourceLinked="1"/>
        <c:majorTickMark val="none"/>
        <c:minorTickMark val="none"/>
        <c:tickLblPos val="nextTo"/>
        <c:crossAx val="106058790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General Service</a:t>
            </a:r>
          </a:p>
        </c:rich>
      </c:tx>
      <c:overlay val="0"/>
      <c:spPr>
        <a:noFill/>
        <a:ln>
          <a:noFill/>
        </a:ln>
        <a:effectLst/>
      </c:spPr>
    </c:title>
    <c:autoTitleDeleted val="0"/>
    <c:plotArea>
      <c:layout>
        <c:manualLayout>
          <c:layoutTarget val="inner"/>
          <c:xMode val="edge"/>
          <c:yMode val="edge"/>
          <c:x val="3.6111111111111108E-2"/>
          <c:y val="0.13256956593200001"/>
          <c:w val="0.93888888888888888"/>
          <c:h val="0.82811349620733676"/>
        </c:manualLayout>
      </c:layout>
      <c:barChart>
        <c:barDir val="col"/>
        <c:grouping val="stacked"/>
        <c:varyColors val="0"/>
        <c:ser>
          <c:idx val="0"/>
          <c:order val="0"/>
          <c:tx>
            <c:strRef>
              <c:f>Sheet1!$A$49</c:f>
              <c:strCache>
                <c:ptCount val="1"/>
                <c:pt idx="0">
                  <c:v>General Service</c:v>
                </c:pt>
              </c:strCache>
            </c:strRef>
          </c:tx>
          <c:spPr>
            <a:solidFill>
              <a:schemeClr val="accent1"/>
            </a:solidFill>
            <a:ln>
              <a:noFill/>
            </a:ln>
            <a:effectLst/>
          </c:spPr>
          <c:invertIfNegative val="0"/>
          <c:val>
            <c:numRef>
              <c:f>Sheet1!$B$49</c:f>
              <c:numCache>
                <c:formatCode>General</c:formatCode>
                <c:ptCount val="1"/>
              </c:numCache>
            </c:numRef>
          </c:val>
          <c:extLst>
            <c:ext xmlns:c16="http://schemas.microsoft.com/office/drawing/2014/chart" uri="{C3380CC4-5D6E-409C-BE32-E72D297353CC}">
              <c16:uniqueId val="{00000000-0871-439A-A050-B062735DDDFC}"/>
            </c:ext>
          </c:extLst>
        </c:ser>
        <c:ser>
          <c:idx val="1"/>
          <c:order val="1"/>
          <c:tx>
            <c:strRef>
              <c:f>Sheet1!$A$50</c:f>
              <c:strCache>
                <c:ptCount val="1"/>
                <c:pt idx="0">
                  <c:v>Female</c:v>
                </c:pt>
              </c:strCache>
            </c:strRef>
          </c:tx>
          <c:spPr>
            <a:solidFill>
              <a:srgbClr val="FF00FF"/>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050" b="1">
                        <a:solidFill>
                          <a:schemeClr val="bg1"/>
                        </a:solidFill>
                      </a:rPr>
                      <a:t>Female</a:t>
                    </a:r>
                  </a:p>
                  <a:p>
                    <a:pPr>
                      <a:defRPr sz="900" b="0" i="0" u="none" strike="noStrike" kern="1200" baseline="0">
                        <a:solidFill>
                          <a:schemeClr val="tx1">
                            <a:lumMod val="75000"/>
                            <a:lumOff val="25000"/>
                          </a:schemeClr>
                        </a:solidFill>
                        <a:latin typeface="+mn-lt"/>
                        <a:ea typeface="+mn-ea"/>
                        <a:cs typeface="+mn-cs"/>
                      </a:defRPr>
                    </a:pPr>
                    <a:fld id="{C08A2B0E-60BF-4909-8C9F-EBE4AC41C988}" type="VALUE">
                      <a:rPr lang="en-US" sz="1050" b="1">
                        <a:solidFill>
                          <a:schemeClr val="bg1"/>
                        </a:solidFill>
                      </a:rPr>
                      <a:pPr>
                        <a:defRPr sz="900" b="0" i="0" u="none" strike="noStrike" kern="1200" baseline="0">
                          <a:solidFill>
                            <a:schemeClr val="tx1">
                              <a:lumMod val="75000"/>
                              <a:lumOff val="25000"/>
                            </a:schemeClr>
                          </a:solidFill>
                          <a:latin typeface="+mn-lt"/>
                          <a:ea typeface="+mn-ea"/>
                          <a:cs typeface="+mn-cs"/>
                        </a:defRPr>
                      </a:pPr>
                      <a:t>[VALUE]</a:t>
                    </a:fld>
                    <a:r>
                      <a:rPr lang="en-US" sz="1050" b="1">
                        <a:solidFill>
                          <a:schemeClr val="bg1"/>
                        </a:solidFill>
                      </a:rPr>
                      <a:t> (74%)</a:t>
                    </a: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1-0871-439A-A050-B062735DDD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Sheet1!$B$50</c:f>
              <c:numCache>
                <c:formatCode>General</c:formatCode>
                <c:ptCount val="1"/>
                <c:pt idx="0">
                  <c:v>370</c:v>
                </c:pt>
              </c:numCache>
            </c:numRef>
          </c:val>
          <c:extLst>
            <c:ext xmlns:c16="http://schemas.microsoft.com/office/drawing/2014/chart" uri="{C3380CC4-5D6E-409C-BE32-E72D297353CC}">
              <c16:uniqueId val="{00000002-0871-439A-A050-B062735DDDFC}"/>
            </c:ext>
          </c:extLst>
        </c:ser>
        <c:ser>
          <c:idx val="2"/>
          <c:order val="2"/>
          <c:tx>
            <c:strRef>
              <c:f>Sheet1!$A$51</c:f>
              <c:strCache>
                <c:ptCount val="1"/>
                <c:pt idx="0">
                  <c:v>Male</c:v>
                </c:pt>
              </c:strCache>
            </c:strRef>
          </c:tx>
          <c:spPr>
            <a:solidFill>
              <a:srgbClr val="0070C0"/>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1050" b="1">
                        <a:solidFill>
                          <a:schemeClr val="bg1"/>
                        </a:solidFill>
                      </a:rPr>
                      <a:t>Male</a:t>
                    </a:r>
                  </a:p>
                  <a:p>
                    <a:pPr>
                      <a:defRPr sz="900" b="0" i="0" u="none" strike="noStrike" kern="1200" baseline="0">
                        <a:solidFill>
                          <a:schemeClr val="tx1">
                            <a:lumMod val="75000"/>
                            <a:lumOff val="25000"/>
                          </a:schemeClr>
                        </a:solidFill>
                        <a:latin typeface="+mn-lt"/>
                        <a:ea typeface="+mn-ea"/>
                        <a:cs typeface="+mn-cs"/>
                      </a:defRPr>
                    </a:pPr>
                    <a:fld id="{C57E53E8-8540-43E1-A26B-39C9501282F8}" type="VALUE">
                      <a:rPr lang="en-US" sz="1050" b="1">
                        <a:solidFill>
                          <a:schemeClr val="bg1"/>
                        </a:solidFill>
                      </a:rPr>
                      <a:pPr>
                        <a:defRPr sz="900" b="0" i="0" u="none" strike="noStrike" kern="1200" baseline="0">
                          <a:solidFill>
                            <a:schemeClr val="tx1">
                              <a:lumMod val="75000"/>
                              <a:lumOff val="25000"/>
                            </a:schemeClr>
                          </a:solidFill>
                          <a:latin typeface="+mn-lt"/>
                          <a:ea typeface="+mn-ea"/>
                          <a:cs typeface="+mn-cs"/>
                        </a:defRPr>
                      </a:pPr>
                      <a:t>[VALUE]</a:t>
                    </a:fld>
                    <a:r>
                      <a:rPr lang="en-US" sz="1050" b="1">
                        <a:solidFill>
                          <a:schemeClr val="bg1"/>
                        </a:solidFill>
                      </a:rPr>
                      <a:t> (26%)</a:t>
                    </a: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0871-439A-A050-B062735DDDF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Sheet1!$B$51</c:f>
              <c:numCache>
                <c:formatCode>General</c:formatCode>
                <c:ptCount val="1"/>
                <c:pt idx="0">
                  <c:v>128</c:v>
                </c:pt>
              </c:numCache>
            </c:numRef>
          </c:val>
          <c:extLst>
            <c:ext xmlns:c16="http://schemas.microsoft.com/office/drawing/2014/chart" uri="{C3380CC4-5D6E-409C-BE32-E72D297353CC}">
              <c16:uniqueId val="{00000004-0871-439A-A050-B062735DDDFC}"/>
            </c:ext>
          </c:extLst>
        </c:ser>
        <c:dLbls>
          <c:showLegendKey val="0"/>
          <c:showVal val="0"/>
          <c:showCatName val="0"/>
          <c:showSerName val="0"/>
          <c:showPercent val="0"/>
          <c:showBubbleSize val="0"/>
        </c:dLbls>
        <c:gapWidth val="150"/>
        <c:overlap val="100"/>
        <c:axId val="1380839327"/>
        <c:axId val="1305282575"/>
      </c:barChart>
      <c:catAx>
        <c:axId val="1380839327"/>
        <c:scaling>
          <c:orientation val="minMax"/>
        </c:scaling>
        <c:delete val="1"/>
        <c:axPos val="b"/>
        <c:numFmt formatCode="General" sourceLinked="1"/>
        <c:majorTickMark val="none"/>
        <c:minorTickMark val="none"/>
        <c:tickLblPos val="nextTo"/>
        <c:crossAx val="1305282575"/>
        <c:crosses val="autoZero"/>
        <c:auto val="1"/>
        <c:lblAlgn val="ctr"/>
        <c:lblOffset val="100"/>
        <c:noMultiLvlLbl val="0"/>
      </c:catAx>
      <c:valAx>
        <c:axId val="1305282575"/>
        <c:scaling>
          <c:orientation val="minMax"/>
        </c:scaling>
        <c:delete val="1"/>
        <c:axPos val="l"/>
        <c:numFmt formatCode="General" sourceLinked="1"/>
        <c:majorTickMark val="none"/>
        <c:minorTickMark val="none"/>
        <c:tickLblPos val="nextTo"/>
        <c:crossAx val="138083932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b="1"/>
              <a:t>REGIONAL REPRESENTATION</a:t>
            </a:r>
          </a:p>
        </c:rich>
      </c:tx>
      <c:layout>
        <c:manualLayout>
          <c:xMode val="edge"/>
          <c:yMode val="edge"/>
          <c:x val="0.34544072983375346"/>
          <c:y val="2.320444815437196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4784776902887141E-2"/>
          <c:y val="0.20342135122939456"/>
          <c:w val="0.48150896762904638"/>
          <c:h val="0.68889498747980837"/>
        </c:manualLayout>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E60-4A52-B62C-49D4F08E268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E60-4A52-B62C-49D4F08E268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E60-4A52-B62C-49D4F08E268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E60-4A52-B62C-49D4F08E268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E60-4A52-B62C-49D4F08E2680}"/>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E60-4A52-B62C-49D4F08E2680}"/>
              </c:ext>
            </c:extLst>
          </c:dPt>
          <c:dLbls>
            <c:dLbl>
              <c:idx val="0"/>
              <c:layout>
                <c:manualLayout>
                  <c:x val="6.9444444444444337E-2"/>
                  <c:y val="-0.1555651797856954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E60-4A52-B62C-49D4F08E2680}"/>
                </c:ext>
              </c:extLst>
            </c:dLbl>
            <c:dLbl>
              <c:idx val="1"/>
              <c:layout>
                <c:manualLayout>
                  <c:x val="0.12875176459516266"/>
                  <c:y val="0.11127668402991828"/>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EE60-4A52-B62C-49D4F08E2680}"/>
                </c:ext>
              </c:extLst>
            </c:dLbl>
            <c:dLbl>
              <c:idx val="2"/>
              <c:layout>
                <c:manualLayout>
                  <c:x val="0"/>
                  <c:y val="7.608183405003932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E60-4A52-B62C-49D4F08E2680}"/>
                </c:ext>
              </c:extLst>
            </c:dLbl>
            <c:dLbl>
              <c:idx val="3"/>
              <c:layout>
                <c:manualLayout>
                  <c:x val="-0.18051803285545481"/>
                  <c:y val="7.4156709865134909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E60-4A52-B62C-49D4F08E2680}"/>
                </c:ext>
              </c:extLst>
            </c:dLbl>
            <c:dLbl>
              <c:idx val="4"/>
              <c:layout>
                <c:manualLayout>
                  <c:x val="-7.5000000000000011E-2"/>
                  <c:y val="-0.2638888888888889"/>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EE60-4A52-B62C-49D4F08E2680}"/>
                </c:ext>
              </c:extLst>
            </c:dLbl>
            <c:dLbl>
              <c:idx val="5"/>
              <c:layout>
                <c:manualLayout>
                  <c:x val="-6.8724576758582958E-3"/>
                  <c:y val="-0.10578451001020767"/>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EE60-4A52-B62C-49D4F08E26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Sheet1!$F$10:$F$15</c:f>
              <c:strCache>
                <c:ptCount val="6"/>
                <c:pt idx="0">
                  <c:v>African Group</c:v>
                </c:pt>
                <c:pt idx="1">
                  <c:v>Asia Pacific Group</c:v>
                </c:pt>
                <c:pt idx="2">
                  <c:v>Eastern European Group</c:v>
                </c:pt>
                <c:pt idx="3">
                  <c:v>Latin American and Caribbean Group GRULAC</c:v>
                </c:pt>
                <c:pt idx="4">
                  <c:v>Western European and Others Group WEOG</c:v>
                </c:pt>
                <c:pt idx="5">
                  <c:v>Stateless</c:v>
                </c:pt>
              </c:strCache>
            </c:strRef>
          </c:cat>
          <c:val>
            <c:numRef>
              <c:f>Sheet1!$G$10:$G$15</c:f>
              <c:numCache>
                <c:formatCode>General</c:formatCode>
                <c:ptCount val="6"/>
                <c:pt idx="0">
                  <c:v>399</c:v>
                </c:pt>
                <c:pt idx="1">
                  <c:v>203</c:v>
                </c:pt>
                <c:pt idx="2">
                  <c:v>40</c:v>
                </c:pt>
                <c:pt idx="3">
                  <c:v>109</c:v>
                </c:pt>
                <c:pt idx="4">
                  <c:v>494</c:v>
                </c:pt>
                <c:pt idx="5">
                  <c:v>1</c:v>
                </c:pt>
              </c:numCache>
            </c:numRef>
          </c:val>
          <c:extLst>
            <c:ext xmlns:c16="http://schemas.microsoft.com/office/drawing/2014/chart" uri="{C3380CC4-5D6E-409C-BE32-E72D297353CC}">
              <c16:uniqueId val="{0000000C-EE60-4A52-B62C-49D4F08E2680}"/>
            </c:ext>
          </c:extLst>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r"/>
      <c:layout>
        <c:manualLayout>
          <c:xMode val="edge"/>
          <c:yMode val="edge"/>
          <c:x val="0.72413349707433361"/>
          <c:y val="0.10573976151241159"/>
          <c:w val="0.25993032980969122"/>
          <c:h val="0.7769553372440808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200" b="1"/>
              <a:t>P5 AND ABOVE STAFF BY REGION AS AT 30 JUNE 2020</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085498687664041"/>
          <c:y val="0.23389971383092306"/>
          <c:w val="0.45106802274715663"/>
          <c:h val="0.69284059932230535"/>
        </c:manualLayout>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8EA-4722-9B63-ADE509943F6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8EA-4722-9B63-ADE509943F6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8EA-4722-9B63-ADE509943F6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8EA-4722-9B63-ADE509943F6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8EA-4722-9B63-ADE509943F6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8EA-4722-9B63-ADE509943F6A}"/>
              </c:ext>
            </c:extLst>
          </c:dPt>
          <c:dLbls>
            <c:dLbl>
              <c:idx val="0"/>
              <c:layout>
                <c:manualLayout>
                  <c:x val="0.14722213511907564"/>
                  <c:y val="-0.1449752683756527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8EA-4722-9B63-ADE509943F6A}"/>
                </c:ext>
              </c:extLst>
            </c:dLbl>
            <c:dLbl>
              <c:idx val="1"/>
              <c:layout>
                <c:manualLayout>
                  <c:x val="8.611111111111111E-2"/>
                  <c:y val="3.9352034120734909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1206846019247595"/>
                      <c:h val="0.19543452901720615"/>
                    </c:manualLayout>
                  </c15:layout>
                </c:ext>
                <c:ext xmlns:c16="http://schemas.microsoft.com/office/drawing/2014/chart" uri="{C3380CC4-5D6E-409C-BE32-E72D297353CC}">
                  <c16:uniqueId val="{00000003-E8EA-4722-9B63-ADE509943F6A}"/>
                </c:ext>
              </c:extLst>
            </c:dLbl>
            <c:dLbl>
              <c:idx val="2"/>
              <c:layout>
                <c:manualLayout>
                  <c:x val="0.10000000000000005"/>
                  <c:y val="0.1620370370370370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8EA-4722-9B63-ADE509943F6A}"/>
                </c:ext>
              </c:extLst>
            </c:dLbl>
            <c:dLbl>
              <c:idx val="3"/>
              <c:layout>
                <c:manualLayout>
                  <c:x val="-0.29166666666666669"/>
                  <c:y val="5.0925925925925923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8EA-4722-9B63-ADE509943F6A}"/>
                </c:ext>
              </c:extLst>
            </c:dLbl>
            <c:dLbl>
              <c:idx val="4"/>
              <c:layout>
                <c:manualLayout>
                  <c:x val="-4.3698781685843152E-2"/>
                  <c:y val="-0.38263469544804701"/>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no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7266411641833995"/>
                      <c:h val="0.22774314920306024"/>
                    </c:manualLayout>
                  </c15:layout>
                </c:ext>
                <c:ext xmlns:c16="http://schemas.microsoft.com/office/drawing/2014/chart" uri="{C3380CC4-5D6E-409C-BE32-E72D297353CC}">
                  <c16:uniqueId val="{00000009-E8EA-4722-9B63-ADE509943F6A}"/>
                </c:ext>
              </c:extLst>
            </c:dLbl>
            <c:dLbl>
              <c:idx val="5"/>
              <c:layout>
                <c:manualLayout>
                  <c:x val="-1.6666666666666718E-2"/>
                  <c:y val="-9.722222222222222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E8EA-4722-9B63-ADE509943F6A}"/>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Sheet1!$A$10:$A$15</c:f>
              <c:strCache>
                <c:ptCount val="6"/>
                <c:pt idx="0">
                  <c:v>African Group</c:v>
                </c:pt>
                <c:pt idx="1">
                  <c:v>Asia Pacific Group</c:v>
                </c:pt>
                <c:pt idx="2">
                  <c:v>Eastern European Group</c:v>
                </c:pt>
                <c:pt idx="3">
                  <c:v>Latin American and Caribbean Group GRULAC</c:v>
                </c:pt>
                <c:pt idx="4">
                  <c:v>Western European and Other Groups WEOG</c:v>
                </c:pt>
                <c:pt idx="5">
                  <c:v>Stateless</c:v>
                </c:pt>
              </c:strCache>
            </c:strRef>
          </c:cat>
          <c:val>
            <c:numRef>
              <c:f>Sheet1!$B$10:$B$15</c:f>
              <c:numCache>
                <c:formatCode>General</c:formatCode>
                <c:ptCount val="6"/>
                <c:pt idx="0">
                  <c:v>32</c:v>
                </c:pt>
                <c:pt idx="1">
                  <c:v>35</c:v>
                </c:pt>
                <c:pt idx="2">
                  <c:v>10</c:v>
                </c:pt>
                <c:pt idx="3">
                  <c:v>24</c:v>
                </c:pt>
                <c:pt idx="4">
                  <c:v>98</c:v>
                </c:pt>
                <c:pt idx="5">
                  <c:v>1</c:v>
                </c:pt>
              </c:numCache>
            </c:numRef>
          </c:val>
          <c:extLst>
            <c:ext xmlns:c16="http://schemas.microsoft.com/office/drawing/2014/chart" uri="{C3380CC4-5D6E-409C-BE32-E72D297353CC}">
              <c16:uniqueId val="{0000000C-E8EA-4722-9B63-ADE509943F6A}"/>
            </c:ext>
          </c:extLst>
        </c:ser>
        <c:dLbls>
          <c:showLegendKey val="0"/>
          <c:showVal val="0"/>
          <c:showCatName val="0"/>
          <c:showSerName val="0"/>
          <c:showPercent val="0"/>
          <c:showBubbleSize val="0"/>
          <c:showLeaderLines val="0"/>
        </c:dLbls>
        <c:firstSliceAng val="0"/>
        <c:holeSize val="75"/>
      </c:doughnutChart>
      <c:spPr>
        <a:noFill/>
        <a:ln>
          <a:noFill/>
        </a:ln>
        <a:effectLst/>
      </c:spPr>
    </c:plotArea>
    <c:legend>
      <c:legendPos val="r"/>
      <c:layout>
        <c:manualLayout>
          <c:xMode val="edge"/>
          <c:yMode val="edge"/>
          <c:x val="0.66666666666666663"/>
          <c:y val="0.1286770924467775"/>
          <c:w val="0.33333326717904488"/>
          <c:h val="0.854173228346456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0-10-09T14:54:32.801" idx="2">
    <p:pos x="10" y="10"/>
    <p:text/>
    <p:extLst>
      <p:ext uri="{C676402C-5697-4E1C-873F-D02D1690AC5C}">
        <p15:threadingInfo xmlns:p15="http://schemas.microsoft.com/office/powerpoint/2012/main" timeZoneBias="-18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648506EF-06C3-404C-8F89-57A0E21DDE20}" type="datetimeFigureOut">
              <a:rPr lang="en-US" smtClean="0"/>
              <a:t>10/12/20</a:t>
            </a:fld>
            <a:endParaRPr lang="en-US"/>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A5FCCDC5-2EC0-A947-93ED-82E1F9248E90}" type="slidenum">
              <a:rPr lang="en-US" smtClean="0"/>
              <a:t>‹#›</a:t>
            </a:fld>
            <a:endParaRPr lang="en-US"/>
          </a:p>
        </p:txBody>
      </p:sp>
    </p:spTree>
    <p:extLst>
      <p:ext uri="{BB962C8B-B14F-4D97-AF65-F5344CB8AC3E}">
        <p14:creationId xmlns:p14="http://schemas.microsoft.com/office/powerpoint/2010/main" val="2849948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196D1C28-0F0C-214E-8322-B87F8AA539D8}" type="datetimeFigureOut">
              <a:rPr lang="en-US" smtClean="0"/>
              <a:t>10/12/20</a:t>
            </a:fld>
            <a:endParaRPr lang="en-US"/>
          </a:p>
        </p:txBody>
      </p:sp>
      <p:sp>
        <p:nvSpPr>
          <p:cNvPr id="4" name="Slide Image Placeholder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A83311DB-C32A-CC46-90F4-CE205A9DE94D}" type="slidenum">
              <a:rPr lang="en-US" smtClean="0"/>
              <a:t>‹#›</a:t>
            </a:fld>
            <a:endParaRPr lang="en-US"/>
          </a:p>
        </p:txBody>
      </p:sp>
    </p:spTree>
    <p:extLst>
      <p:ext uri="{BB962C8B-B14F-4D97-AF65-F5344CB8AC3E}">
        <p14:creationId xmlns:p14="http://schemas.microsoft.com/office/powerpoint/2010/main" val="175225232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Thank you, Chair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I am pleased to present an overview of the financial part of the Programme Performance Report for January to June 2020 in other words,  Programme Performance Report for the first 6 months of 2020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3311DB-C32A-CC46-90F4-CE205A9DE94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7466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This slide as well as the next one, provide an overview of the approved </a:t>
            </a:r>
            <a:r>
              <a:rPr kumimoji="0" lang="en-US" sz="1200" b="0" i="0" u="none" strike="noStrike" kern="1200" cap="none" spc="0" normalizeH="0" baseline="0" noProof="0" dirty="0" err="1">
                <a:ln>
                  <a:noFill/>
                </a:ln>
                <a:solidFill>
                  <a:prstClr val="black"/>
                </a:solidFill>
                <a:effectLst/>
                <a:uLnTx/>
                <a:uFillTx/>
                <a:latin typeface="+mn-lt"/>
                <a:ea typeface="+mn-ea"/>
                <a:cs typeface="+mn-cs"/>
              </a:rPr>
              <a:t>PoW</a:t>
            </a:r>
            <a:r>
              <a:rPr kumimoji="0" lang="en-US" sz="1200" b="0" i="0" u="none" strike="noStrike" kern="1200" cap="none" spc="0" normalizeH="0" baseline="0" noProof="0" dirty="0">
                <a:ln>
                  <a:noFill/>
                </a:ln>
                <a:solidFill>
                  <a:prstClr val="black"/>
                </a:solidFill>
                <a:effectLst/>
                <a:uLnTx/>
                <a:uFillTx/>
                <a:latin typeface="+mn-lt"/>
                <a:ea typeface="+mn-ea"/>
                <a:cs typeface="+mn-cs"/>
              </a:rPr>
              <a:t> budget, actual income, available resources, as well as expenditures for the five funding streams of UNEP’s </a:t>
            </a:r>
            <a:r>
              <a:rPr kumimoji="0" lang="en-US" sz="1200" b="0" i="0" u="none" strike="noStrike" kern="1200" cap="none" spc="0" normalizeH="0" baseline="0" noProof="0" dirty="0" err="1">
                <a:ln>
                  <a:noFill/>
                </a:ln>
                <a:solidFill>
                  <a:prstClr val="black"/>
                </a:solidFill>
                <a:effectLst/>
                <a:uLnTx/>
                <a:uFillTx/>
                <a:latin typeface="+mn-lt"/>
                <a:ea typeface="+mn-ea"/>
                <a:cs typeface="+mn-cs"/>
              </a:rPr>
              <a:t>Programme</a:t>
            </a:r>
            <a:r>
              <a:rPr kumimoji="0" lang="en-US" sz="1200" b="0" i="0" u="none" strike="noStrike" kern="1200" cap="none" spc="0" normalizeH="0" baseline="0" noProof="0" dirty="0">
                <a:ln>
                  <a:noFill/>
                </a:ln>
                <a:solidFill>
                  <a:prstClr val="black"/>
                </a:solidFill>
                <a:effectLst/>
                <a:uLnTx/>
                <a:uFillTx/>
                <a:latin typeface="+mn-lt"/>
                <a:ea typeface="+mn-ea"/>
                <a:cs typeface="+mn-cs"/>
              </a:rPr>
              <a:t> of Work</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On this slide we are presenting the </a:t>
            </a:r>
            <a:r>
              <a:rPr kumimoji="0" lang="en-US" sz="1200" b="1" i="0" u="none" strike="noStrike" kern="1200" cap="none" spc="0" normalizeH="0" baseline="0" noProof="0" dirty="0">
                <a:ln>
                  <a:noFill/>
                </a:ln>
                <a:solidFill>
                  <a:prstClr val="black"/>
                </a:solidFill>
                <a:effectLst/>
                <a:uLnTx/>
                <a:uFillTx/>
                <a:latin typeface="+mn-lt"/>
                <a:ea typeface="+mn-ea"/>
                <a:cs typeface="+mn-cs"/>
              </a:rPr>
              <a:t>annually-based</a:t>
            </a:r>
            <a:r>
              <a:rPr kumimoji="0" lang="en-US" sz="1200" b="0" i="0" u="none" strike="noStrike" kern="1200" cap="none" spc="0" normalizeH="0" baseline="0" noProof="0" dirty="0">
                <a:ln>
                  <a:noFill/>
                </a:ln>
                <a:solidFill>
                  <a:prstClr val="black"/>
                </a:solidFill>
                <a:effectLst/>
                <a:uLnTx/>
                <a:uFillTx/>
                <a:latin typeface="+mn-lt"/>
                <a:ea typeface="+mn-ea"/>
                <a:cs typeface="+mn-cs"/>
              </a:rPr>
              <a:t> funds.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Regular budget and the Environment Fund provide the core funding for the </a:t>
            </a:r>
            <a:r>
              <a:rPr kumimoji="0" lang="en-US" sz="1200" b="0" i="0" u="none" strike="noStrike" kern="1200" cap="none" spc="0" normalizeH="0" baseline="0" noProof="0" dirty="0" err="1">
                <a:ln>
                  <a:noFill/>
                </a:ln>
                <a:solidFill>
                  <a:prstClr val="black"/>
                </a:solidFill>
                <a:effectLst/>
                <a:uLnTx/>
                <a:uFillTx/>
                <a:latin typeface="+mn-lt"/>
                <a:ea typeface="+mn-ea"/>
                <a:cs typeface="+mn-cs"/>
              </a:rPr>
              <a:t>organisation</a:t>
            </a:r>
            <a:r>
              <a:rPr kumimoji="0" lang="en-US" sz="1200" b="0" i="0" u="none" strike="noStrike" kern="1200" cap="none" spc="0" normalizeH="0" baseline="0" noProof="0" dirty="0">
                <a:ln>
                  <a:noFill/>
                </a:ln>
                <a:solidFill>
                  <a:prstClr val="black"/>
                </a:solidFill>
                <a:effectLst/>
                <a:uLnTx/>
                <a:uFillTx/>
                <a:latin typeface="+mn-lt"/>
                <a:ea typeface="+mn-ea"/>
                <a:cs typeface="+mn-cs"/>
              </a:rPr>
              <a:t> - our essential capacity to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Provide science policy interface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Convene our stakeholders for global decision making</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Innovate and advocate for solutions to environmental challenges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Build capacity of our member states and other partners.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core funds also provide for the leadership, stewardship and direction as well as robust oversight for the </a:t>
            </a:r>
            <a:r>
              <a:rPr kumimoji="0" lang="en-US" sz="1200" b="0" i="0" u="none" strike="noStrike" kern="1200" cap="none" spc="0" normalizeH="0" baseline="0" noProof="0" dirty="0" err="1">
                <a:ln>
                  <a:noFill/>
                </a:ln>
                <a:solidFill>
                  <a:prstClr val="black"/>
                </a:solidFill>
                <a:effectLst/>
                <a:uLnTx/>
                <a:uFillTx/>
                <a:latin typeface="+mn-lt"/>
                <a:ea typeface="+mn-ea"/>
                <a:cs typeface="+mn-cs"/>
              </a:rPr>
              <a:t>organisation</a:t>
            </a:r>
            <a:r>
              <a:rPr kumimoji="0" lang="en-US"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You will note that the regular budget including income, available resources and expenditures are almost symmetric due to the assessed nature of this funding stream. The income amounted to 8% of total income at mid-year mark. It is expected that the share will reduce to 5% of UNEP’s annual income.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At mid-point of the year, the Environment Fund has received 57% of the approved budget which performance is ahead of previous years. It amounts to 19% of the overall income. The available resources are slightly higher to enable better planning for the year and may be adjusted further as and when additional income becomes available.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a:t>
            </a:r>
            <a:r>
              <a:rPr kumimoji="0" lang="en-US" sz="1200" b="0" i="0" u="none" strike="noStrike" kern="1200" cap="none" spc="0" normalizeH="0" baseline="0" noProof="0" dirty="0" err="1">
                <a:ln>
                  <a:noFill/>
                </a:ln>
                <a:solidFill>
                  <a:prstClr val="black"/>
                </a:solidFill>
                <a:effectLst/>
                <a:uLnTx/>
                <a:uFillTx/>
                <a:latin typeface="+mn-lt"/>
                <a:ea typeface="+mn-ea"/>
                <a:cs typeface="+mn-cs"/>
              </a:rPr>
              <a:t>Programme</a:t>
            </a:r>
            <a:r>
              <a:rPr kumimoji="0" lang="en-US" sz="1200" b="0" i="0" u="none" strike="noStrike" kern="1200" cap="none" spc="0" normalizeH="0" baseline="0" noProof="0" dirty="0">
                <a:ln>
                  <a:noFill/>
                </a:ln>
                <a:solidFill>
                  <a:prstClr val="black"/>
                </a:solidFill>
                <a:effectLst/>
                <a:uLnTx/>
                <a:uFillTx/>
                <a:latin typeface="+mn-lt"/>
                <a:ea typeface="+mn-ea"/>
                <a:cs typeface="+mn-cs"/>
              </a:rPr>
              <a:t> support cost has a one-to-one relation with earmarked funds. The available resources are higher than the budget due to the increased resources under earmarked funds as we will show in the next slide. </a:t>
            </a:r>
            <a:endParaRPr lang="en-US" dirty="0"/>
          </a:p>
        </p:txBody>
      </p:sp>
      <p:sp>
        <p:nvSpPr>
          <p:cNvPr id="4" name="Slide Number Placeholder 3"/>
          <p:cNvSpPr>
            <a:spLocks noGrp="1"/>
          </p:cNvSpPr>
          <p:nvPr>
            <p:ph type="sldNum" sz="quarter" idx="10"/>
          </p:nvPr>
        </p:nvSpPr>
        <p:spPr/>
        <p:txBody>
          <a:bodyPr/>
          <a:lstStyle/>
          <a:p>
            <a:fld id="{12426B78-950D-0B45-B694-D406D7D4BE9C}" type="slidenum">
              <a:rPr lang="en-US" smtClean="0"/>
              <a:t>2</a:t>
            </a:fld>
            <a:endParaRPr lang="en-US"/>
          </a:p>
        </p:txBody>
      </p:sp>
    </p:spTree>
    <p:extLst>
      <p:ext uri="{BB962C8B-B14F-4D97-AF65-F5344CB8AC3E}">
        <p14:creationId xmlns:p14="http://schemas.microsoft.com/office/powerpoint/2010/main" val="3040849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r>
              <a:rPr lang="en-US" dirty="0"/>
              <a:t>Because earmarked contributions are multi-year based we are showing the data separately from the annual funds. To further clarify:</a:t>
            </a:r>
          </a:p>
          <a:p>
            <a:pPr marL="171450" indent="-171450">
              <a:buFont typeface="Arial" panose="020B0604020202020204" pitchFamily="34" charset="0"/>
              <a:buChar char="•"/>
            </a:pPr>
            <a:r>
              <a:rPr lang="en-US" dirty="0"/>
              <a:t>the budget reflects the planned financial needs for the </a:t>
            </a:r>
            <a:r>
              <a:rPr lang="en-US" i="1" dirty="0"/>
              <a:t>year 2020</a:t>
            </a:r>
            <a:r>
              <a:rPr lang="en-US" i="1" baseline="0" dirty="0"/>
              <a:t>.</a:t>
            </a:r>
            <a:endParaRPr lang="en-US" i="1" dirty="0"/>
          </a:p>
          <a:p>
            <a:pPr marL="171450" indent="-171450">
              <a:buFont typeface="Arial" panose="020B0604020202020204" pitchFamily="34" charset="0"/>
              <a:buChar char="•"/>
            </a:pPr>
            <a:r>
              <a:rPr lang="en-US" dirty="0"/>
              <a:t>expenditures comprise actual funds spent during the </a:t>
            </a:r>
            <a:r>
              <a:rPr lang="en-US" i="1" dirty="0"/>
              <a:t>year</a:t>
            </a:r>
            <a:r>
              <a:rPr lang="en-US" dirty="0"/>
              <a:t>; including commitments pertaining to future years </a:t>
            </a:r>
          </a:p>
          <a:p>
            <a:pPr marL="171450" indent="-171450">
              <a:buFont typeface="Arial" panose="020B0604020202020204" pitchFamily="34" charset="0"/>
              <a:buChar char="•"/>
            </a:pPr>
            <a:r>
              <a:rPr lang="en-US" dirty="0"/>
              <a:t>Both income and available resources contain </a:t>
            </a:r>
            <a:r>
              <a:rPr lang="en-US" i="1" dirty="0"/>
              <a:t>multi-year </a:t>
            </a:r>
            <a:r>
              <a:rPr lang="en-US" dirty="0"/>
              <a:t>elements, including unspent balances from prior years and funds meant for future years’ spending.</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I would also like to highlight that the main purpose of the earmarked funds is to replicate and upscale the core work of the </a:t>
            </a:r>
            <a:r>
              <a:rPr lang="en-US" dirty="0" err="1"/>
              <a:t>organisation</a:t>
            </a:r>
            <a:r>
              <a:rPr lang="en-US" dirty="0"/>
              <a:t>.</a:t>
            </a:r>
          </a:p>
          <a:p>
            <a:pPr marL="0" indent="0">
              <a:buFont typeface="Arial" panose="020B0604020202020204" pitchFamily="34" charset="0"/>
              <a:buNone/>
            </a:pPr>
            <a:endParaRPr lang="en-US"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The Earmarked Contributions received by mid-year amounted to </a:t>
            </a:r>
            <a:r>
              <a:rPr kumimoji="0" lang="en-GB" sz="1200" b="1" i="0" u="none" strike="noStrike" kern="1200" cap="none" spc="0" normalizeH="0" baseline="0" noProof="0" dirty="0">
                <a:ln>
                  <a:noFill/>
                </a:ln>
                <a:solidFill>
                  <a:prstClr val="black"/>
                </a:solidFill>
                <a:effectLst/>
                <a:uLnTx/>
                <a:uFillTx/>
                <a:latin typeface="+mn-lt"/>
                <a:ea typeface="+mn-ea"/>
                <a:cs typeface="+mn-cs"/>
              </a:rPr>
              <a:t>68% </a:t>
            </a:r>
            <a:r>
              <a:rPr kumimoji="0" lang="en-GB" sz="1200" b="0" i="0" u="none" strike="noStrike" kern="1200" cap="none" spc="0" normalizeH="0" baseline="0" noProof="0" dirty="0">
                <a:ln>
                  <a:noFill/>
                </a:ln>
                <a:solidFill>
                  <a:prstClr val="black"/>
                </a:solidFill>
                <a:effectLst/>
                <a:uLnTx/>
                <a:uFillTx/>
                <a:latin typeface="+mn-lt"/>
                <a:ea typeface="+mn-ea"/>
                <a:cs typeface="+mn-cs"/>
              </a:rPr>
              <a:t>of the yearly budget and </a:t>
            </a:r>
            <a:r>
              <a:rPr kumimoji="0" lang="en-GB" sz="1200" b="1" i="0" u="none" strike="noStrike" kern="1200" cap="none" spc="0" normalizeH="0" baseline="0" noProof="0" dirty="0">
                <a:ln>
                  <a:noFill/>
                </a:ln>
                <a:solidFill>
                  <a:prstClr val="black"/>
                </a:solidFill>
                <a:effectLst/>
                <a:uLnTx/>
                <a:uFillTx/>
                <a:latin typeface="+mn-lt"/>
                <a:ea typeface="+mn-ea"/>
                <a:cs typeface="+mn-cs"/>
              </a:rPr>
              <a:t>73%</a:t>
            </a:r>
            <a:r>
              <a:rPr kumimoji="0" lang="en-GB" sz="1200" b="0" i="0" u="none" strike="noStrike" kern="1200" cap="none" spc="0" normalizeH="0" baseline="0" noProof="0" dirty="0">
                <a:ln>
                  <a:noFill/>
                </a:ln>
                <a:solidFill>
                  <a:prstClr val="black"/>
                </a:solidFill>
                <a:effectLst/>
                <a:uLnTx/>
                <a:uFillTx/>
                <a:latin typeface="+mn-lt"/>
                <a:ea typeface="+mn-ea"/>
                <a:cs typeface="+mn-cs"/>
              </a:rPr>
              <a:t> of the total income. </a:t>
            </a:r>
            <a:endParaRPr lang="en-US" dirty="0"/>
          </a:p>
        </p:txBody>
      </p:sp>
      <p:sp>
        <p:nvSpPr>
          <p:cNvPr id="4" name="Slide Number Placeholder 3"/>
          <p:cNvSpPr>
            <a:spLocks noGrp="1"/>
          </p:cNvSpPr>
          <p:nvPr>
            <p:ph type="sldNum" sz="quarter" idx="10"/>
          </p:nvPr>
        </p:nvSpPr>
        <p:spPr/>
        <p:txBody>
          <a:bodyPr/>
          <a:lstStyle/>
          <a:p>
            <a:fld id="{12426B78-950D-0B45-B694-D406D7D4BE9C}" type="slidenum">
              <a:rPr lang="en-US" smtClean="0"/>
              <a:t>3</a:t>
            </a:fld>
            <a:endParaRPr lang="en-US"/>
          </a:p>
        </p:txBody>
      </p:sp>
    </p:spTree>
    <p:extLst>
      <p:ext uri="{BB962C8B-B14F-4D97-AF65-F5344CB8AC3E}">
        <p14:creationId xmlns:p14="http://schemas.microsoft.com/office/powerpoint/2010/main" val="2184286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r>
              <a:rPr lang="en-US" b="0" dirty="0"/>
              <a:t>This slide shows the breakdown of the available funds across the Sub-</a:t>
            </a:r>
            <a:r>
              <a:rPr lang="en-US" b="0" dirty="0" err="1"/>
              <a:t>programmes</a:t>
            </a:r>
            <a:r>
              <a:rPr lang="en-US" b="0" dirty="0"/>
              <a:t> by source of funds.</a:t>
            </a:r>
          </a:p>
          <a:p>
            <a:endParaRPr lang="en-US" b="0" dirty="0"/>
          </a:p>
          <a:p>
            <a:endParaRPr lang="en-US" dirty="0"/>
          </a:p>
          <a:p>
            <a:endParaRPr lang="en-US" dirty="0"/>
          </a:p>
        </p:txBody>
      </p:sp>
      <p:sp>
        <p:nvSpPr>
          <p:cNvPr id="4" name="Slide Number Placeholder 3"/>
          <p:cNvSpPr>
            <a:spLocks noGrp="1"/>
          </p:cNvSpPr>
          <p:nvPr>
            <p:ph type="sldNum" sz="quarter" idx="10"/>
          </p:nvPr>
        </p:nvSpPr>
        <p:spPr/>
        <p:txBody>
          <a:bodyPr/>
          <a:lstStyle/>
          <a:p>
            <a:fld id="{12426B78-950D-0B45-B694-D406D7D4BE9C}" type="slidenum">
              <a:rPr lang="en-US" smtClean="0"/>
              <a:t>4</a:t>
            </a:fld>
            <a:endParaRPr lang="en-US"/>
          </a:p>
        </p:txBody>
      </p:sp>
    </p:spTree>
    <p:extLst>
      <p:ext uri="{BB962C8B-B14F-4D97-AF65-F5344CB8AC3E}">
        <p14:creationId xmlns:p14="http://schemas.microsoft.com/office/powerpoint/2010/main" val="567805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Now, let me thank those partners that have been supporting UNEP in the first six months of this year.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First, when it comes to the Environment Fund, you can see the top 15 contributors in this slide. I thank the Netherlands, France, Belgium, Denmark, Sweden, the United Kingdom, Switzerland, Germany, Norway, Italy, Finland, Canada, Japan, the Russian Federation and Mexico for their generous support.</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2426B78-950D-0B45-B694-D406D7D4BE9C}" type="slidenum">
              <a:rPr lang="en-US" smtClean="0"/>
              <a:t>5</a:t>
            </a:fld>
            <a:endParaRPr lang="en-US"/>
          </a:p>
        </p:txBody>
      </p:sp>
    </p:spTree>
    <p:extLst>
      <p:ext uri="{BB962C8B-B14F-4D97-AF65-F5344CB8AC3E}">
        <p14:creationId xmlns:p14="http://schemas.microsoft.com/office/powerpoint/2010/main" val="3770943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noProof="0" dirty="0"/>
              <a:t>When it comes to contributors of earmarked funds, </a:t>
            </a:r>
            <a:r>
              <a:rPr lang="en-GB" sz="1200" kern="1200" baseline="0" noProof="0" dirty="0">
                <a:solidFill>
                  <a:schemeClr val="tx1"/>
                </a:solidFill>
                <a:effectLst/>
                <a:latin typeface="+mn-lt"/>
                <a:ea typeface="+mn-ea"/>
                <a:cs typeface="+mn-cs"/>
              </a:rPr>
              <a:t>t</a:t>
            </a:r>
            <a:r>
              <a:rPr lang="en-GB" sz="1200" kern="1200" noProof="0" dirty="0">
                <a:solidFill>
                  <a:schemeClr val="tx1"/>
                </a:solidFill>
                <a:effectLst/>
                <a:latin typeface="+mn-lt"/>
                <a:ea typeface="+mn-ea"/>
                <a:cs typeface="+mn-cs"/>
              </a:rPr>
              <a:t>he Global Environment Facility continues</a:t>
            </a:r>
            <a:r>
              <a:rPr lang="en-GB" sz="1200" kern="1200" baseline="0" noProof="0" dirty="0">
                <a:solidFill>
                  <a:schemeClr val="tx1"/>
                </a:solidFill>
                <a:effectLst/>
                <a:latin typeface="+mn-lt"/>
                <a:ea typeface="+mn-ea"/>
                <a:cs typeface="+mn-cs"/>
              </a:rPr>
              <a:t> to be </a:t>
            </a:r>
            <a:r>
              <a:rPr lang="en-GB" sz="1200" kern="1200" noProof="0" dirty="0">
                <a:solidFill>
                  <a:schemeClr val="tx1"/>
                </a:solidFill>
                <a:effectLst/>
                <a:latin typeface="+mn-lt"/>
                <a:ea typeface="+mn-ea"/>
                <a:cs typeface="+mn-cs"/>
              </a:rPr>
              <a:t>top</a:t>
            </a:r>
            <a:r>
              <a:rPr lang="en-GB" sz="1200" kern="1200" baseline="0" noProof="0" dirty="0">
                <a:solidFill>
                  <a:schemeClr val="tx1"/>
                </a:solidFill>
                <a:effectLst/>
                <a:latin typeface="+mn-lt"/>
                <a:ea typeface="+mn-ea"/>
                <a:cs typeface="+mn-cs"/>
              </a:rPr>
              <a:t> contributor of funds and we are grateful for these significant resources provided. UN Agencies, the European Commission, the Green Climate Fund, and the Finance Initiative also provided substantial amounts to our programmes.</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baseline="0" noProof="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baseline="0" noProof="0" dirty="0">
                <a:solidFill>
                  <a:schemeClr val="tx1"/>
                </a:solidFill>
                <a:effectLst/>
                <a:latin typeface="+mn-lt"/>
                <a:ea typeface="+mn-ea"/>
                <a:cs typeface="+mn-cs"/>
              </a:rPr>
              <a:t>Ten of the top-15 earmarked contributors during the first half of 2020 are Member States: Norway, Japan, Sweden, Germany, Denmark, Switzerland, China, United Kingdom, the United States, and Israel </a:t>
            </a:r>
            <a:r>
              <a:rPr lang="en-GB" noProof="0" dirty="0"/>
              <a:t>. </a:t>
            </a:r>
          </a:p>
          <a:p>
            <a:pPr marL="0" marR="0" indent="0" algn="l" defTabSz="457200" rtl="0" eaLnBrk="1" fontAlgn="auto" latinLnBrk="0" hangingPunct="1">
              <a:lnSpc>
                <a:spcPct val="100000"/>
              </a:lnSpc>
              <a:spcBef>
                <a:spcPts val="0"/>
              </a:spcBef>
              <a:spcAft>
                <a:spcPts val="0"/>
              </a:spcAft>
              <a:buClrTx/>
              <a:buSzTx/>
              <a:buFontTx/>
              <a:buNone/>
              <a:tabLst/>
              <a:defRPr/>
            </a:pPr>
            <a:r>
              <a:rPr lang="en-GB" noProof="0" dirty="0"/>
              <a:t>Thank you to these Member States for their generous contributions. </a:t>
            </a:r>
          </a:p>
        </p:txBody>
      </p:sp>
      <p:sp>
        <p:nvSpPr>
          <p:cNvPr id="4" name="Slide Number Placeholder 3"/>
          <p:cNvSpPr>
            <a:spLocks noGrp="1"/>
          </p:cNvSpPr>
          <p:nvPr>
            <p:ph type="sldNum" sz="quarter" idx="5"/>
          </p:nvPr>
        </p:nvSpPr>
        <p:spPr/>
        <p:txBody>
          <a:bodyPr/>
          <a:lstStyle/>
          <a:p>
            <a:fld id="{12426B78-950D-0B45-B694-D406D7D4BE9C}" type="slidenum">
              <a:rPr lang="en-US" smtClean="0"/>
              <a:t>6</a:t>
            </a:fld>
            <a:endParaRPr lang="en-US"/>
          </a:p>
        </p:txBody>
      </p:sp>
    </p:spTree>
    <p:extLst>
      <p:ext uri="{BB962C8B-B14F-4D97-AF65-F5344CB8AC3E}">
        <p14:creationId xmlns:p14="http://schemas.microsoft.com/office/powerpoint/2010/main" val="99394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r>
              <a:rPr lang="en-US" dirty="0"/>
              <a:t>L</a:t>
            </a:r>
            <a:r>
              <a:rPr lang="en-SE" dirty="0"/>
              <a:t>ast year </a:t>
            </a:r>
            <a:r>
              <a:rPr lang="en-US" dirty="0"/>
              <a:t>we identified three funding challenges for UNEP: 1. the balance between core and earmarked funding, 2. the narrow funding base and 3. strong preference for tight earmarking rather than soft earmarking at </a:t>
            </a:r>
            <a:r>
              <a:rPr lang="en-US" dirty="0" err="1"/>
              <a:t>programme</a:t>
            </a:r>
            <a:r>
              <a:rPr lang="en-US" dirty="0"/>
              <a:t> level.</a:t>
            </a:r>
          </a:p>
          <a:p>
            <a:endParaRPr lang="en-US" dirty="0"/>
          </a:p>
          <a:p>
            <a:r>
              <a:rPr lang="en-US" dirty="0"/>
              <a:t>To address the issue of core funding and funding base, we introduced the Fair Share concept that simplifies </a:t>
            </a:r>
            <a:r>
              <a:rPr lang="en-SE" dirty="0"/>
              <a:t>the </a:t>
            </a:r>
            <a:r>
              <a:rPr lang="en-US" dirty="0"/>
              <a:t>rather technical term</a:t>
            </a:r>
            <a:r>
              <a:rPr lang="en-SE" dirty="0"/>
              <a:t> Voluntary Indicative Scale of Contributions, or VISC</a:t>
            </a:r>
            <a:r>
              <a:rPr lang="en-US" dirty="0"/>
              <a:t>. We believe it better reflects the purpose of the scale which is to encourage each member state to provide core funds at the level commensurate with their economic and social situation. </a:t>
            </a:r>
            <a:r>
              <a:rPr lang="en-SE" dirty="0"/>
              <a:t> </a:t>
            </a:r>
            <a:r>
              <a:rPr lang="en-US" dirty="0"/>
              <a:t>We have also conducted a survey on UNEP’s funding to better understand which factors prevent or encourage member states to provide financial support to the </a:t>
            </a:r>
            <a:r>
              <a:rPr lang="en-US" dirty="0" err="1"/>
              <a:t>organisation</a:t>
            </a:r>
            <a:r>
              <a:rPr lang="en-US" dirty="0"/>
              <a:t> and how funding UNEP an be made easier and more attractive. The results will be shared with you separately</a:t>
            </a:r>
            <a:endParaRPr lang="en-SE" dirty="0"/>
          </a:p>
          <a:p>
            <a:endParaRPr lang="en-SE" dirty="0"/>
          </a:p>
          <a:p>
            <a:r>
              <a:rPr lang="en-SE" dirty="0"/>
              <a:t>A</a:t>
            </a:r>
            <a:r>
              <a:rPr lang="en-US" dirty="0" err="1"/>
              <a:t>nd</a:t>
            </a:r>
            <a:r>
              <a:rPr lang="en-US" dirty="0"/>
              <a:t> a</a:t>
            </a:r>
            <a:r>
              <a:rPr lang="en-SE" dirty="0"/>
              <a:t>s you can see in this graph</a:t>
            </a:r>
            <a:r>
              <a:rPr lang="en-US" dirty="0"/>
              <a:t> on UN assembly</a:t>
            </a:r>
            <a:r>
              <a:rPr lang="en-SE" dirty="0"/>
              <a:t> </a:t>
            </a:r>
            <a:r>
              <a:rPr lang="en-US" dirty="0"/>
              <a:t>of 193 member states that we still have a way to go: </a:t>
            </a:r>
            <a:r>
              <a:rPr lang="en-SE" dirty="0"/>
              <a:t>during the first half of 2020, 18 Members paid their Fair Share</a:t>
            </a:r>
            <a:r>
              <a:rPr lang="en-US" dirty="0"/>
              <a:t> and 24 contributed but less than their Fair Share, </a:t>
            </a:r>
            <a:r>
              <a:rPr lang="en-SE" dirty="0"/>
              <a:t>while 151 Member States didn’t contribute at all. </a:t>
            </a:r>
            <a:r>
              <a:rPr lang="en-US" dirty="0"/>
              <a:t>O</a:t>
            </a:r>
            <a:r>
              <a:rPr lang="en-SE" dirty="0"/>
              <a:t>ur goal is of course to have a Green Parliament, and we hope that the Fair Share concept will be helpful in our journey. </a:t>
            </a:r>
          </a:p>
        </p:txBody>
      </p:sp>
      <p:sp>
        <p:nvSpPr>
          <p:cNvPr id="4" name="Slide Number Placeholder 3"/>
          <p:cNvSpPr>
            <a:spLocks noGrp="1"/>
          </p:cNvSpPr>
          <p:nvPr>
            <p:ph type="sldNum" sz="quarter" idx="5"/>
          </p:nvPr>
        </p:nvSpPr>
        <p:spPr/>
        <p:txBody>
          <a:bodyPr/>
          <a:lstStyle/>
          <a:p>
            <a:fld id="{12426B78-950D-0B45-B694-D406D7D4BE9C}" type="slidenum">
              <a:rPr lang="en-US" smtClean="0"/>
              <a:t>7</a:t>
            </a:fld>
            <a:endParaRPr lang="en-US"/>
          </a:p>
        </p:txBody>
      </p:sp>
    </p:spTree>
    <p:extLst>
      <p:ext uri="{BB962C8B-B14F-4D97-AF65-F5344CB8AC3E}">
        <p14:creationId xmlns:p14="http://schemas.microsoft.com/office/powerpoint/2010/main" val="1217408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r>
              <a:rPr lang="en-GB" dirty="0"/>
              <a:t>In more detail, here are the 18 Member States that contributed their Fair Share during the first half of 2020. I will not read all the names but will give you a moment to have a look at this slide. </a:t>
            </a:r>
            <a:endParaRPr lang="en-SE" dirty="0"/>
          </a:p>
          <a:p>
            <a:r>
              <a:rPr lang="en-SE" dirty="0"/>
              <a:t>The Fair Share is fair because it considers each country individually and distributes the responsibility collectively. Therefore each and every country, no matter how big or small, </a:t>
            </a:r>
            <a:r>
              <a:rPr lang="en-US" dirty="0"/>
              <a:t>can </a:t>
            </a:r>
            <a:r>
              <a:rPr lang="en-SE" dirty="0"/>
              <a:t>pay their Fair Share.</a:t>
            </a:r>
          </a:p>
          <a:p>
            <a:r>
              <a:rPr lang="en-SE" dirty="0"/>
              <a:t>A sincere thank you to these 18 Member States who are leading by example.</a:t>
            </a:r>
          </a:p>
        </p:txBody>
      </p:sp>
      <p:sp>
        <p:nvSpPr>
          <p:cNvPr id="4" name="Slide Number Placeholder 3"/>
          <p:cNvSpPr>
            <a:spLocks noGrp="1"/>
          </p:cNvSpPr>
          <p:nvPr>
            <p:ph type="sldNum" sz="quarter" idx="5"/>
          </p:nvPr>
        </p:nvSpPr>
        <p:spPr/>
        <p:txBody>
          <a:bodyPr/>
          <a:lstStyle/>
          <a:p>
            <a:fld id="{12426B78-950D-0B45-B694-D406D7D4BE9C}" type="slidenum">
              <a:rPr lang="en-US" smtClean="0"/>
              <a:t>8</a:t>
            </a:fld>
            <a:endParaRPr lang="en-US"/>
          </a:p>
        </p:txBody>
      </p:sp>
    </p:spTree>
    <p:extLst>
      <p:ext uri="{BB962C8B-B14F-4D97-AF65-F5344CB8AC3E}">
        <p14:creationId xmlns:p14="http://schemas.microsoft.com/office/powerpoint/2010/main" val="4248877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r>
              <a:rPr lang="en-SE" dirty="0"/>
              <a:t>With that, let me and our Fair Share Macaw thank you for your support in the first half of 2020</a:t>
            </a:r>
            <a:r>
              <a:rPr lang="en-US" dirty="0"/>
              <a:t>.</a:t>
            </a:r>
          </a:p>
          <a:p>
            <a:endParaRPr lang="en-US" dirty="0"/>
          </a:p>
          <a:p>
            <a:r>
              <a:rPr lang="en-US" dirty="0"/>
              <a:t>I </a:t>
            </a:r>
            <a:r>
              <a:rPr lang="en-SE" dirty="0"/>
              <a:t>hop</a:t>
            </a:r>
            <a:r>
              <a:rPr lang="en-US" dirty="0"/>
              <a:t>e that</a:t>
            </a:r>
            <a:r>
              <a:rPr lang="en-SE" dirty="0"/>
              <a:t> we can count on your continued support in 2020</a:t>
            </a:r>
            <a:r>
              <a:rPr lang="en-US" dirty="0"/>
              <a:t>, the year that has brought about the urgent need to build back better, faster and more concretely. As we know, the health of the planet and the health of humanity are closely interlinked.</a:t>
            </a:r>
          </a:p>
          <a:p>
            <a:r>
              <a:rPr lang="en-US" dirty="0"/>
              <a:t>Thank you.</a:t>
            </a:r>
            <a:endParaRPr lang="en-SE" dirty="0"/>
          </a:p>
        </p:txBody>
      </p:sp>
      <p:sp>
        <p:nvSpPr>
          <p:cNvPr id="4" name="Slide Number Placeholder 3"/>
          <p:cNvSpPr>
            <a:spLocks noGrp="1"/>
          </p:cNvSpPr>
          <p:nvPr>
            <p:ph type="sldNum" sz="quarter" idx="5"/>
          </p:nvPr>
        </p:nvSpPr>
        <p:spPr/>
        <p:txBody>
          <a:bodyPr/>
          <a:lstStyle/>
          <a:p>
            <a:fld id="{12426B78-950D-0B45-B694-D406D7D4BE9C}" type="slidenum">
              <a:rPr lang="en-US" smtClean="0"/>
              <a:t>9</a:t>
            </a:fld>
            <a:endParaRPr lang="en-US"/>
          </a:p>
        </p:txBody>
      </p:sp>
    </p:spTree>
    <p:extLst>
      <p:ext uri="{BB962C8B-B14F-4D97-AF65-F5344CB8AC3E}">
        <p14:creationId xmlns:p14="http://schemas.microsoft.com/office/powerpoint/2010/main" val="1116816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426B78-950D-0B45-B694-D406D7D4BE9C}" type="slidenum">
              <a:rPr lang="en-US" smtClean="0"/>
              <a:t>11</a:t>
            </a:fld>
            <a:endParaRPr lang="en-US"/>
          </a:p>
        </p:txBody>
      </p:sp>
    </p:spTree>
    <p:extLst>
      <p:ext uri="{BB962C8B-B14F-4D97-AF65-F5344CB8AC3E}">
        <p14:creationId xmlns:p14="http://schemas.microsoft.com/office/powerpoint/2010/main" val="1998079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3311DB-C32A-CC46-90F4-CE205A9DE94D}" type="slidenum">
              <a:rPr lang="en-US" smtClean="0"/>
              <a:t>18</a:t>
            </a:fld>
            <a:endParaRPr lang="en-US"/>
          </a:p>
        </p:txBody>
      </p:sp>
    </p:spTree>
    <p:extLst>
      <p:ext uri="{BB962C8B-B14F-4D97-AF65-F5344CB8AC3E}">
        <p14:creationId xmlns:p14="http://schemas.microsoft.com/office/powerpoint/2010/main" val="3025337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lgn="l">
              <a:defRPr>
                <a:latin typeface="Roboto Regular"/>
                <a:cs typeface="Roboto Regular"/>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l">
              <a:buNone/>
              <a:defRPr>
                <a:solidFill>
                  <a:schemeClr val="tx1">
                    <a:tint val="75000"/>
                  </a:schemeClr>
                </a:solidFill>
                <a:latin typeface="Roboto Regular"/>
                <a:cs typeface="Roboto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lgn="l">
              <a:defRPr>
                <a:latin typeface="Roboto Regular"/>
                <a:cs typeface="Roboto Regular"/>
              </a:defRPr>
            </a:lvl1pPr>
          </a:lstStyle>
          <a:p>
            <a:fld id="{970ECD59-A37A-C84B-9DFA-8E427AD378B0}" type="datetimeFigureOut">
              <a:rPr lang="en-US" smtClean="0"/>
              <a:pPr/>
              <a:t>10/12/20</a:t>
            </a:fld>
            <a:endParaRPr lang="en-US"/>
          </a:p>
        </p:txBody>
      </p:sp>
      <p:sp>
        <p:nvSpPr>
          <p:cNvPr id="5" name="Footer Placeholder 4"/>
          <p:cNvSpPr>
            <a:spLocks noGrp="1"/>
          </p:cNvSpPr>
          <p:nvPr>
            <p:ph type="ftr" sz="quarter" idx="11"/>
          </p:nvPr>
        </p:nvSpPr>
        <p:spPr/>
        <p:txBody>
          <a:bodyPr/>
          <a:lstStyle>
            <a:lvl1pPr algn="l">
              <a:defRPr>
                <a:latin typeface="Roboto Regular"/>
                <a:cs typeface="Roboto Regular"/>
              </a:defRPr>
            </a:lvl1pPr>
          </a:lstStyle>
          <a:p>
            <a:endParaRPr lang="en-US"/>
          </a:p>
        </p:txBody>
      </p:sp>
      <p:sp>
        <p:nvSpPr>
          <p:cNvPr id="6" name="Slide Number Placeholder 5"/>
          <p:cNvSpPr>
            <a:spLocks noGrp="1"/>
          </p:cNvSpPr>
          <p:nvPr>
            <p:ph type="sldNum" sz="quarter" idx="12"/>
          </p:nvPr>
        </p:nvSpPr>
        <p:spPr/>
        <p:txBody>
          <a:bodyPr/>
          <a:lstStyle>
            <a:lvl1pPr algn="l">
              <a:defRPr>
                <a:latin typeface="Roboto Regular"/>
                <a:cs typeface="Roboto Regular"/>
              </a:defRPr>
            </a:lvl1pPr>
          </a:lstStyle>
          <a:p>
            <a:fld id="{80E39091-E0D1-CF46-954B-4EBC67CDBED6}" type="slidenum">
              <a:rPr lang="en-US" smtClean="0"/>
              <a:pPr/>
              <a:t>‹#›</a:t>
            </a:fld>
            <a:endParaRPr lang="en-US"/>
          </a:p>
        </p:txBody>
      </p:sp>
    </p:spTree>
    <p:extLst>
      <p:ext uri="{BB962C8B-B14F-4D97-AF65-F5344CB8AC3E}">
        <p14:creationId xmlns:p14="http://schemas.microsoft.com/office/powerpoint/2010/main" val="187681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0ECD59-A37A-C84B-9DFA-8E427AD378B0}" type="datetimeFigureOut">
              <a:rPr lang="en-US" smtClean="0"/>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325317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0ECD59-A37A-C84B-9DFA-8E427AD378B0}" type="datetimeFigureOut">
              <a:rPr lang="en-US" smtClean="0"/>
              <a:t>10/12/20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2628908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0ECD59-A37A-C84B-9DFA-8E427AD378B0}" type="datetimeFigureOut">
              <a:rPr lang="en-US" smtClean="0"/>
              <a:t>10/12/20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617658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0ECD59-A37A-C84B-9DFA-8E427AD378B0}" type="datetimeFigureOut">
              <a:rPr lang="en-US" smtClean="0"/>
              <a:t>10/12/20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553718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0ECD59-A37A-C84B-9DFA-8E427AD378B0}" type="datetimeFigureOut">
              <a:rPr lang="en-US" smtClean="0"/>
              <a:t>10/12/20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1399903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0ECD59-A37A-C84B-9DFA-8E427AD378B0}" type="datetimeFigureOut">
              <a:rPr lang="en-US" smtClean="0"/>
              <a:t>10/12/20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230215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smtClean="0"/>
              <a:t>10/12/20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2542211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0ECD59-A37A-C84B-9DFA-8E427AD378B0}" type="datetimeFigureOut">
              <a:rPr lang="en-US" smtClean="0"/>
              <a:t>10/12/20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39091-E0D1-CF46-954B-4EBC67CDBED6}" type="slidenum">
              <a:rPr lang="en-US" smtClean="0"/>
              <a:t>‹#›</a:t>
            </a:fld>
            <a:endParaRPr lang="en-US"/>
          </a:p>
        </p:txBody>
      </p:sp>
    </p:spTree>
    <p:extLst>
      <p:ext uri="{BB962C8B-B14F-4D97-AF65-F5344CB8AC3E}">
        <p14:creationId xmlns:p14="http://schemas.microsoft.com/office/powerpoint/2010/main" val="386136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err="1"/>
              <a:t>sjdlf</a:t>
            </a:r>
            <a:endParaRPr lang="en-US"/>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Roboto Regular"/>
                <a:cs typeface="Roboto Regular"/>
              </a:defRPr>
            </a:lvl1pPr>
          </a:lstStyle>
          <a:p>
            <a:fld id="{970ECD59-A37A-C84B-9DFA-8E427AD378B0}" type="datetimeFigureOut">
              <a:rPr lang="en-US" smtClean="0"/>
              <a:pPr/>
              <a:t>10/12/20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l">
              <a:defRPr sz="1200">
                <a:solidFill>
                  <a:schemeClr val="tx1">
                    <a:tint val="75000"/>
                  </a:schemeClr>
                </a:solidFill>
                <a:latin typeface="Roboto Regular"/>
                <a:cs typeface="Roboto Regular"/>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Roboto Regular"/>
                <a:cs typeface="Roboto Regular"/>
              </a:defRPr>
            </a:lvl1pPr>
          </a:lstStyle>
          <a:p>
            <a:fld id="{80E39091-E0D1-CF46-954B-4EBC67CDBED6}" type="slidenum">
              <a:rPr lang="en-US" smtClean="0"/>
              <a:pPr/>
              <a:t>‹#›</a:t>
            </a:fld>
            <a:endParaRPr lang="en-US"/>
          </a:p>
        </p:txBody>
      </p:sp>
    </p:spTree>
    <p:extLst>
      <p:ext uri="{BB962C8B-B14F-4D97-AF65-F5344CB8AC3E}">
        <p14:creationId xmlns:p14="http://schemas.microsoft.com/office/powerpoint/2010/main" val="3216452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457200" rtl="0" eaLnBrk="1" latinLnBrk="0" hangingPunct="1">
        <a:spcBef>
          <a:spcPct val="0"/>
        </a:spcBef>
        <a:buNone/>
        <a:defRPr sz="4400" kern="1200">
          <a:solidFill>
            <a:schemeClr val="tx1"/>
          </a:solidFill>
          <a:latin typeface="Roboto Regular"/>
          <a:ea typeface="+mj-ea"/>
          <a:cs typeface="Roboto Regular"/>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Roboto Regular"/>
          <a:ea typeface="+mn-ea"/>
          <a:cs typeface="Roboto Regular"/>
        </a:defRPr>
      </a:lvl1pPr>
      <a:lvl2pPr marL="742950" indent="-285750" algn="l" defTabSz="457200" rtl="0" eaLnBrk="1" latinLnBrk="0" hangingPunct="1">
        <a:spcBef>
          <a:spcPct val="20000"/>
        </a:spcBef>
        <a:buFont typeface="Arial"/>
        <a:buChar char="–"/>
        <a:defRPr sz="2800" kern="1200">
          <a:solidFill>
            <a:schemeClr val="tx1"/>
          </a:solidFill>
          <a:latin typeface="Roboto Regular"/>
          <a:ea typeface="+mn-ea"/>
          <a:cs typeface="Roboto Regular"/>
        </a:defRPr>
      </a:lvl2pPr>
      <a:lvl3pPr marL="1143000" indent="-228600" algn="l" defTabSz="457200" rtl="0" eaLnBrk="1" latinLnBrk="0" hangingPunct="1">
        <a:spcBef>
          <a:spcPct val="20000"/>
        </a:spcBef>
        <a:buFont typeface="Arial"/>
        <a:buChar char="•"/>
        <a:defRPr sz="2400" kern="1200">
          <a:solidFill>
            <a:schemeClr val="tx1"/>
          </a:solidFill>
          <a:latin typeface="Roboto Regular"/>
          <a:ea typeface="+mn-ea"/>
          <a:cs typeface="Roboto Regular"/>
        </a:defRPr>
      </a:lvl3pPr>
      <a:lvl4pPr marL="1600200" indent="-228600" algn="l" defTabSz="457200" rtl="0" eaLnBrk="1" latinLnBrk="0" hangingPunct="1">
        <a:spcBef>
          <a:spcPct val="20000"/>
        </a:spcBef>
        <a:buFont typeface="Arial"/>
        <a:buChar char="–"/>
        <a:defRPr sz="2000" kern="1200">
          <a:solidFill>
            <a:schemeClr val="tx1"/>
          </a:solidFill>
          <a:latin typeface="Roboto Regular"/>
          <a:ea typeface="+mn-ea"/>
          <a:cs typeface="Roboto Regular"/>
        </a:defRPr>
      </a:lvl4pPr>
      <a:lvl5pPr marL="2171700" indent="-342900" algn="l" defTabSz="457200" rtl="0" eaLnBrk="1" latinLnBrk="0" hangingPunct="1">
        <a:spcBef>
          <a:spcPct val="20000"/>
        </a:spcBef>
        <a:buFont typeface="Wingdings" charset="2"/>
        <a:buChar char="v"/>
        <a:defRPr sz="2000" kern="1200">
          <a:solidFill>
            <a:schemeClr val="tx1"/>
          </a:solidFill>
          <a:latin typeface="Roboto Regular"/>
          <a:ea typeface="+mn-ea"/>
          <a:cs typeface="Roboto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notesSlide" Target="../notesSlides/notesSlide10.xml"/><Relationship Id="rId7" Type="http://schemas.openxmlformats.org/officeDocument/2006/relationships/chart" Target="../charts/chart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chart" Target="../charts/chart6.xml"/><Relationship Id="rId5" Type="http://schemas.openxmlformats.org/officeDocument/2006/relationships/chart" Target="../charts/chart5.xml"/><Relationship Id="rId10" Type="http://schemas.openxmlformats.org/officeDocument/2006/relationships/image" Target="../media/image11.emf"/><Relationship Id="rId4" Type="http://schemas.openxmlformats.org/officeDocument/2006/relationships/image" Target="../media/image10.emf"/><Relationship Id="rId9" Type="http://schemas.openxmlformats.org/officeDocument/2006/relationships/package" Target="../embeddings/Microsoft_Word_Document.docx"/></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emf"/><Relationship Id="rId5" Type="http://schemas.openxmlformats.org/officeDocument/2006/relationships/package" Target="../embeddings/Microsoft_Word_Document7.docx"/><Relationship Id="rId4" Type="http://schemas.openxmlformats.org/officeDocument/2006/relationships/chart" Target="../charts/chart9.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B669227-468C-B947-9F92-4B1284B7484A}"/>
              </a:ext>
            </a:extLst>
          </p:cNvPr>
          <p:cNvSpPr/>
          <p:nvPr/>
        </p:nvSpPr>
        <p:spPr>
          <a:xfrm>
            <a:off x="208344" y="208344"/>
            <a:ext cx="11775312" cy="6441312"/>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KE"/>
          </a:p>
        </p:txBody>
      </p:sp>
      <p:sp>
        <p:nvSpPr>
          <p:cNvPr id="2" name="Title 1"/>
          <p:cNvSpPr>
            <a:spLocks noGrp="1"/>
          </p:cNvSpPr>
          <p:nvPr>
            <p:ph type="ctrTitle"/>
          </p:nvPr>
        </p:nvSpPr>
        <p:spPr>
          <a:xfrm>
            <a:off x="617951" y="2419700"/>
            <a:ext cx="8273687" cy="1190074"/>
          </a:xfrm>
        </p:spPr>
        <p:txBody>
          <a:bodyPr lIns="0" tIns="0" rIns="0" bIns="0">
            <a:noAutofit/>
          </a:bodyPr>
          <a:lstStyle/>
          <a:p>
            <a:r>
              <a:rPr lang="en-US" sz="3400" b="1" dirty="0">
                <a:solidFill>
                  <a:schemeClr val="bg1"/>
                </a:solidFill>
              </a:rPr>
              <a:t>Overview Resources &amp; Management</a:t>
            </a:r>
            <a:br>
              <a:rPr lang="en-US" sz="3400" b="1" dirty="0">
                <a:solidFill>
                  <a:schemeClr val="bg1"/>
                </a:solidFill>
              </a:rPr>
            </a:br>
            <a:r>
              <a:rPr lang="en-US" sz="3400" b="1" dirty="0">
                <a:solidFill>
                  <a:schemeClr val="bg1"/>
                </a:solidFill>
              </a:rPr>
              <a:t>Programme Performance Report</a:t>
            </a:r>
            <a:endParaRPr lang="en-US" sz="3400" dirty="0">
              <a:solidFill>
                <a:schemeClr val="bg1"/>
              </a:solidFill>
            </a:endParaRPr>
          </a:p>
        </p:txBody>
      </p:sp>
      <p:sp>
        <p:nvSpPr>
          <p:cNvPr id="3" name="Subtitle 2"/>
          <p:cNvSpPr>
            <a:spLocks noGrp="1"/>
          </p:cNvSpPr>
          <p:nvPr>
            <p:ph type="subTitle" idx="1"/>
          </p:nvPr>
        </p:nvSpPr>
        <p:spPr>
          <a:xfrm>
            <a:off x="617951" y="5521475"/>
            <a:ext cx="7747013" cy="718573"/>
          </a:xfrm>
        </p:spPr>
        <p:txBody>
          <a:bodyPr lIns="0" tIns="0" rIns="0" bIns="0">
            <a:normAutofit lnSpcReduction="10000"/>
          </a:bodyPr>
          <a:lstStyle/>
          <a:p>
            <a:r>
              <a:rPr lang="en-GB" sz="1400" dirty="0">
                <a:solidFill>
                  <a:srgbClr val="FFFFFF"/>
                </a:solidFill>
                <a:latin typeface="Roboto Light" panose="02000000000000000000" pitchFamily="2" charset="0"/>
                <a:ea typeface="Roboto Light" panose="02000000000000000000" pitchFamily="2" charset="0"/>
              </a:rPr>
              <a:t>Sonja Leighton-Kone </a:t>
            </a:r>
          </a:p>
          <a:p>
            <a:r>
              <a:rPr lang="en-GB" sz="1400" dirty="0">
                <a:solidFill>
                  <a:srgbClr val="FFFFFF"/>
                </a:solidFill>
                <a:latin typeface="Roboto Light" panose="02000000000000000000" pitchFamily="2" charset="0"/>
                <a:ea typeface="Roboto Light" panose="02000000000000000000" pitchFamily="2" charset="0"/>
              </a:rPr>
              <a:t>Director, Corporate Services Division </a:t>
            </a:r>
          </a:p>
          <a:p>
            <a:r>
              <a:rPr lang="en-GB" sz="1400" dirty="0" err="1">
                <a:solidFill>
                  <a:srgbClr val="FFFFFF"/>
                </a:solidFill>
                <a:latin typeface="Roboto Light" panose="02000000000000000000" pitchFamily="2" charset="0"/>
                <a:ea typeface="Roboto Light" panose="02000000000000000000" pitchFamily="2" charset="0"/>
              </a:rPr>
              <a:t>sonja.leighton-kone@un.org</a:t>
            </a:r>
            <a:endParaRPr lang="en-US" sz="1400" dirty="0">
              <a:solidFill>
                <a:srgbClr val="FFFFFF"/>
              </a:solidFill>
              <a:latin typeface="Roboto Light" panose="02000000000000000000" pitchFamily="2" charset="0"/>
              <a:ea typeface="Roboto Light" panose="02000000000000000000" pitchFamily="2" charset="0"/>
            </a:endParaRPr>
          </a:p>
        </p:txBody>
      </p:sp>
      <p:pic>
        <p:nvPicPr>
          <p:cNvPr id="11" name="Picture 10">
            <a:extLst>
              <a:ext uri="{FF2B5EF4-FFF2-40B4-BE49-F238E27FC236}">
                <a16:creationId xmlns:a16="http://schemas.microsoft.com/office/drawing/2014/main" id="{BFCDD2EF-BB22-3D4E-857E-AA7A7FD198A4}"/>
              </a:ext>
            </a:extLst>
          </p:cNvPr>
          <p:cNvPicPr>
            <a:picLocks noChangeAspect="1"/>
          </p:cNvPicPr>
          <p:nvPr/>
        </p:nvPicPr>
        <p:blipFill>
          <a:blip r:embed="rId3"/>
          <a:srcRect/>
          <a:stretch/>
        </p:blipFill>
        <p:spPr>
          <a:xfrm>
            <a:off x="10283537" y="617951"/>
            <a:ext cx="1290511" cy="939452"/>
          </a:xfrm>
          <a:prstGeom prst="rect">
            <a:avLst/>
          </a:prstGeom>
        </p:spPr>
      </p:pic>
      <p:sp>
        <p:nvSpPr>
          <p:cNvPr id="16" name="Title 1">
            <a:extLst>
              <a:ext uri="{FF2B5EF4-FFF2-40B4-BE49-F238E27FC236}">
                <a16:creationId xmlns:a16="http://schemas.microsoft.com/office/drawing/2014/main" id="{ADEEF12C-3343-434C-A638-E64F4ED6B380}"/>
              </a:ext>
            </a:extLst>
          </p:cNvPr>
          <p:cNvSpPr txBox="1">
            <a:spLocks/>
          </p:cNvSpPr>
          <p:nvPr/>
        </p:nvSpPr>
        <p:spPr>
          <a:xfrm>
            <a:off x="617951" y="3640822"/>
            <a:ext cx="7679263" cy="457672"/>
          </a:xfrm>
          <a:prstGeom prst="rect">
            <a:avLst/>
          </a:prstGeom>
        </p:spPr>
        <p:txBody>
          <a:bodyPr vert="horz" lIns="0" tIns="0" rIns="0" bIns="0" rtlCol="0" anchor="ctr">
            <a:noAutofit/>
          </a:bodyPr>
          <a:lstStyle>
            <a:lvl1pPr algn="l" defTabSz="457200" rtl="0" eaLnBrk="1" latinLnBrk="0" hangingPunct="1">
              <a:spcBef>
                <a:spcPct val="0"/>
              </a:spcBef>
              <a:buNone/>
              <a:defRPr sz="4400" kern="1200">
                <a:solidFill>
                  <a:schemeClr val="tx1"/>
                </a:solidFill>
                <a:latin typeface="Roboto Regular"/>
                <a:ea typeface="+mj-ea"/>
                <a:cs typeface="Roboto Regular"/>
              </a:defRPr>
            </a:lvl1pPr>
          </a:lstStyle>
          <a:p>
            <a:r>
              <a:rPr lang="en-US" sz="2100" dirty="0">
                <a:solidFill>
                  <a:schemeClr val="bg1"/>
                </a:solidFill>
                <a:latin typeface="Roboto Light" panose="02000000000000000000" pitchFamily="2" charset="0"/>
                <a:ea typeface="Roboto Light" panose="02000000000000000000" pitchFamily="2" charset="0"/>
              </a:rPr>
              <a:t>January – June 2020</a:t>
            </a:r>
          </a:p>
        </p:txBody>
      </p:sp>
      <p:pic>
        <p:nvPicPr>
          <p:cNvPr id="21" name="Picture 20">
            <a:extLst>
              <a:ext uri="{FF2B5EF4-FFF2-40B4-BE49-F238E27FC236}">
                <a16:creationId xmlns:a16="http://schemas.microsoft.com/office/drawing/2014/main" id="{57982750-D6DD-F145-BDA2-4F60C3BBFF2B}"/>
              </a:ext>
            </a:extLst>
          </p:cNvPr>
          <p:cNvPicPr>
            <a:picLocks noChangeAspect="1"/>
          </p:cNvPicPr>
          <p:nvPr/>
        </p:nvPicPr>
        <p:blipFill>
          <a:blip r:embed="rId4"/>
          <a:stretch>
            <a:fillRect/>
          </a:stretch>
        </p:blipFill>
        <p:spPr>
          <a:xfrm>
            <a:off x="7211761" y="2158358"/>
            <a:ext cx="4728724" cy="4491298"/>
          </a:xfrm>
          <a:prstGeom prst="rect">
            <a:avLst/>
          </a:prstGeom>
        </p:spPr>
      </p:pic>
    </p:spTree>
    <p:extLst>
      <p:ext uri="{BB962C8B-B14F-4D97-AF65-F5344CB8AC3E}">
        <p14:creationId xmlns:p14="http://schemas.microsoft.com/office/powerpoint/2010/main" val="1597283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CB00BD-8AF6-574E-B40A-8F3D5DCE46D3}"/>
              </a:ext>
            </a:extLst>
          </p:cNvPr>
          <p:cNvSpPr/>
          <p:nvPr/>
        </p:nvSpPr>
        <p:spPr>
          <a:xfrm>
            <a:off x="208344" y="208344"/>
            <a:ext cx="11775312" cy="644131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KE"/>
          </a:p>
        </p:txBody>
      </p:sp>
      <p:graphicFrame>
        <p:nvGraphicFramePr>
          <p:cNvPr id="7" name="Chart 6">
            <a:extLst>
              <a:ext uri="{FF2B5EF4-FFF2-40B4-BE49-F238E27FC236}">
                <a16:creationId xmlns:a16="http://schemas.microsoft.com/office/drawing/2014/main" id="{3FDF5465-6B89-4866-80DA-C5D63A3120A3}"/>
              </a:ext>
            </a:extLst>
          </p:cNvPr>
          <p:cNvGraphicFramePr>
            <a:graphicFrameLocks/>
          </p:cNvGraphicFramePr>
          <p:nvPr/>
        </p:nvGraphicFramePr>
        <p:xfrm>
          <a:off x="444502" y="1525888"/>
          <a:ext cx="9319538" cy="4737126"/>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a:extLst>
              <a:ext uri="{FF2B5EF4-FFF2-40B4-BE49-F238E27FC236}">
                <a16:creationId xmlns:a16="http://schemas.microsoft.com/office/drawing/2014/main" id="{A124DAE3-4E20-404B-A292-667146641135}"/>
              </a:ext>
            </a:extLst>
          </p:cNvPr>
          <p:cNvPicPr>
            <a:picLocks noChangeAspect="1"/>
          </p:cNvPicPr>
          <p:nvPr/>
        </p:nvPicPr>
        <p:blipFill>
          <a:blip r:embed="rId4"/>
          <a:stretch>
            <a:fillRect/>
          </a:stretch>
        </p:blipFill>
        <p:spPr>
          <a:xfrm>
            <a:off x="10779819" y="308552"/>
            <a:ext cx="1103629" cy="1103629"/>
          </a:xfrm>
          <a:prstGeom prst="rect">
            <a:avLst/>
          </a:prstGeom>
        </p:spPr>
      </p:pic>
      <p:sp>
        <p:nvSpPr>
          <p:cNvPr id="2" name="Rectangle 1">
            <a:extLst>
              <a:ext uri="{FF2B5EF4-FFF2-40B4-BE49-F238E27FC236}">
                <a16:creationId xmlns:a16="http://schemas.microsoft.com/office/drawing/2014/main" id="{33193D37-4406-874E-8AA4-B2BEE2B4FDFA}"/>
              </a:ext>
            </a:extLst>
          </p:cNvPr>
          <p:cNvSpPr/>
          <p:nvPr/>
        </p:nvSpPr>
        <p:spPr>
          <a:xfrm>
            <a:off x="617951" y="501748"/>
            <a:ext cx="8750300" cy="738664"/>
          </a:xfrm>
          <a:prstGeom prst="rect">
            <a:avLst/>
          </a:prstGeom>
        </p:spPr>
        <p:txBody>
          <a:bodyPr wrap="square" lIns="0" tIns="0" rIns="0" bIns="0">
            <a:spAutoFit/>
          </a:bodyPr>
          <a:lstStyle/>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700" dirty="0">
                <a:solidFill>
                  <a:srgbClr val="00AEEF"/>
                </a:solidFill>
                <a:latin typeface="Roboto" panose="02000000000000000000" pitchFamily="2" charset="0"/>
                <a:ea typeface="Roboto" panose="02000000000000000000" pitchFamily="2" charset="0"/>
                <a:cs typeface="Roboto" panose="02000000000000000000" pitchFamily="2" charset="0"/>
              </a:rPr>
              <a:t>Budget, Income, Available Resources and Expenditure</a:t>
            </a:r>
          </a:p>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100" dirty="0">
                <a:solidFill>
                  <a:srgbClr val="00AEEF"/>
                </a:solidFill>
                <a:latin typeface="Roboto Light" panose="02000000000000000000" pitchFamily="2" charset="0"/>
                <a:ea typeface="Roboto Light" panose="02000000000000000000" pitchFamily="2" charset="0"/>
                <a:cs typeface="Roboto" panose="02000000000000000000" pitchFamily="2" charset="0"/>
              </a:rPr>
              <a:t>(Annual Funds) January - June 2020</a:t>
            </a:r>
          </a:p>
        </p:txBody>
      </p:sp>
      <p:sp>
        <p:nvSpPr>
          <p:cNvPr id="11" name="Rectangle 10">
            <a:extLst>
              <a:ext uri="{FF2B5EF4-FFF2-40B4-BE49-F238E27FC236}">
                <a16:creationId xmlns:a16="http://schemas.microsoft.com/office/drawing/2014/main" id="{B12A92DF-09A5-1C41-A632-610A266FC4C1}"/>
              </a:ext>
            </a:extLst>
          </p:cNvPr>
          <p:cNvSpPr/>
          <p:nvPr/>
        </p:nvSpPr>
        <p:spPr>
          <a:xfrm>
            <a:off x="9865419" y="3883660"/>
            <a:ext cx="1828800" cy="1688254"/>
          </a:xfrm>
          <a:prstGeom prst="rect">
            <a:avLst/>
          </a:prstGeom>
        </p:spPr>
        <p:txBody>
          <a:bodyPr wrap="square" lIns="0" tIns="0" rIns="0" bIns="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GB" sz="1200" b="1" dirty="0">
                <a:solidFill>
                  <a:srgbClr val="00AEEF"/>
                </a:solidFill>
                <a:latin typeface="Roboto" charset="0"/>
                <a:ea typeface="Calibri" charset="0"/>
                <a:cs typeface="Times New Roman" charset="0"/>
              </a:rPr>
              <a:t>CORE FUNDS – </a:t>
            </a:r>
          </a:p>
          <a:p>
            <a:pPr>
              <a:defRPr/>
            </a:pPr>
            <a:r>
              <a:rPr lang="en-GB" sz="1200" b="1" dirty="0">
                <a:solidFill>
                  <a:srgbClr val="00AEEF"/>
                </a:solidFill>
                <a:latin typeface="Roboto" charset="0"/>
                <a:ea typeface="Calibri" charset="0"/>
                <a:cs typeface="Times New Roman" charset="0"/>
              </a:rPr>
              <a:t>our essential capacity</a:t>
            </a:r>
          </a:p>
          <a:p>
            <a:pPr marL="171450" indent="-171450">
              <a:spcBef>
                <a:spcPts val="125"/>
              </a:spcBef>
              <a:buFont typeface="Arial" panose="020B0604020202020204" pitchFamily="34" charset="0"/>
              <a:buChar char="•"/>
              <a:defRPr/>
            </a:pPr>
            <a:r>
              <a:rPr lang="en-GB" sz="1200" dirty="0">
                <a:latin typeface="Roboto" charset="0"/>
                <a:ea typeface="Calibri" charset="0"/>
                <a:cs typeface="Times New Roman" charset="0"/>
              </a:rPr>
              <a:t>science-policy </a:t>
            </a:r>
          </a:p>
          <a:p>
            <a:pPr marL="171450" indent="-171450">
              <a:spcBef>
                <a:spcPts val="125"/>
              </a:spcBef>
              <a:buFont typeface="Arial" panose="020B0604020202020204" pitchFamily="34" charset="0"/>
              <a:buChar char="•"/>
              <a:defRPr/>
            </a:pPr>
            <a:r>
              <a:rPr lang="en-GB" sz="1200" dirty="0">
                <a:latin typeface="Roboto" charset="0"/>
                <a:ea typeface="Calibri" charset="0"/>
                <a:cs typeface="Times New Roman" charset="0"/>
              </a:rPr>
              <a:t>innovation &amp; advocacy for solutions</a:t>
            </a:r>
          </a:p>
          <a:p>
            <a:pPr marL="171450" indent="-171450">
              <a:spcBef>
                <a:spcPts val="125"/>
              </a:spcBef>
              <a:buFont typeface="Arial" panose="020B0604020202020204" pitchFamily="34" charset="0"/>
              <a:buChar char="•"/>
              <a:defRPr/>
            </a:pPr>
            <a:r>
              <a:rPr lang="en-GB" sz="1200" dirty="0">
                <a:latin typeface="Roboto" charset="0"/>
                <a:ea typeface="Calibri" charset="0"/>
                <a:cs typeface="Times New Roman" charset="0"/>
              </a:rPr>
              <a:t>convening stakeholders</a:t>
            </a:r>
          </a:p>
          <a:p>
            <a:pPr marL="171450" indent="-171450">
              <a:spcBef>
                <a:spcPts val="125"/>
              </a:spcBef>
              <a:buFont typeface="Arial" panose="020B0604020202020204" pitchFamily="34" charset="0"/>
              <a:buChar char="•"/>
              <a:defRPr/>
            </a:pPr>
            <a:r>
              <a:rPr lang="en-GB" sz="1200" dirty="0">
                <a:latin typeface="Roboto" charset="0"/>
                <a:ea typeface="Calibri" charset="0"/>
                <a:cs typeface="Times New Roman" charset="0"/>
              </a:rPr>
              <a:t>capacity building</a:t>
            </a:r>
          </a:p>
          <a:p>
            <a:pPr marL="171450" indent="-171450">
              <a:spcBef>
                <a:spcPts val="125"/>
              </a:spcBef>
              <a:buFont typeface="Arial" panose="020B0604020202020204" pitchFamily="34" charset="0"/>
              <a:buChar char="•"/>
              <a:defRPr/>
            </a:pPr>
            <a:r>
              <a:rPr lang="en-GB" sz="1200" dirty="0">
                <a:latin typeface="Roboto" charset="0"/>
                <a:ea typeface="Calibri" charset="0"/>
                <a:cs typeface="Times New Roman" charset="0"/>
              </a:rPr>
              <a:t>leadership, direction &amp; oversight</a:t>
            </a:r>
          </a:p>
        </p:txBody>
      </p:sp>
    </p:spTree>
    <p:extLst>
      <p:ext uri="{BB962C8B-B14F-4D97-AF65-F5344CB8AC3E}">
        <p14:creationId xmlns:p14="http://schemas.microsoft.com/office/powerpoint/2010/main" val="3660330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830759-7D66-5646-B1F2-C22F8DFF3822}"/>
              </a:ext>
            </a:extLst>
          </p:cNvPr>
          <p:cNvSpPr/>
          <p:nvPr/>
        </p:nvSpPr>
        <p:spPr>
          <a:xfrm>
            <a:off x="208344" y="208344"/>
            <a:ext cx="11775312" cy="644131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KE"/>
          </a:p>
        </p:txBody>
      </p:sp>
      <p:graphicFrame>
        <p:nvGraphicFramePr>
          <p:cNvPr id="7" name="Chart 6">
            <a:extLst>
              <a:ext uri="{FF2B5EF4-FFF2-40B4-BE49-F238E27FC236}">
                <a16:creationId xmlns:a16="http://schemas.microsoft.com/office/drawing/2014/main" id="{A3D0259D-5AC7-4615-BE38-A8186B889302}"/>
              </a:ext>
            </a:extLst>
          </p:cNvPr>
          <p:cNvGraphicFramePr>
            <a:graphicFrameLocks/>
          </p:cNvGraphicFramePr>
          <p:nvPr/>
        </p:nvGraphicFramePr>
        <p:xfrm>
          <a:off x="673101" y="1749649"/>
          <a:ext cx="9063450" cy="4522750"/>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a:extLst>
              <a:ext uri="{FF2B5EF4-FFF2-40B4-BE49-F238E27FC236}">
                <a16:creationId xmlns:a16="http://schemas.microsoft.com/office/drawing/2014/main" id="{EF045D71-3851-E447-84C1-D3796E4C4562}"/>
              </a:ext>
            </a:extLst>
          </p:cNvPr>
          <p:cNvPicPr>
            <a:picLocks noChangeAspect="1"/>
          </p:cNvPicPr>
          <p:nvPr/>
        </p:nvPicPr>
        <p:blipFill>
          <a:blip r:embed="rId4"/>
          <a:stretch>
            <a:fillRect/>
          </a:stretch>
        </p:blipFill>
        <p:spPr>
          <a:xfrm>
            <a:off x="10779819" y="308552"/>
            <a:ext cx="1103629" cy="1103629"/>
          </a:xfrm>
          <a:prstGeom prst="rect">
            <a:avLst/>
          </a:prstGeom>
        </p:spPr>
      </p:pic>
      <p:sp>
        <p:nvSpPr>
          <p:cNvPr id="10" name="Rectangle 9">
            <a:extLst>
              <a:ext uri="{FF2B5EF4-FFF2-40B4-BE49-F238E27FC236}">
                <a16:creationId xmlns:a16="http://schemas.microsoft.com/office/drawing/2014/main" id="{63974C30-A63F-2445-B7C1-1BE6F24E02BA}"/>
              </a:ext>
            </a:extLst>
          </p:cNvPr>
          <p:cNvSpPr/>
          <p:nvPr/>
        </p:nvSpPr>
        <p:spPr>
          <a:xfrm>
            <a:off x="617951" y="501748"/>
            <a:ext cx="8750300" cy="738664"/>
          </a:xfrm>
          <a:prstGeom prst="rect">
            <a:avLst/>
          </a:prstGeom>
        </p:spPr>
        <p:txBody>
          <a:bodyPr wrap="square" lIns="0" tIns="0" rIns="0" bIns="0">
            <a:spAutoFit/>
          </a:bodyPr>
          <a:lstStyle/>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700" dirty="0">
                <a:solidFill>
                  <a:srgbClr val="00AEEF"/>
                </a:solidFill>
                <a:latin typeface="Roboto" panose="02000000000000000000" pitchFamily="2" charset="0"/>
                <a:ea typeface="Roboto" panose="02000000000000000000" pitchFamily="2" charset="0"/>
                <a:cs typeface="Roboto" panose="02000000000000000000" pitchFamily="2" charset="0"/>
              </a:rPr>
              <a:t>Budget, Income, Available Resources and Expenditure</a:t>
            </a:r>
          </a:p>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100" dirty="0">
                <a:solidFill>
                  <a:srgbClr val="00AEEF"/>
                </a:solidFill>
                <a:latin typeface="Roboto Light" panose="02000000000000000000" pitchFamily="2" charset="0"/>
                <a:ea typeface="Roboto Light" panose="02000000000000000000" pitchFamily="2" charset="0"/>
                <a:cs typeface="Roboto" panose="02000000000000000000" pitchFamily="2" charset="0"/>
              </a:rPr>
              <a:t>(Multi-year Funds) January - June 2020</a:t>
            </a:r>
          </a:p>
        </p:txBody>
      </p:sp>
    </p:spTree>
    <p:extLst>
      <p:ext uri="{BB962C8B-B14F-4D97-AF65-F5344CB8AC3E}">
        <p14:creationId xmlns:p14="http://schemas.microsoft.com/office/powerpoint/2010/main" val="1225170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6AC5A0-2A76-5542-B86F-B95A4BA8CAF4}"/>
              </a:ext>
            </a:extLst>
          </p:cNvPr>
          <p:cNvSpPr/>
          <p:nvPr/>
        </p:nvSpPr>
        <p:spPr>
          <a:xfrm>
            <a:off x="208344" y="208344"/>
            <a:ext cx="11775312" cy="644131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KE"/>
          </a:p>
        </p:txBody>
      </p:sp>
      <p:pic>
        <p:nvPicPr>
          <p:cNvPr id="7" name="Picture 6">
            <a:extLst>
              <a:ext uri="{FF2B5EF4-FFF2-40B4-BE49-F238E27FC236}">
                <a16:creationId xmlns:a16="http://schemas.microsoft.com/office/drawing/2014/main" id="{BED28D83-9E49-034C-8D35-BB5A16C50EB3}"/>
              </a:ext>
            </a:extLst>
          </p:cNvPr>
          <p:cNvPicPr>
            <a:picLocks noChangeAspect="1"/>
          </p:cNvPicPr>
          <p:nvPr/>
        </p:nvPicPr>
        <p:blipFill>
          <a:blip r:embed="rId3"/>
          <a:stretch>
            <a:fillRect/>
          </a:stretch>
        </p:blipFill>
        <p:spPr>
          <a:xfrm>
            <a:off x="10779819" y="308552"/>
            <a:ext cx="1103629" cy="1103629"/>
          </a:xfrm>
          <a:prstGeom prst="rect">
            <a:avLst/>
          </a:prstGeom>
        </p:spPr>
      </p:pic>
      <p:sp>
        <p:nvSpPr>
          <p:cNvPr id="10" name="Rectangle 9">
            <a:extLst>
              <a:ext uri="{FF2B5EF4-FFF2-40B4-BE49-F238E27FC236}">
                <a16:creationId xmlns:a16="http://schemas.microsoft.com/office/drawing/2014/main" id="{AD1109ED-7FB2-7A42-8011-3BC9177525B9}"/>
              </a:ext>
            </a:extLst>
          </p:cNvPr>
          <p:cNvSpPr/>
          <p:nvPr/>
        </p:nvSpPr>
        <p:spPr>
          <a:xfrm>
            <a:off x="617951" y="501748"/>
            <a:ext cx="8750300" cy="738664"/>
          </a:xfrm>
          <a:prstGeom prst="rect">
            <a:avLst/>
          </a:prstGeom>
        </p:spPr>
        <p:txBody>
          <a:bodyPr wrap="square" lIns="0" tIns="0" rIns="0" bIns="0">
            <a:spAutoFit/>
          </a:bodyPr>
          <a:lstStyle/>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700" dirty="0">
                <a:solidFill>
                  <a:srgbClr val="00AEEF"/>
                </a:solidFill>
                <a:latin typeface="Roboto" panose="02000000000000000000" pitchFamily="2" charset="0"/>
                <a:ea typeface="Roboto" panose="02000000000000000000" pitchFamily="2" charset="0"/>
                <a:cs typeface="Roboto" panose="02000000000000000000" pitchFamily="2" charset="0"/>
              </a:rPr>
              <a:t>Available Resources by Sub-Programme</a:t>
            </a:r>
          </a:p>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100" dirty="0">
                <a:solidFill>
                  <a:srgbClr val="00AEEF"/>
                </a:solidFill>
                <a:latin typeface="Roboto Light" panose="02000000000000000000" pitchFamily="2" charset="0"/>
                <a:ea typeface="Roboto Light" panose="02000000000000000000" pitchFamily="2" charset="0"/>
                <a:cs typeface="Roboto" panose="02000000000000000000" pitchFamily="2" charset="0"/>
              </a:rPr>
              <a:t>January - June 2020</a:t>
            </a:r>
          </a:p>
        </p:txBody>
      </p:sp>
      <p:pic>
        <p:nvPicPr>
          <p:cNvPr id="2" name="Picture 1">
            <a:extLst>
              <a:ext uri="{FF2B5EF4-FFF2-40B4-BE49-F238E27FC236}">
                <a16:creationId xmlns:a16="http://schemas.microsoft.com/office/drawing/2014/main" id="{5EDF88B9-1418-4A66-A48B-497F5507C562}"/>
              </a:ext>
            </a:extLst>
          </p:cNvPr>
          <p:cNvPicPr>
            <a:picLocks noChangeAspect="1"/>
          </p:cNvPicPr>
          <p:nvPr/>
        </p:nvPicPr>
        <p:blipFill>
          <a:blip r:embed="rId4"/>
          <a:stretch>
            <a:fillRect/>
          </a:stretch>
        </p:blipFill>
        <p:spPr>
          <a:xfrm>
            <a:off x="380504" y="1181241"/>
            <a:ext cx="10820895" cy="5277733"/>
          </a:xfrm>
          <a:prstGeom prst="rect">
            <a:avLst/>
          </a:prstGeom>
        </p:spPr>
      </p:pic>
    </p:spTree>
    <p:extLst>
      <p:ext uri="{BB962C8B-B14F-4D97-AF65-F5344CB8AC3E}">
        <p14:creationId xmlns:p14="http://schemas.microsoft.com/office/powerpoint/2010/main" val="2190899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1A468A-4495-A544-9F75-D6BE2694E106}"/>
              </a:ext>
            </a:extLst>
          </p:cNvPr>
          <p:cNvSpPr/>
          <p:nvPr/>
        </p:nvSpPr>
        <p:spPr>
          <a:xfrm>
            <a:off x="208344" y="208344"/>
            <a:ext cx="11775312" cy="644131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KE"/>
          </a:p>
        </p:txBody>
      </p:sp>
      <p:pic>
        <p:nvPicPr>
          <p:cNvPr id="8" name="Picture 7">
            <a:extLst>
              <a:ext uri="{FF2B5EF4-FFF2-40B4-BE49-F238E27FC236}">
                <a16:creationId xmlns:a16="http://schemas.microsoft.com/office/drawing/2014/main" id="{6F0E2E46-ABD5-DC43-8294-B11D36797A0C}"/>
              </a:ext>
            </a:extLst>
          </p:cNvPr>
          <p:cNvPicPr>
            <a:picLocks noChangeAspect="1"/>
          </p:cNvPicPr>
          <p:nvPr/>
        </p:nvPicPr>
        <p:blipFill>
          <a:blip r:embed="rId3"/>
          <a:stretch>
            <a:fillRect/>
          </a:stretch>
        </p:blipFill>
        <p:spPr>
          <a:xfrm>
            <a:off x="10779819" y="308552"/>
            <a:ext cx="1103629" cy="1103629"/>
          </a:xfrm>
          <a:prstGeom prst="rect">
            <a:avLst/>
          </a:prstGeom>
        </p:spPr>
      </p:pic>
      <p:sp>
        <p:nvSpPr>
          <p:cNvPr id="10" name="Rectangle 9">
            <a:extLst>
              <a:ext uri="{FF2B5EF4-FFF2-40B4-BE49-F238E27FC236}">
                <a16:creationId xmlns:a16="http://schemas.microsoft.com/office/drawing/2014/main" id="{4643EBF9-5A22-6044-A7CD-86613940DB38}"/>
              </a:ext>
            </a:extLst>
          </p:cNvPr>
          <p:cNvSpPr/>
          <p:nvPr/>
        </p:nvSpPr>
        <p:spPr>
          <a:xfrm>
            <a:off x="617951" y="501748"/>
            <a:ext cx="8750300" cy="738664"/>
          </a:xfrm>
          <a:prstGeom prst="rect">
            <a:avLst/>
          </a:prstGeom>
        </p:spPr>
        <p:txBody>
          <a:bodyPr wrap="square" lIns="0" tIns="0" rIns="0" bIns="0">
            <a:spAutoFit/>
          </a:bodyPr>
          <a:lstStyle/>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700" dirty="0">
                <a:solidFill>
                  <a:srgbClr val="00AEEF"/>
                </a:solidFill>
                <a:latin typeface="Roboto" panose="02000000000000000000" pitchFamily="2" charset="0"/>
                <a:ea typeface="Roboto" panose="02000000000000000000" pitchFamily="2" charset="0"/>
                <a:cs typeface="Roboto" panose="02000000000000000000" pitchFamily="2" charset="0"/>
              </a:rPr>
              <a:t>Top contributors to the Environment Fund</a:t>
            </a:r>
          </a:p>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100" dirty="0">
                <a:solidFill>
                  <a:srgbClr val="00AEEF"/>
                </a:solidFill>
                <a:latin typeface="Roboto Light" panose="02000000000000000000" pitchFamily="2" charset="0"/>
                <a:ea typeface="Roboto Light" panose="02000000000000000000" pitchFamily="2" charset="0"/>
                <a:cs typeface="Roboto" panose="02000000000000000000" pitchFamily="2" charset="0"/>
              </a:rPr>
              <a:t>January - June 2020</a:t>
            </a:r>
          </a:p>
        </p:txBody>
      </p:sp>
      <p:pic>
        <p:nvPicPr>
          <p:cNvPr id="14" name="Picture 13">
            <a:extLst>
              <a:ext uri="{FF2B5EF4-FFF2-40B4-BE49-F238E27FC236}">
                <a16:creationId xmlns:a16="http://schemas.microsoft.com/office/drawing/2014/main" id="{9D995519-F492-0F47-9EE4-87A649C816B2}"/>
              </a:ext>
            </a:extLst>
          </p:cNvPr>
          <p:cNvPicPr>
            <a:picLocks noChangeAspect="1"/>
          </p:cNvPicPr>
          <p:nvPr/>
        </p:nvPicPr>
        <p:blipFill>
          <a:blip r:embed="rId4"/>
          <a:srcRect/>
          <a:stretch/>
        </p:blipFill>
        <p:spPr>
          <a:xfrm>
            <a:off x="-440907" y="294161"/>
            <a:ext cx="10233086" cy="7239816"/>
          </a:xfrm>
          <a:prstGeom prst="rect">
            <a:avLst/>
          </a:prstGeom>
        </p:spPr>
      </p:pic>
    </p:spTree>
    <p:extLst>
      <p:ext uri="{BB962C8B-B14F-4D97-AF65-F5344CB8AC3E}">
        <p14:creationId xmlns:p14="http://schemas.microsoft.com/office/powerpoint/2010/main" val="1564480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A89FC1F-11F0-4E4E-8613-D8A3A5329DBD}"/>
              </a:ext>
            </a:extLst>
          </p:cNvPr>
          <p:cNvSpPr/>
          <p:nvPr/>
        </p:nvSpPr>
        <p:spPr>
          <a:xfrm>
            <a:off x="208344" y="208344"/>
            <a:ext cx="11775312" cy="64413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KE"/>
          </a:p>
        </p:txBody>
      </p:sp>
      <p:pic>
        <p:nvPicPr>
          <p:cNvPr id="7" name="Picture 6">
            <a:extLst>
              <a:ext uri="{FF2B5EF4-FFF2-40B4-BE49-F238E27FC236}">
                <a16:creationId xmlns:a16="http://schemas.microsoft.com/office/drawing/2014/main" id="{11C1D435-6EDA-5541-8558-60CAD63E0470}"/>
              </a:ext>
            </a:extLst>
          </p:cNvPr>
          <p:cNvPicPr>
            <a:picLocks noChangeAspect="1"/>
          </p:cNvPicPr>
          <p:nvPr/>
        </p:nvPicPr>
        <p:blipFill>
          <a:blip r:embed="rId3"/>
          <a:stretch>
            <a:fillRect/>
          </a:stretch>
        </p:blipFill>
        <p:spPr>
          <a:xfrm>
            <a:off x="10779819" y="308552"/>
            <a:ext cx="1103629" cy="1103629"/>
          </a:xfrm>
          <a:prstGeom prst="rect">
            <a:avLst/>
          </a:prstGeom>
        </p:spPr>
      </p:pic>
      <p:sp>
        <p:nvSpPr>
          <p:cNvPr id="11" name="Rectangle 10">
            <a:extLst>
              <a:ext uri="{FF2B5EF4-FFF2-40B4-BE49-F238E27FC236}">
                <a16:creationId xmlns:a16="http://schemas.microsoft.com/office/drawing/2014/main" id="{5BCA3FD3-C45F-3D47-B7FC-38E93E329EF2}"/>
              </a:ext>
            </a:extLst>
          </p:cNvPr>
          <p:cNvSpPr/>
          <p:nvPr/>
        </p:nvSpPr>
        <p:spPr>
          <a:xfrm>
            <a:off x="617951" y="501748"/>
            <a:ext cx="8750300" cy="738664"/>
          </a:xfrm>
          <a:prstGeom prst="rect">
            <a:avLst/>
          </a:prstGeom>
        </p:spPr>
        <p:txBody>
          <a:bodyPr wrap="square" lIns="0" tIns="0" rIns="0" bIns="0">
            <a:spAutoFit/>
          </a:bodyPr>
          <a:lstStyle/>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700" dirty="0">
                <a:solidFill>
                  <a:srgbClr val="00AEEF"/>
                </a:solidFill>
                <a:latin typeface="Roboto" panose="02000000000000000000" pitchFamily="2" charset="0"/>
                <a:ea typeface="Roboto" panose="02000000000000000000" pitchFamily="2" charset="0"/>
                <a:cs typeface="Roboto" panose="02000000000000000000" pitchFamily="2" charset="0"/>
              </a:rPr>
              <a:t>Top contributors earmarked funds</a:t>
            </a:r>
          </a:p>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100" dirty="0">
                <a:solidFill>
                  <a:srgbClr val="00AEEF"/>
                </a:solidFill>
                <a:latin typeface="Roboto Light" panose="02000000000000000000" pitchFamily="2" charset="0"/>
                <a:ea typeface="Roboto Light" panose="02000000000000000000" pitchFamily="2" charset="0"/>
                <a:cs typeface="Roboto" panose="02000000000000000000" pitchFamily="2" charset="0"/>
              </a:rPr>
              <a:t>January - June 2020</a:t>
            </a:r>
          </a:p>
        </p:txBody>
      </p:sp>
      <p:pic>
        <p:nvPicPr>
          <p:cNvPr id="12" name="Picture 11" descr="A screenshot of a cell phone&#10;&#10;Description automatically generated">
            <a:extLst>
              <a:ext uri="{FF2B5EF4-FFF2-40B4-BE49-F238E27FC236}">
                <a16:creationId xmlns:a16="http://schemas.microsoft.com/office/drawing/2014/main" id="{1C39AD7D-49CB-CD4A-BBCC-EF1D027A0716}"/>
              </a:ext>
            </a:extLst>
          </p:cNvPr>
          <p:cNvPicPr>
            <a:picLocks noChangeAspect="1"/>
          </p:cNvPicPr>
          <p:nvPr/>
        </p:nvPicPr>
        <p:blipFill>
          <a:blip r:embed="rId4">
            <a:alphaModFix/>
          </a:blip>
          <a:stretch>
            <a:fillRect/>
          </a:stretch>
        </p:blipFill>
        <p:spPr>
          <a:xfrm>
            <a:off x="516351" y="1533816"/>
            <a:ext cx="8238459" cy="5013069"/>
          </a:xfrm>
          <a:prstGeom prst="rect">
            <a:avLst/>
          </a:prstGeom>
          <a:noFill/>
        </p:spPr>
      </p:pic>
    </p:spTree>
    <p:extLst>
      <p:ext uri="{BB962C8B-B14F-4D97-AF65-F5344CB8AC3E}">
        <p14:creationId xmlns:p14="http://schemas.microsoft.com/office/powerpoint/2010/main" val="3643142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429E9E2-F527-864D-8C69-4FF7AE95008D}"/>
              </a:ext>
            </a:extLst>
          </p:cNvPr>
          <p:cNvSpPr/>
          <p:nvPr/>
        </p:nvSpPr>
        <p:spPr>
          <a:xfrm>
            <a:off x="208344" y="208344"/>
            <a:ext cx="11775312" cy="64413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KE"/>
          </a:p>
        </p:txBody>
      </p:sp>
      <p:pic>
        <p:nvPicPr>
          <p:cNvPr id="7" name="Picture 6">
            <a:extLst>
              <a:ext uri="{FF2B5EF4-FFF2-40B4-BE49-F238E27FC236}">
                <a16:creationId xmlns:a16="http://schemas.microsoft.com/office/drawing/2014/main" id="{32BDBCBC-81E6-7045-83E3-D55A396B9E47}"/>
              </a:ext>
            </a:extLst>
          </p:cNvPr>
          <p:cNvPicPr>
            <a:picLocks noChangeAspect="1"/>
          </p:cNvPicPr>
          <p:nvPr/>
        </p:nvPicPr>
        <p:blipFill>
          <a:blip r:embed="rId3"/>
          <a:stretch>
            <a:fillRect/>
          </a:stretch>
        </p:blipFill>
        <p:spPr>
          <a:xfrm>
            <a:off x="10779819" y="308552"/>
            <a:ext cx="1103629" cy="1103629"/>
          </a:xfrm>
          <a:prstGeom prst="rect">
            <a:avLst/>
          </a:prstGeom>
        </p:spPr>
      </p:pic>
      <p:sp>
        <p:nvSpPr>
          <p:cNvPr id="10" name="Rectangle 9">
            <a:extLst>
              <a:ext uri="{FF2B5EF4-FFF2-40B4-BE49-F238E27FC236}">
                <a16:creationId xmlns:a16="http://schemas.microsoft.com/office/drawing/2014/main" id="{C688FA2C-244B-DE4C-AD1B-3CEEFCBEFAF7}"/>
              </a:ext>
            </a:extLst>
          </p:cNvPr>
          <p:cNvSpPr/>
          <p:nvPr/>
        </p:nvSpPr>
        <p:spPr>
          <a:xfrm>
            <a:off x="617951" y="501748"/>
            <a:ext cx="8750300" cy="738664"/>
          </a:xfrm>
          <a:prstGeom prst="rect">
            <a:avLst/>
          </a:prstGeom>
        </p:spPr>
        <p:txBody>
          <a:bodyPr wrap="square" lIns="0" tIns="0" rIns="0" bIns="0">
            <a:spAutoFit/>
          </a:bodyPr>
          <a:lstStyle/>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700" dirty="0">
                <a:solidFill>
                  <a:srgbClr val="00AEEF"/>
                </a:solidFill>
                <a:latin typeface="Roboto" panose="02000000000000000000" pitchFamily="2" charset="0"/>
                <a:ea typeface="Roboto" panose="02000000000000000000" pitchFamily="2" charset="0"/>
                <a:cs typeface="Roboto" panose="02000000000000000000" pitchFamily="2" charset="0"/>
              </a:rPr>
              <a:t>Every Member State Counts</a:t>
            </a:r>
          </a:p>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100" dirty="0">
                <a:solidFill>
                  <a:srgbClr val="00AEEF"/>
                </a:solidFill>
                <a:latin typeface="Roboto Light" panose="02000000000000000000" pitchFamily="2" charset="0"/>
                <a:ea typeface="Roboto Light" panose="02000000000000000000" pitchFamily="2" charset="0"/>
                <a:cs typeface="Roboto" panose="02000000000000000000" pitchFamily="2" charset="0"/>
              </a:rPr>
              <a:t>- so does contributing the Fair Share</a:t>
            </a:r>
          </a:p>
        </p:txBody>
      </p:sp>
      <p:pic>
        <p:nvPicPr>
          <p:cNvPr id="16" name="Picture 15">
            <a:extLst>
              <a:ext uri="{FF2B5EF4-FFF2-40B4-BE49-F238E27FC236}">
                <a16:creationId xmlns:a16="http://schemas.microsoft.com/office/drawing/2014/main" id="{FBD980C5-0935-F748-B4EF-FA20D15878BC}"/>
              </a:ext>
            </a:extLst>
          </p:cNvPr>
          <p:cNvPicPr>
            <a:picLocks noChangeAspect="1"/>
          </p:cNvPicPr>
          <p:nvPr/>
        </p:nvPicPr>
        <p:blipFill rotWithShape="1">
          <a:blip r:embed="rId4"/>
          <a:srcRect l="9725" t="19862" r="5391" b="19758"/>
          <a:stretch/>
        </p:blipFill>
        <p:spPr>
          <a:xfrm>
            <a:off x="486137" y="1648548"/>
            <a:ext cx="9039828" cy="4543912"/>
          </a:xfrm>
          <a:prstGeom prst="rect">
            <a:avLst/>
          </a:prstGeom>
        </p:spPr>
      </p:pic>
    </p:spTree>
    <p:extLst>
      <p:ext uri="{BB962C8B-B14F-4D97-AF65-F5344CB8AC3E}">
        <p14:creationId xmlns:p14="http://schemas.microsoft.com/office/powerpoint/2010/main" val="3218642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FD5839E-B680-3A42-B099-40E219ECF411}"/>
              </a:ext>
            </a:extLst>
          </p:cNvPr>
          <p:cNvSpPr/>
          <p:nvPr/>
        </p:nvSpPr>
        <p:spPr>
          <a:xfrm>
            <a:off x="208344" y="208344"/>
            <a:ext cx="11775312" cy="644131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KE"/>
          </a:p>
        </p:txBody>
      </p:sp>
      <p:pic>
        <p:nvPicPr>
          <p:cNvPr id="7" name="Picture 6">
            <a:extLst>
              <a:ext uri="{FF2B5EF4-FFF2-40B4-BE49-F238E27FC236}">
                <a16:creationId xmlns:a16="http://schemas.microsoft.com/office/drawing/2014/main" id="{39CBC2A5-F7CF-0B4F-9F90-D3F895A6BDD0}"/>
              </a:ext>
            </a:extLst>
          </p:cNvPr>
          <p:cNvPicPr>
            <a:picLocks noChangeAspect="1"/>
          </p:cNvPicPr>
          <p:nvPr/>
        </p:nvPicPr>
        <p:blipFill>
          <a:blip r:embed="rId3"/>
          <a:stretch>
            <a:fillRect/>
          </a:stretch>
        </p:blipFill>
        <p:spPr>
          <a:xfrm>
            <a:off x="10779819" y="308552"/>
            <a:ext cx="1103629" cy="1103629"/>
          </a:xfrm>
          <a:prstGeom prst="rect">
            <a:avLst/>
          </a:prstGeom>
        </p:spPr>
      </p:pic>
      <p:sp>
        <p:nvSpPr>
          <p:cNvPr id="11" name="Rectangle 10">
            <a:extLst>
              <a:ext uri="{FF2B5EF4-FFF2-40B4-BE49-F238E27FC236}">
                <a16:creationId xmlns:a16="http://schemas.microsoft.com/office/drawing/2014/main" id="{4BF9286B-566A-6B4D-B793-9DBA8D6FF60B}"/>
              </a:ext>
            </a:extLst>
          </p:cNvPr>
          <p:cNvSpPr/>
          <p:nvPr/>
        </p:nvSpPr>
        <p:spPr>
          <a:xfrm>
            <a:off x="617951" y="501748"/>
            <a:ext cx="8750300" cy="415498"/>
          </a:xfrm>
          <a:prstGeom prst="rect">
            <a:avLst/>
          </a:prstGeom>
        </p:spPr>
        <p:txBody>
          <a:bodyPr wrap="square" lIns="0" tIns="0" rIns="0" bIns="0">
            <a:spAutoFit/>
          </a:bodyPr>
          <a:lstStyle/>
          <a:p>
            <a:pPr>
              <a:defRPr sz="2000" b="1" i="0" u="none" strike="noStrike" kern="1200" spc="0" baseline="0">
                <a:solidFill>
                  <a:sysClr val="windowText" lastClr="000000"/>
                </a:solidFill>
                <a:latin typeface="Roboto" panose="02000000000000000000" pitchFamily="2" charset="0"/>
                <a:ea typeface="Roboto" panose="02000000000000000000" pitchFamily="2" charset="0"/>
                <a:cs typeface="Roboto" panose="02000000000000000000" pitchFamily="2" charset="0"/>
              </a:defRPr>
            </a:pPr>
            <a:r>
              <a:rPr lang="en-US" sz="2700" dirty="0">
                <a:solidFill>
                  <a:srgbClr val="00AEEF"/>
                </a:solidFill>
                <a:latin typeface="Roboto" panose="02000000000000000000" pitchFamily="2" charset="0"/>
                <a:ea typeface="Roboto" panose="02000000000000000000" pitchFamily="2" charset="0"/>
                <a:cs typeface="Roboto" panose="02000000000000000000" pitchFamily="2" charset="0"/>
              </a:rPr>
              <a:t>Big thanks to these 18 Fair Share Contributors!</a:t>
            </a:r>
          </a:p>
        </p:txBody>
      </p:sp>
      <p:pic>
        <p:nvPicPr>
          <p:cNvPr id="14" name="Picture 13" descr="A screen shot of a computer&#10;&#10;Description automatically generated">
            <a:extLst>
              <a:ext uri="{FF2B5EF4-FFF2-40B4-BE49-F238E27FC236}">
                <a16:creationId xmlns:a16="http://schemas.microsoft.com/office/drawing/2014/main" id="{C822C46A-01B8-5E45-BBF7-66F405B39A78}"/>
              </a:ext>
            </a:extLst>
          </p:cNvPr>
          <p:cNvPicPr>
            <a:picLocks noChangeAspect="1"/>
          </p:cNvPicPr>
          <p:nvPr/>
        </p:nvPicPr>
        <p:blipFill rotWithShape="1">
          <a:blip r:embed="rId4"/>
          <a:srcRect l="4460" t="24870" r="3544" b="35000"/>
          <a:stretch/>
        </p:blipFill>
        <p:spPr>
          <a:xfrm>
            <a:off x="617951" y="1786242"/>
            <a:ext cx="11152892" cy="3437915"/>
          </a:xfrm>
          <a:prstGeom prst="rect">
            <a:avLst/>
          </a:prstGeom>
        </p:spPr>
      </p:pic>
    </p:spTree>
    <p:extLst>
      <p:ext uri="{BB962C8B-B14F-4D97-AF65-F5344CB8AC3E}">
        <p14:creationId xmlns:p14="http://schemas.microsoft.com/office/powerpoint/2010/main" val="4251897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3F97B8F-9221-6644-8863-2EAC51112F2D}"/>
              </a:ext>
            </a:extLst>
          </p:cNvPr>
          <p:cNvSpPr/>
          <p:nvPr/>
        </p:nvSpPr>
        <p:spPr>
          <a:xfrm>
            <a:off x="208344" y="208344"/>
            <a:ext cx="11775312" cy="644131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KE"/>
          </a:p>
        </p:txBody>
      </p:sp>
      <p:sp>
        <p:nvSpPr>
          <p:cNvPr id="3" name="Content Placeholder 2">
            <a:extLst>
              <a:ext uri="{FF2B5EF4-FFF2-40B4-BE49-F238E27FC236}">
                <a16:creationId xmlns:a16="http://schemas.microsoft.com/office/drawing/2014/main" id="{E2831FE6-61B1-2146-9021-87A87EE45B87}"/>
              </a:ext>
            </a:extLst>
          </p:cNvPr>
          <p:cNvSpPr>
            <a:spLocks noGrp="1"/>
          </p:cNvSpPr>
          <p:nvPr>
            <p:ph idx="1"/>
          </p:nvPr>
        </p:nvSpPr>
        <p:spPr>
          <a:xfrm>
            <a:off x="6096000" y="2029216"/>
            <a:ext cx="4732626" cy="3691165"/>
          </a:xfrm>
        </p:spPr>
        <p:txBody>
          <a:bodyPr lIns="0" tIns="0" rIns="0" bIns="0">
            <a:normAutofit/>
          </a:bodyPr>
          <a:lstStyle/>
          <a:p>
            <a:pPr marL="0" indent="-228600">
              <a:spcBef>
                <a:spcPts val="0"/>
              </a:spcBef>
              <a:buNone/>
              <a:defRPr/>
            </a:pPr>
            <a:r>
              <a:rPr lang="en-US" sz="3400" b="1" dirty="0">
                <a:solidFill>
                  <a:srgbClr val="00AEEF"/>
                </a:solidFill>
                <a:latin typeface="Roboto Regular" pitchFamily="2" charset="0"/>
                <a:ea typeface="Roboto Regular" pitchFamily="2" charset="0"/>
                <a:cs typeface="Times New Roman" panose="02020603050405020304" pitchFamily="18" charset="0"/>
              </a:rPr>
              <a:t>It’s me again…</a:t>
            </a:r>
          </a:p>
          <a:p>
            <a:pPr marL="0" indent="-228600">
              <a:spcBef>
                <a:spcPts val="0"/>
              </a:spcBef>
              <a:buNone/>
              <a:defRPr/>
            </a:pPr>
            <a:endParaRPr lang="en-US" sz="2100" dirty="0">
              <a:solidFill>
                <a:srgbClr val="00AEEF"/>
              </a:solidFill>
              <a:latin typeface="Roboto Regular" pitchFamily="2" charset="0"/>
              <a:ea typeface="Roboto Regular" pitchFamily="2" charset="0"/>
              <a:cs typeface="Times New Roman" panose="02020603050405020304" pitchFamily="18" charset="0"/>
            </a:endParaRPr>
          </a:p>
          <a:p>
            <a:pPr marL="0" indent="-228600">
              <a:spcBef>
                <a:spcPts val="0"/>
              </a:spcBef>
              <a:buNone/>
              <a:defRPr/>
            </a:pPr>
            <a:r>
              <a:rPr lang="en-US" sz="2100" dirty="0">
                <a:solidFill>
                  <a:srgbClr val="00AEEF"/>
                </a:solidFill>
                <a:latin typeface="Roboto Light" panose="02000000000000000000" pitchFamily="2" charset="0"/>
                <a:ea typeface="Roboto Light" panose="02000000000000000000" pitchFamily="2" charset="0"/>
                <a:cs typeface="Times New Roman" panose="02020603050405020304" pitchFamily="18" charset="0"/>
              </a:rPr>
              <a:t>thanking you for your support in the first half of 2020…</a:t>
            </a:r>
          </a:p>
          <a:p>
            <a:pPr marL="0" indent="-228600">
              <a:spcBef>
                <a:spcPts val="0"/>
              </a:spcBef>
              <a:buNone/>
              <a:defRPr/>
            </a:pPr>
            <a:endParaRPr lang="en-US" sz="2100" dirty="0">
              <a:solidFill>
                <a:srgbClr val="00AEEF"/>
              </a:solidFill>
              <a:latin typeface="Roboto Light" panose="02000000000000000000" pitchFamily="2" charset="0"/>
              <a:ea typeface="Roboto Light" panose="02000000000000000000" pitchFamily="2" charset="0"/>
              <a:cs typeface="Times New Roman" panose="02020603050405020304" pitchFamily="18" charset="0"/>
            </a:endParaRPr>
          </a:p>
          <a:p>
            <a:pPr marL="0" indent="-228600">
              <a:spcBef>
                <a:spcPts val="0"/>
              </a:spcBef>
              <a:buNone/>
              <a:defRPr/>
            </a:pPr>
            <a:r>
              <a:rPr lang="en-US" sz="2100" dirty="0">
                <a:solidFill>
                  <a:srgbClr val="00AEEF"/>
                </a:solidFill>
                <a:latin typeface="Roboto Light" panose="02000000000000000000" pitchFamily="2" charset="0"/>
                <a:ea typeface="Roboto Light" panose="02000000000000000000" pitchFamily="2" charset="0"/>
                <a:cs typeface="Times New Roman" panose="02020603050405020304" pitchFamily="18" charset="0"/>
              </a:rPr>
              <a:t>…and counting on your continued support in 2020, and beyond!</a:t>
            </a:r>
          </a:p>
          <a:p>
            <a:pPr marL="0" indent="-228600">
              <a:spcBef>
                <a:spcPts val="0"/>
              </a:spcBef>
              <a:buNone/>
              <a:defRPr/>
            </a:pPr>
            <a:endParaRPr lang="en-US" sz="2100" dirty="0">
              <a:solidFill>
                <a:srgbClr val="00AEEF"/>
              </a:solidFill>
              <a:latin typeface="Roboto Light" panose="02000000000000000000" pitchFamily="2" charset="0"/>
              <a:ea typeface="Roboto Light" panose="02000000000000000000" pitchFamily="2" charset="0"/>
              <a:cs typeface="Times New Roman" panose="02020603050405020304" pitchFamily="18" charset="0"/>
            </a:endParaRPr>
          </a:p>
          <a:p>
            <a:pPr marL="0" indent="-228600">
              <a:spcBef>
                <a:spcPts val="0"/>
              </a:spcBef>
              <a:buNone/>
              <a:defRPr/>
            </a:pPr>
            <a:r>
              <a:rPr lang="en-US" sz="2100" dirty="0">
                <a:solidFill>
                  <a:srgbClr val="00AEEF"/>
                </a:solidFill>
                <a:latin typeface="Roboto Light" panose="02000000000000000000" pitchFamily="2" charset="0"/>
                <a:ea typeface="Roboto Light" panose="02000000000000000000" pitchFamily="2" charset="0"/>
                <a:cs typeface="Times New Roman" panose="02020603050405020304" pitchFamily="18" charset="0"/>
              </a:rPr>
              <a:t>Investing in UNEP means investing in the health of the planet and its people.</a:t>
            </a:r>
          </a:p>
          <a:p>
            <a:pPr marL="0" indent="-228600">
              <a:spcBef>
                <a:spcPts val="0"/>
              </a:spcBef>
              <a:buNone/>
              <a:defRPr/>
            </a:pPr>
            <a:endParaRPr lang="en-US" sz="2100" dirty="0">
              <a:solidFill>
                <a:srgbClr val="00AEEF"/>
              </a:solidFill>
              <a:latin typeface="Roboto Regular" pitchFamily="2" charset="0"/>
              <a:ea typeface="Roboto Regular" pitchFamily="2" charset="0"/>
              <a:cs typeface="Times New Roman" panose="02020603050405020304" pitchFamily="18" charset="0"/>
            </a:endParaRPr>
          </a:p>
        </p:txBody>
      </p:sp>
      <p:pic>
        <p:nvPicPr>
          <p:cNvPr id="5" name="Picture 4">
            <a:extLst>
              <a:ext uri="{FF2B5EF4-FFF2-40B4-BE49-F238E27FC236}">
                <a16:creationId xmlns:a16="http://schemas.microsoft.com/office/drawing/2014/main" id="{DB077179-1C46-7246-A694-7A35DBEC69F2}"/>
              </a:ext>
            </a:extLst>
          </p:cNvPr>
          <p:cNvPicPr>
            <a:picLocks noChangeAspect="1"/>
          </p:cNvPicPr>
          <p:nvPr/>
        </p:nvPicPr>
        <p:blipFill>
          <a:blip r:embed="rId3"/>
          <a:stretch>
            <a:fillRect/>
          </a:stretch>
        </p:blipFill>
        <p:spPr>
          <a:xfrm>
            <a:off x="10779819" y="308552"/>
            <a:ext cx="1103629" cy="1103629"/>
          </a:xfrm>
          <a:prstGeom prst="rect">
            <a:avLst/>
          </a:prstGeom>
        </p:spPr>
      </p:pic>
      <p:pic>
        <p:nvPicPr>
          <p:cNvPr id="7" name="Picture 6" descr="A bird sitting on top of a parrot&#10;&#10;Description automatically generated">
            <a:extLst>
              <a:ext uri="{FF2B5EF4-FFF2-40B4-BE49-F238E27FC236}">
                <a16:creationId xmlns:a16="http://schemas.microsoft.com/office/drawing/2014/main" id="{634279E3-27E1-874E-B980-A4F3AA6CE43A}"/>
              </a:ext>
            </a:extLst>
          </p:cNvPr>
          <p:cNvPicPr>
            <a:picLocks noChangeAspect="1"/>
          </p:cNvPicPr>
          <p:nvPr/>
        </p:nvPicPr>
        <p:blipFill rotWithShape="1">
          <a:blip r:embed="rId4"/>
          <a:srcRect l="3529" t="17898" r="6378"/>
          <a:stretch/>
        </p:blipFill>
        <p:spPr>
          <a:xfrm>
            <a:off x="208344" y="478233"/>
            <a:ext cx="4732626" cy="6171423"/>
          </a:xfrm>
          <a:prstGeom prst="rect">
            <a:avLst/>
          </a:prstGeom>
        </p:spPr>
      </p:pic>
    </p:spTree>
    <p:extLst>
      <p:ext uri="{BB962C8B-B14F-4D97-AF65-F5344CB8AC3E}">
        <p14:creationId xmlns:p14="http://schemas.microsoft.com/office/powerpoint/2010/main" val="2763177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extLst>
              <p:ext uri="{D42A27DB-BD31-4B8C-83A1-F6EECF244321}">
                <p14:modId xmlns:p14="http://schemas.microsoft.com/office/powerpoint/2010/main" val="3542030557"/>
              </p:ext>
            </p:extLst>
          </p:nvPr>
        </p:nvGraphicFramePr>
        <p:xfrm>
          <a:off x="0" y="0"/>
          <a:ext cx="12192000" cy="8052504"/>
        </p:xfrm>
        <a:graphic>
          <a:graphicData uri="http://schemas.openxmlformats.org/drawingml/2006/table">
            <a:tbl>
              <a:tblPr>
                <a:effectLst/>
                <a:tableStyleId>{5C22544A-7EE6-4342-B048-85BDC9FD1C3A}</a:tableStyleId>
              </a:tblPr>
              <a:tblGrid>
                <a:gridCol w="8128000">
                  <a:extLst>
                    <a:ext uri="{9D8B030D-6E8A-4147-A177-3AD203B41FA5}">
                      <a16:colId xmlns:a16="http://schemas.microsoft.com/office/drawing/2014/main" val="1031637976"/>
                    </a:ext>
                  </a:extLst>
                </a:gridCol>
                <a:gridCol w="4064000">
                  <a:extLst>
                    <a:ext uri="{9D8B030D-6E8A-4147-A177-3AD203B41FA5}">
                      <a16:colId xmlns:a16="http://schemas.microsoft.com/office/drawing/2014/main" val="655879346"/>
                    </a:ext>
                  </a:extLst>
                </a:gridCol>
              </a:tblGrid>
              <a:tr h="828796">
                <a:tc gridSpan="2">
                  <a:txBody>
                    <a:bodyPr/>
                    <a:lstStyle/>
                    <a:p>
                      <a:pPr lvl="1"/>
                      <a:r>
                        <a:rPr lang="en-US" sz="2800" b="0" dirty="0">
                          <a:solidFill>
                            <a:schemeClr val="tx1"/>
                          </a:solidFill>
                          <a:latin typeface="Roboto" panose="02000000000000000000" pitchFamily="2" charset="0"/>
                          <a:ea typeface="Roboto" panose="02000000000000000000" pitchFamily="2" charset="0"/>
                        </a:rPr>
                        <a:t>HR OVERVIEW - GENERAL STAFFING</a:t>
                      </a:r>
                      <a:endParaRPr lang="en-US" sz="2800" b="0" dirty="0">
                        <a:solidFill>
                          <a:schemeClr val="tx1"/>
                        </a:solidFill>
                      </a:endParaRPr>
                    </a:p>
                  </a:txBody>
                  <a:tcPr>
                    <a:lnL w="12700" cmpd="sng">
                      <a:noFill/>
                    </a:lnL>
                    <a:lnR w="12700" cmpd="sng">
                      <a:noFill/>
                    </a:lnR>
                    <a:lnT w="12700" cmpd="sng">
                      <a:noFill/>
                    </a:lnT>
                    <a:lnB w="12700" cap="flat" cmpd="sng" algn="ctr">
                      <a:noFill/>
                      <a:prstDash val="solid"/>
                      <a:round/>
                      <a:headEnd type="none" w="med" len="med"/>
                      <a:tailEnd type="none" w="med" len="med"/>
                    </a:lnB>
                    <a:solidFill>
                      <a:schemeClr val="bg1"/>
                    </a:solid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381400">
                <a:tc gridSpan="2">
                  <a:txBody>
                    <a:bodyPr/>
                    <a:lstStyle/>
                    <a:p>
                      <a:pPr lvl="1"/>
                      <a:r>
                        <a:rPr lang="en-US" sz="1800" b="0" dirty="0">
                          <a:solidFill>
                            <a:schemeClr val="tx1"/>
                          </a:solidFill>
                          <a:latin typeface="Roboto" panose="02000000000000000000" pitchFamily="2" charset="0"/>
                          <a:ea typeface="Roboto" panose="02000000000000000000" pitchFamily="2" charset="0"/>
                        </a:rPr>
                        <a:t>STAFF DISTRIBUTION AND CATEGORIES</a:t>
                      </a: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3310609846"/>
                  </a:ext>
                </a:extLst>
              </a:tr>
              <a:tr h="5720993">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As of 30 June 2020, UNEP employed 1246 staff members comprising 916 (74%) in the Secretariat and 330 (26%) in the MEAs and Conventions. Of the 1246 staff members,742 (59.5%) were in the professional and higher categories, 6 (0.5%) in the National Professional Officer (NPO) category and 498 (40%) in the General Service category. </a:t>
                      </a:r>
                      <a:endParaRPr lang="en-US" sz="18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1121315">
                <a:tc>
                  <a:txBody>
                    <a:bodyPr/>
                    <a:lstStyle/>
                    <a:p>
                      <a:pPr lvl="1"/>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2"/>
          <a:stretch>
            <a:fillRect/>
          </a:stretch>
        </p:blipFill>
        <p:spPr>
          <a:xfrm>
            <a:off x="10979150" y="6074741"/>
            <a:ext cx="768350" cy="560444"/>
          </a:xfrm>
          <a:prstGeom prst="rect">
            <a:avLst/>
          </a:prstGeom>
        </p:spPr>
      </p:pic>
      <p:graphicFrame>
        <p:nvGraphicFramePr>
          <p:cNvPr id="5" name="Chart 4">
            <a:extLst>
              <a:ext uri="{FF2B5EF4-FFF2-40B4-BE49-F238E27FC236}">
                <a16:creationId xmlns:a16="http://schemas.microsoft.com/office/drawing/2014/main" id="{F7FAA223-1C3A-401B-B380-61DA089BD6B2}"/>
              </a:ext>
            </a:extLst>
          </p:cNvPr>
          <p:cNvGraphicFramePr>
            <a:graphicFrameLocks/>
          </p:cNvGraphicFramePr>
          <p:nvPr/>
        </p:nvGraphicFramePr>
        <p:xfrm>
          <a:off x="475957" y="2602523"/>
          <a:ext cx="4572000" cy="32953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9BC70820-72B5-4E99-A668-6CEE6B407FCC}"/>
              </a:ext>
            </a:extLst>
          </p:cNvPr>
          <p:cNvGraphicFramePr>
            <a:graphicFrameLocks/>
          </p:cNvGraphicFramePr>
          <p:nvPr/>
        </p:nvGraphicFramePr>
        <p:xfrm>
          <a:off x="5591910" y="2602523"/>
          <a:ext cx="4572000" cy="329535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14618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nvGraphicFramePr>
        <p:xfrm>
          <a:off x="0" y="1"/>
          <a:ext cx="12192000" cy="7756033"/>
        </p:xfrm>
        <a:graphic>
          <a:graphicData uri="http://schemas.openxmlformats.org/drawingml/2006/table">
            <a:tbl>
              <a:tblPr>
                <a:effectLst/>
                <a:tableStyleId>{5C22544A-7EE6-4342-B048-85BDC9FD1C3A}</a:tableStyleId>
              </a:tblPr>
              <a:tblGrid>
                <a:gridCol w="8128000">
                  <a:extLst>
                    <a:ext uri="{9D8B030D-6E8A-4147-A177-3AD203B41FA5}">
                      <a16:colId xmlns:a16="http://schemas.microsoft.com/office/drawing/2014/main" val="1031637976"/>
                    </a:ext>
                  </a:extLst>
                </a:gridCol>
                <a:gridCol w="4064000">
                  <a:extLst>
                    <a:ext uri="{9D8B030D-6E8A-4147-A177-3AD203B41FA5}">
                      <a16:colId xmlns:a16="http://schemas.microsoft.com/office/drawing/2014/main" val="655879346"/>
                    </a:ext>
                  </a:extLst>
                </a:gridCol>
              </a:tblGrid>
              <a:tr h="412267">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b="0" dirty="0">
                        <a:solidFill>
                          <a:srgbClr val="00B0F0"/>
                        </a:solidFill>
                      </a:endParaRP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329813">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Roboto" panose="02000000000000000000" pitchFamily="2" charset="0"/>
                          <a:ea typeface="Roboto" panose="02000000000000000000" pitchFamily="2" charset="0"/>
                        </a:rPr>
                        <a:t>GENDER DISTRIBUTION</a:t>
                      </a: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5506620">
                <a:tc gridSpan="2">
                  <a:txBody>
                    <a:bodyPr/>
                    <a:lstStyle/>
                    <a:p>
                      <a:pPr algn="just"/>
                      <a:r>
                        <a:rPr lang="en-US" sz="1800" kern="1200" dirty="0">
                          <a:solidFill>
                            <a:schemeClr val="dk1"/>
                          </a:solidFill>
                          <a:effectLst/>
                          <a:latin typeface="+mn-lt"/>
                          <a:ea typeface="+mn-ea"/>
                          <a:cs typeface="+mn-cs"/>
                        </a:rPr>
                        <a:t>Out of the total staff portfolio of 1246 in June, 61% (764) are female and 39% (482) are male. The UNEP Secretariat employed 916 staff, of which 61% were female and 39% male staff. </a:t>
                      </a:r>
                    </a:p>
                    <a:p>
                      <a:pPr algn="just"/>
                      <a:r>
                        <a:rPr lang="en-US" sz="1800" kern="1200" dirty="0">
                          <a:solidFill>
                            <a:schemeClr val="dk1"/>
                          </a:solidFill>
                          <a:effectLst/>
                          <a:latin typeface="+mn-lt"/>
                          <a:ea typeface="+mn-ea"/>
                          <a:cs typeface="+mn-cs"/>
                        </a:rPr>
                        <a:t>As at June 2020, at the D2 level and above UNEP surpassed the gender parity target and is working to meet targets at the P5 and D1 levels. The overall female to male representation at the professional and higher categories is 53% female and 47% male, which is above the UN target of 50%.</a:t>
                      </a:r>
                      <a:r>
                        <a:rPr lang="en-US" sz="1800" kern="1200" baseline="0" dirty="0">
                          <a:solidFill>
                            <a:schemeClr val="dk1"/>
                          </a:solidFill>
                          <a:effectLst/>
                          <a:latin typeface="+mn-lt"/>
                          <a:ea typeface="+mn-ea"/>
                          <a:cs typeface="+mn-cs"/>
                        </a:rPr>
                        <a:t> The </a:t>
                      </a:r>
                      <a:r>
                        <a:rPr lang="en-US" sz="1800" kern="1200" dirty="0">
                          <a:solidFill>
                            <a:schemeClr val="dk1"/>
                          </a:solidFill>
                          <a:effectLst/>
                          <a:latin typeface="+mn-lt"/>
                          <a:ea typeface="+mn-ea"/>
                          <a:cs typeface="+mn-cs"/>
                        </a:rPr>
                        <a:t>NPO level registered parity at 50 % for both genders, while the General Service category had 74% female and 26% male. </a:t>
                      </a:r>
                    </a:p>
                    <a:p>
                      <a:pPr algn="just"/>
                      <a:endParaRPr lang="en-US" sz="1600" kern="1200" dirty="0">
                        <a:solidFill>
                          <a:schemeClr val="dk1"/>
                        </a:solidFill>
                        <a:effectLst/>
                        <a:latin typeface="+mn-lt"/>
                        <a:ea typeface="+mn-ea"/>
                        <a:cs typeface="+mn-cs"/>
                      </a:endParaRPr>
                    </a:p>
                    <a:p>
                      <a:pPr algn="just"/>
                      <a:endParaRPr lang="en-US" sz="1600" kern="1200" dirty="0">
                        <a:solidFill>
                          <a:schemeClr val="dk1"/>
                        </a:solidFill>
                        <a:effectLst/>
                        <a:latin typeface="+mn-lt"/>
                        <a:ea typeface="+mn-ea"/>
                        <a:cs typeface="+mn-cs"/>
                      </a:endParaRPr>
                    </a:p>
                    <a:p>
                      <a:pPr algn="just"/>
                      <a:endParaRPr lang="en-US" sz="1600" kern="1200" dirty="0">
                        <a:solidFill>
                          <a:schemeClr val="dk1"/>
                        </a:solidFill>
                        <a:effectLst/>
                        <a:latin typeface="+mn-lt"/>
                        <a:ea typeface="+mn-ea"/>
                        <a:cs typeface="+mn-cs"/>
                      </a:endParaRPr>
                    </a:p>
                    <a:p>
                      <a:pPr algn="just"/>
                      <a:endParaRPr lang="en-US" sz="16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400" dirty="0">
                        <a:solidFill>
                          <a:srgbClr val="00B0F0"/>
                        </a:solidFill>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562753">
                <a:tc>
                  <a:txBody>
                    <a:bodyPr/>
                    <a:lstStyle/>
                    <a:p>
                      <a:pPr lvl="1"/>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3" name="Picture 2">
            <a:extLst>
              <a:ext uri="{FF2B5EF4-FFF2-40B4-BE49-F238E27FC236}">
                <a16:creationId xmlns:a16="http://schemas.microsoft.com/office/drawing/2014/main" id="{17DE1EF5-F6BD-8847-B3DF-7D961E18B39E}"/>
              </a:ext>
            </a:extLst>
          </p:cNvPr>
          <p:cNvPicPr>
            <a:picLocks noChangeAspect="1"/>
          </p:cNvPicPr>
          <p:nvPr/>
        </p:nvPicPr>
        <p:blipFill>
          <a:blip r:embed="rId4"/>
          <a:stretch>
            <a:fillRect/>
          </a:stretch>
        </p:blipFill>
        <p:spPr>
          <a:xfrm>
            <a:off x="10979150" y="6074741"/>
            <a:ext cx="768350" cy="560444"/>
          </a:xfrm>
          <a:prstGeom prst="rect">
            <a:avLst/>
          </a:prstGeom>
        </p:spPr>
      </p:pic>
      <p:graphicFrame>
        <p:nvGraphicFramePr>
          <p:cNvPr id="6" name="Chart 5">
            <a:extLst>
              <a:ext uri="{FF2B5EF4-FFF2-40B4-BE49-F238E27FC236}">
                <a16:creationId xmlns:a16="http://schemas.microsoft.com/office/drawing/2014/main" id="{AD1E368F-C499-4F73-AE6E-CE0E56389958}"/>
              </a:ext>
            </a:extLst>
          </p:cNvPr>
          <p:cNvGraphicFramePr/>
          <p:nvPr/>
        </p:nvGraphicFramePr>
        <p:xfrm>
          <a:off x="326252" y="2635511"/>
          <a:ext cx="3697179" cy="247331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a:extLst>
              <a:ext uri="{FF2B5EF4-FFF2-40B4-BE49-F238E27FC236}">
                <a16:creationId xmlns:a16="http://schemas.microsoft.com/office/drawing/2014/main" id="{480ACFCF-4BDB-4CA9-A3A1-447731EE5ED2}"/>
              </a:ext>
            </a:extLst>
          </p:cNvPr>
          <p:cNvGraphicFramePr>
            <a:graphicFrameLocks/>
          </p:cNvGraphicFramePr>
          <p:nvPr/>
        </p:nvGraphicFramePr>
        <p:xfrm>
          <a:off x="3985902" y="2795859"/>
          <a:ext cx="4572000" cy="355910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Chart 7">
            <a:extLst>
              <a:ext uri="{FF2B5EF4-FFF2-40B4-BE49-F238E27FC236}">
                <a16:creationId xmlns:a16="http://schemas.microsoft.com/office/drawing/2014/main" id="{A90EC5DA-4AD0-4024-8DD7-E8A48CB0BEF5}"/>
              </a:ext>
            </a:extLst>
          </p:cNvPr>
          <p:cNvGraphicFramePr>
            <a:graphicFrameLocks/>
          </p:cNvGraphicFramePr>
          <p:nvPr/>
        </p:nvGraphicFramePr>
        <p:xfrm>
          <a:off x="5718928" y="2868603"/>
          <a:ext cx="4572000" cy="355910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9" name="Chart 8">
            <a:extLst>
              <a:ext uri="{FF2B5EF4-FFF2-40B4-BE49-F238E27FC236}">
                <a16:creationId xmlns:a16="http://schemas.microsoft.com/office/drawing/2014/main" id="{54877D49-2CFE-4FC3-91FF-2E28639F6CFF}"/>
              </a:ext>
            </a:extLst>
          </p:cNvPr>
          <p:cNvGraphicFramePr>
            <a:graphicFrameLocks/>
          </p:cNvGraphicFramePr>
          <p:nvPr/>
        </p:nvGraphicFramePr>
        <p:xfrm>
          <a:off x="7560452" y="2838159"/>
          <a:ext cx="4572000" cy="355317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 name="Object 4">
            <a:extLst>
              <a:ext uri="{FF2B5EF4-FFF2-40B4-BE49-F238E27FC236}">
                <a16:creationId xmlns:a16="http://schemas.microsoft.com/office/drawing/2014/main" id="{93549827-1063-4EB8-849F-76205A156A74}"/>
              </a:ext>
            </a:extLst>
          </p:cNvPr>
          <p:cNvGraphicFramePr>
            <a:graphicFrameLocks noChangeAspect="1"/>
          </p:cNvGraphicFramePr>
          <p:nvPr/>
        </p:nvGraphicFramePr>
        <p:xfrm>
          <a:off x="-567196" y="5045688"/>
          <a:ext cx="5942013" cy="1171575"/>
        </p:xfrm>
        <a:graphic>
          <a:graphicData uri="http://schemas.openxmlformats.org/presentationml/2006/ole">
            <mc:AlternateContent xmlns:mc="http://schemas.openxmlformats.org/markup-compatibility/2006">
              <mc:Choice xmlns:v="urn:schemas-microsoft-com:vml" Requires="v">
                <p:oleObj spid="_x0000_s1026" name="Document" r:id="rId9" imgW="5942119" imgH="1172227" progId="Word.Document.12">
                  <p:embed/>
                </p:oleObj>
              </mc:Choice>
              <mc:Fallback>
                <p:oleObj name="Document" r:id="rId9" imgW="5942119" imgH="1172227" progId="Word.Document.12">
                  <p:embed/>
                  <p:pic>
                    <p:nvPicPr>
                      <p:cNvPr id="5" name="Object 4">
                        <a:extLst>
                          <a:ext uri="{FF2B5EF4-FFF2-40B4-BE49-F238E27FC236}">
                            <a16:creationId xmlns:a16="http://schemas.microsoft.com/office/drawing/2014/main" id="{93549827-1063-4EB8-849F-76205A156A74}"/>
                          </a:ext>
                        </a:extLst>
                      </p:cNvPr>
                      <p:cNvPicPr/>
                      <p:nvPr/>
                    </p:nvPicPr>
                    <p:blipFill>
                      <a:blip r:embed="rId10"/>
                      <a:stretch>
                        <a:fillRect/>
                      </a:stretch>
                    </p:blipFill>
                    <p:spPr>
                      <a:xfrm>
                        <a:off x="-567196" y="5045688"/>
                        <a:ext cx="5942013" cy="1171575"/>
                      </a:xfrm>
                      <a:prstGeom prst="rect">
                        <a:avLst/>
                      </a:prstGeom>
                    </p:spPr>
                  </p:pic>
                </p:oleObj>
              </mc:Fallback>
            </mc:AlternateContent>
          </a:graphicData>
        </a:graphic>
      </p:graphicFrame>
    </p:spTree>
    <p:extLst>
      <p:ext uri="{BB962C8B-B14F-4D97-AF65-F5344CB8AC3E}">
        <p14:creationId xmlns:p14="http://schemas.microsoft.com/office/powerpoint/2010/main" val="1701557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nvGraphicFramePr>
        <p:xfrm>
          <a:off x="0" y="0"/>
          <a:ext cx="12192000" cy="8333624"/>
        </p:xfrm>
        <a:graphic>
          <a:graphicData uri="http://schemas.openxmlformats.org/drawingml/2006/table">
            <a:tbl>
              <a:tblPr>
                <a:effectLst/>
                <a:tableStyleId>{5C22544A-7EE6-4342-B048-85BDC9FD1C3A}</a:tableStyleId>
              </a:tblPr>
              <a:tblGrid>
                <a:gridCol w="8128000">
                  <a:extLst>
                    <a:ext uri="{9D8B030D-6E8A-4147-A177-3AD203B41FA5}">
                      <a16:colId xmlns:a16="http://schemas.microsoft.com/office/drawing/2014/main" val="1031637976"/>
                    </a:ext>
                  </a:extLst>
                </a:gridCol>
                <a:gridCol w="4064000">
                  <a:extLst>
                    <a:ext uri="{9D8B030D-6E8A-4147-A177-3AD203B41FA5}">
                      <a16:colId xmlns:a16="http://schemas.microsoft.com/office/drawing/2014/main" val="655879346"/>
                    </a:ext>
                  </a:extLst>
                </a:gridCol>
              </a:tblGrid>
              <a:tr h="583822">
                <a:tc gridSpan="2">
                  <a:txBody>
                    <a:bodyPr/>
                    <a:lstStyle/>
                    <a:p>
                      <a:pPr lvl="1"/>
                      <a:r>
                        <a:rPr lang="en-US" sz="2800" b="0" dirty="0">
                          <a:solidFill>
                            <a:schemeClr val="tx1"/>
                          </a:solidFill>
                          <a:latin typeface="Roboto" panose="02000000000000000000" pitchFamily="2" charset="0"/>
                          <a:ea typeface="Roboto" panose="02000000000000000000" pitchFamily="2" charset="0"/>
                        </a:rPr>
                        <a:t>REGIONAL REPRESENTATION</a:t>
                      </a:r>
                      <a:endParaRPr lang="en-US" sz="2800" b="0" dirty="0">
                        <a:solidFill>
                          <a:schemeClr val="tx1"/>
                        </a:solidFill>
                      </a:endParaRP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586685">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b="0" dirty="0">
                        <a:solidFill>
                          <a:schemeClr val="tx1"/>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tx1"/>
                          </a:solidFill>
                          <a:latin typeface="Roboto" panose="02000000000000000000" pitchFamily="2" charset="0"/>
                          <a:ea typeface="Roboto" panose="02000000000000000000" pitchFamily="2" charset="0"/>
                        </a:rPr>
                        <a:t>SECRETARIAT AND MEAs</a:t>
                      </a: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5365794">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Roboto" panose="02000000000000000000" pitchFamily="2" charset="0"/>
                          <a:ea typeface="Roboto" panose="02000000000000000000" pitchFamily="2" charset="0"/>
                        </a:rPr>
                        <a:t>Western European and Other Groups (WEOG) has a staff representation of 40% followed by Africa group with 32%.</a:t>
                      </a:r>
                      <a:r>
                        <a:rPr lang="en-US" sz="1800" baseline="0" dirty="0">
                          <a:solidFill>
                            <a:schemeClr val="tx1"/>
                          </a:solidFill>
                          <a:latin typeface="Roboto" panose="02000000000000000000" pitchFamily="2" charset="0"/>
                          <a:ea typeface="Roboto" panose="02000000000000000000" pitchFamily="2" charset="0"/>
                        </a:rPr>
                        <a:t> </a:t>
                      </a:r>
                      <a:r>
                        <a:rPr lang="en-US" sz="1800" dirty="0">
                          <a:solidFill>
                            <a:schemeClr val="tx1"/>
                          </a:solidFill>
                          <a:latin typeface="Roboto" panose="02000000000000000000" pitchFamily="2" charset="0"/>
                          <a:ea typeface="Roboto" panose="02000000000000000000" pitchFamily="2" charset="0"/>
                        </a:rPr>
                        <a:t>The Eastern European group has the smallest representation of 3% (40). Efforts will continue to be made to recruit more staff from regions with lower representation.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91802">
                <a:tc>
                  <a:txBody>
                    <a:bodyPr/>
                    <a:lstStyle/>
                    <a:p>
                      <a:pPr lvl="1"/>
                      <a:endParaRPr lang="en-US" sz="1800" dirty="0">
                        <a:solidFill>
                          <a:schemeClr val="tx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3"/>
          <a:stretch>
            <a:fillRect/>
          </a:stretch>
        </p:blipFill>
        <p:spPr>
          <a:xfrm>
            <a:off x="10979150" y="6074741"/>
            <a:ext cx="768350" cy="560444"/>
          </a:xfrm>
          <a:prstGeom prst="rect">
            <a:avLst/>
          </a:prstGeom>
        </p:spPr>
      </p:pic>
      <p:graphicFrame>
        <p:nvGraphicFramePr>
          <p:cNvPr id="5" name="Chart 4">
            <a:extLst>
              <a:ext uri="{FF2B5EF4-FFF2-40B4-BE49-F238E27FC236}">
                <a16:creationId xmlns:a16="http://schemas.microsoft.com/office/drawing/2014/main" id="{E3D0C6A5-A6C6-480F-8B92-EEE948D2AB88}"/>
              </a:ext>
            </a:extLst>
          </p:cNvPr>
          <p:cNvGraphicFramePr/>
          <p:nvPr/>
        </p:nvGraphicFramePr>
        <p:xfrm>
          <a:off x="527902" y="2158738"/>
          <a:ext cx="5646655" cy="383116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Object 1">
            <a:extLst>
              <a:ext uri="{FF2B5EF4-FFF2-40B4-BE49-F238E27FC236}">
                <a16:creationId xmlns:a16="http://schemas.microsoft.com/office/drawing/2014/main" id="{1F0ADBE6-DF6C-47D4-A185-07E4F1E9B422}"/>
              </a:ext>
            </a:extLst>
          </p:cNvPr>
          <p:cNvGraphicFramePr>
            <a:graphicFrameLocks noChangeAspect="1"/>
          </p:cNvGraphicFramePr>
          <p:nvPr/>
        </p:nvGraphicFramePr>
        <p:xfrm>
          <a:off x="6923995" y="2641535"/>
          <a:ext cx="7442454" cy="3254097"/>
        </p:xfrm>
        <a:graphic>
          <a:graphicData uri="http://schemas.openxmlformats.org/presentationml/2006/ole">
            <mc:AlternateContent xmlns:mc="http://schemas.openxmlformats.org/markup-compatibility/2006">
              <mc:Choice xmlns:v="urn:schemas-microsoft-com:vml" Requires="v">
                <p:oleObj spid="_x0000_s2050" name="Document" r:id="rId5" imgW="5942119" imgH="2193733" progId="Word.Document.12">
                  <p:embed/>
                </p:oleObj>
              </mc:Choice>
              <mc:Fallback>
                <p:oleObj name="Document" r:id="rId5" imgW="5942119" imgH="2193733" progId="Word.Document.12">
                  <p:embed/>
                  <p:pic>
                    <p:nvPicPr>
                      <p:cNvPr id="2" name="Object 1">
                        <a:extLst>
                          <a:ext uri="{FF2B5EF4-FFF2-40B4-BE49-F238E27FC236}">
                            <a16:creationId xmlns:a16="http://schemas.microsoft.com/office/drawing/2014/main" id="{1F0ADBE6-DF6C-47D4-A185-07E4F1E9B422}"/>
                          </a:ext>
                        </a:extLst>
                      </p:cNvPr>
                      <p:cNvPicPr/>
                      <p:nvPr/>
                    </p:nvPicPr>
                    <p:blipFill>
                      <a:blip r:embed="rId6"/>
                      <a:stretch>
                        <a:fillRect/>
                      </a:stretch>
                    </p:blipFill>
                    <p:spPr>
                      <a:xfrm>
                        <a:off x="6923995" y="2641535"/>
                        <a:ext cx="7442454" cy="3254097"/>
                      </a:xfrm>
                      <a:prstGeom prst="rect">
                        <a:avLst/>
                      </a:prstGeom>
                    </p:spPr>
                  </p:pic>
                </p:oleObj>
              </mc:Fallback>
            </mc:AlternateContent>
          </a:graphicData>
        </a:graphic>
      </p:graphicFrame>
    </p:spTree>
    <p:extLst>
      <p:ext uri="{BB962C8B-B14F-4D97-AF65-F5344CB8AC3E}">
        <p14:creationId xmlns:p14="http://schemas.microsoft.com/office/powerpoint/2010/main" val="1418110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nvGraphicFramePr>
        <p:xfrm>
          <a:off x="0" y="0"/>
          <a:ext cx="12192000" cy="7755255"/>
        </p:xfrm>
        <a:graphic>
          <a:graphicData uri="http://schemas.openxmlformats.org/drawingml/2006/table">
            <a:tbl>
              <a:tblPr>
                <a:effectLst/>
                <a:tableStyleId>{5C22544A-7EE6-4342-B048-85BDC9FD1C3A}</a:tableStyleId>
              </a:tblPr>
              <a:tblGrid>
                <a:gridCol w="8128000">
                  <a:extLst>
                    <a:ext uri="{9D8B030D-6E8A-4147-A177-3AD203B41FA5}">
                      <a16:colId xmlns:a16="http://schemas.microsoft.com/office/drawing/2014/main" val="1031637976"/>
                    </a:ext>
                  </a:extLst>
                </a:gridCol>
                <a:gridCol w="4064000">
                  <a:extLst>
                    <a:ext uri="{9D8B030D-6E8A-4147-A177-3AD203B41FA5}">
                      <a16:colId xmlns:a16="http://schemas.microsoft.com/office/drawing/2014/main" val="655879346"/>
                    </a:ext>
                  </a:extLst>
                </a:gridCol>
              </a:tblGrid>
              <a:tr h="587601">
                <a:tc gridSpan="2">
                  <a:txBody>
                    <a:bodyPr/>
                    <a:lstStyle/>
                    <a:p>
                      <a:pPr lvl="1"/>
                      <a:endParaRPr lang="en-US" sz="2800" b="0" dirty="0">
                        <a:solidFill>
                          <a:srgbClr val="00B0F0"/>
                        </a:solidFill>
                      </a:endParaRP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92239">
                <a:tc gridSpan="2">
                  <a:txBody>
                    <a:bodyPr/>
                    <a:lstStyle/>
                    <a:p>
                      <a:pPr lvl="1"/>
                      <a:endParaRPr lang="en-US" sz="1800" b="0" dirty="0">
                        <a:solidFill>
                          <a:schemeClr val="tx1"/>
                        </a:solidFill>
                        <a:latin typeface="Roboto" panose="02000000000000000000" pitchFamily="2" charset="0"/>
                        <a:ea typeface="Roboto" panose="02000000000000000000" pitchFamily="2" charset="0"/>
                      </a:endParaRPr>
                    </a:p>
                    <a:p>
                      <a:pPr lvl="1"/>
                      <a:r>
                        <a:rPr lang="en-US" sz="1800" b="0" dirty="0">
                          <a:solidFill>
                            <a:schemeClr val="tx1"/>
                          </a:solidFill>
                          <a:latin typeface="Roboto" panose="02000000000000000000" pitchFamily="2" charset="0"/>
                          <a:ea typeface="Roboto" panose="02000000000000000000" pitchFamily="2" charset="0"/>
                        </a:rPr>
                        <a:t>REGIONAL REPRESENTATION P5 AND ABOVE</a:t>
                      </a:r>
                      <a:endParaRPr lang="en-US" sz="1800" b="0" dirty="0">
                        <a:solidFill>
                          <a:schemeClr val="tx1"/>
                        </a:solidFill>
                      </a:endParaRP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559370">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97575">
                <a:tc>
                  <a:txBody>
                    <a:bodyPr/>
                    <a:lstStyle/>
                    <a:p>
                      <a:pPr lvl="1"/>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2"/>
          <a:stretch>
            <a:fillRect/>
          </a:stretch>
        </p:blipFill>
        <p:spPr>
          <a:xfrm>
            <a:off x="10979150" y="6074741"/>
            <a:ext cx="768350" cy="560444"/>
          </a:xfrm>
          <a:prstGeom prst="rect">
            <a:avLst/>
          </a:prstGeom>
        </p:spPr>
      </p:pic>
      <p:graphicFrame>
        <p:nvGraphicFramePr>
          <p:cNvPr id="7" name="Chart 6">
            <a:extLst>
              <a:ext uri="{FF2B5EF4-FFF2-40B4-BE49-F238E27FC236}">
                <a16:creationId xmlns:a16="http://schemas.microsoft.com/office/drawing/2014/main" id="{429CACC0-0CC2-42E4-A9C7-ECF106F029B8}"/>
              </a:ext>
            </a:extLst>
          </p:cNvPr>
          <p:cNvGraphicFramePr/>
          <p:nvPr/>
        </p:nvGraphicFramePr>
        <p:xfrm>
          <a:off x="444501" y="1726528"/>
          <a:ext cx="5928020" cy="4348213"/>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a:extLst>
              <a:ext uri="{FF2B5EF4-FFF2-40B4-BE49-F238E27FC236}">
                <a16:creationId xmlns:a16="http://schemas.microsoft.com/office/drawing/2014/main" id="{A2B285FD-2A39-441F-8ED9-0927B3FFE252}"/>
              </a:ext>
            </a:extLst>
          </p:cNvPr>
          <p:cNvPicPr>
            <a:picLocks noChangeAspect="1"/>
          </p:cNvPicPr>
          <p:nvPr/>
        </p:nvPicPr>
        <p:blipFill>
          <a:blip r:embed="rId4"/>
          <a:stretch>
            <a:fillRect/>
          </a:stretch>
        </p:blipFill>
        <p:spPr>
          <a:xfrm>
            <a:off x="7226513" y="2270048"/>
            <a:ext cx="7505273" cy="3283448"/>
          </a:xfrm>
          <a:prstGeom prst="rect">
            <a:avLst/>
          </a:prstGeom>
        </p:spPr>
      </p:pic>
    </p:spTree>
    <p:extLst>
      <p:ext uri="{BB962C8B-B14F-4D97-AF65-F5344CB8AC3E}">
        <p14:creationId xmlns:p14="http://schemas.microsoft.com/office/powerpoint/2010/main" val="1331687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nvGraphicFramePr>
        <p:xfrm>
          <a:off x="0" y="0"/>
          <a:ext cx="12192000" cy="10263416"/>
        </p:xfrm>
        <a:graphic>
          <a:graphicData uri="http://schemas.openxmlformats.org/drawingml/2006/table">
            <a:tbl>
              <a:tblPr>
                <a:effectLst/>
                <a:tableStyleId>{5C22544A-7EE6-4342-B048-85BDC9FD1C3A}</a:tableStyleId>
              </a:tblPr>
              <a:tblGrid>
                <a:gridCol w="8128000">
                  <a:extLst>
                    <a:ext uri="{9D8B030D-6E8A-4147-A177-3AD203B41FA5}">
                      <a16:colId xmlns:a16="http://schemas.microsoft.com/office/drawing/2014/main" val="1031637976"/>
                    </a:ext>
                  </a:extLst>
                </a:gridCol>
                <a:gridCol w="4064000">
                  <a:extLst>
                    <a:ext uri="{9D8B030D-6E8A-4147-A177-3AD203B41FA5}">
                      <a16:colId xmlns:a16="http://schemas.microsoft.com/office/drawing/2014/main" val="655879346"/>
                    </a:ext>
                  </a:extLst>
                </a:gridCol>
              </a:tblGrid>
              <a:tr h="587601">
                <a:tc gridSpan="2">
                  <a:txBody>
                    <a:bodyPr/>
                    <a:lstStyle/>
                    <a:p>
                      <a:pPr lvl="1"/>
                      <a:endParaRPr lang="en-US" sz="2800" b="0" dirty="0">
                        <a:solidFill>
                          <a:srgbClr val="00B0F0"/>
                        </a:solidFill>
                      </a:endParaRP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37884">
                <a:tc gridSpan="2">
                  <a:txBody>
                    <a:bodyPr/>
                    <a:lstStyle/>
                    <a:p>
                      <a:pPr lvl="1"/>
                      <a:endParaRPr lang="en-US" sz="1800" b="0" dirty="0">
                        <a:solidFill>
                          <a:schemeClr val="tx1"/>
                        </a:solidFill>
                        <a:latin typeface="Roboto" panose="02000000000000000000" pitchFamily="2" charset="0"/>
                        <a:ea typeface="Roboto" panose="02000000000000000000" pitchFamily="2" charset="0"/>
                      </a:endParaRPr>
                    </a:p>
                    <a:p>
                      <a:pPr lvl="1"/>
                      <a:r>
                        <a:rPr lang="en-US" sz="1800" b="0" dirty="0">
                          <a:solidFill>
                            <a:schemeClr val="tx1"/>
                          </a:solidFill>
                          <a:latin typeface="Roboto" panose="02000000000000000000" pitchFamily="2" charset="0"/>
                          <a:ea typeface="Roboto" panose="02000000000000000000" pitchFamily="2" charset="0"/>
                        </a:rPr>
                        <a:t>KEY HUMAN RESOURCES, ACHIVEMENTS, RISKS AND ISSUES</a:t>
                      </a:r>
                      <a:endParaRPr lang="en-US" sz="1800" b="0" dirty="0">
                        <a:solidFill>
                          <a:schemeClr val="tx1"/>
                        </a:solidFill>
                      </a:endParaRP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3298703">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AEEF"/>
                          </a:solidFill>
                          <a:latin typeface="Roboto" panose="02000000000000000000" pitchFamily="2" charset="0"/>
                          <a:ea typeface="Roboto" panose="02000000000000000000" pitchFamily="2" charset="0"/>
                        </a:rPr>
                        <a:t>Achievements: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Implementation of a revised Human Resources organizational structure in line with the transformation of Corporate Services Division.  Clearly delineating roles and responsibilities to enhance our delivery and oversight of HR processes. This has resulted in increased efficiencies in service delivery to clients. Initiatives have including streamlining workflows, establishment of an electronic platform in </a:t>
                      </a:r>
                      <a:r>
                        <a:rPr lang="en-US" sz="1100" kern="1200" dirty="0" err="1">
                          <a:solidFill>
                            <a:schemeClr val="dk1"/>
                          </a:solidFill>
                          <a:effectLst/>
                          <a:latin typeface="+mn-lt"/>
                          <a:ea typeface="+mn-ea"/>
                          <a:cs typeface="+mn-cs"/>
                        </a:rPr>
                        <a:t>Wecollaborate</a:t>
                      </a:r>
                      <a:r>
                        <a:rPr lang="en-US" sz="1100" kern="1200" dirty="0">
                          <a:solidFill>
                            <a:schemeClr val="dk1"/>
                          </a:solidFill>
                          <a:effectLst/>
                          <a:latin typeface="+mn-lt"/>
                          <a:ea typeface="+mn-ea"/>
                          <a:cs typeface="+mn-cs"/>
                        </a:rPr>
                        <a:t> for all HR related service requests,  drafting of 6 Recruitment SOP’s in line with Delegation of authority ; regular meetings to strengthening our working partnership with UNON, HRMS on key service delivery areas in relation to established KPI’s ( recruitment, performance management and administration entitlements).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Established an HR focal point network comprising of 65 HR focal points located in Divisions, MEAs and Regional offices across 40 duty stations. Completed HR Focal Point Survey to assess baseline skills and knowledge, hold regular HR focal point meetings to provide guidance and updates,  and build capacities  on HR related matters and real-time information which has proved an effective mechanism to disseminate complex and critical HR information in relation to COVID-19. In collaboration with UNON TMC, and </a:t>
                      </a:r>
                      <a:r>
                        <a:rPr lang="en-US" sz="1100" kern="1200" dirty="0" err="1">
                          <a:solidFill>
                            <a:schemeClr val="dk1"/>
                          </a:solidFill>
                          <a:effectLst/>
                          <a:latin typeface="+mn-lt"/>
                          <a:ea typeface="+mn-ea"/>
                          <a:cs typeface="+mn-cs"/>
                        </a:rPr>
                        <a:t>SPnB</a:t>
                      </a:r>
                      <a:r>
                        <a:rPr lang="en-US" sz="1100" kern="1200" dirty="0">
                          <a:solidFill>
                            <a:schemeClr val="dk1"/>
                          </a:solidFill>
                          <a:effectLst/>
                          <a:latin typeface="+mn-lt"/>
                          <a:ea typeface="+mn-ea"/>
                          <a:cs typeface="+mn-cs"/>
                        </a:rPr>
                        <a:t> three briefings/trainings have been held on Recruitment of Consultants and contractors(CICs), Time Management and sick leave, and Contract Extensions.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HRS also participates in several working groups and task forces around HR reform and continues to make contributions to the special working group on the CEB task Force on Sexual Exploitation and Abuse(SEA), serves in the capacity of one of UNEP’s Conduct and Discipline Focal Points, participates in the HR, High-Level Committee (HCLM) working groups on recruitment, outreach and future of work; and , the HR Task Force on Training and Learning, and Multi-</a:t>
                      </a:r>
                      <a:r>
                        <a:rPr lang="en-US" sz="1100" kern="1200" dirty="0" err="1">
                          <a:solidFill>
                            <a:schemeClr val="dk1"/>
                          </a:solidFill>
                          <a:effectLst/>
                          <a:latin typeface="+mn-lt"/>
                          <a:ea typeface="+mn-ea"/>
                          <a:cs typeface="+mn-cs"/>
                        </a:rPr>
                        <a:t>Lingualism</a:t>
                      </a:r>
                      <a:r>
                        <a:rPr lang="en-US" sz="1100" kern="1200" dirty="0">
                          <a:solidFill>
                            <a:schemeClr val="dk1"/>
                          </a:solidFill>
                          <a:effectLst/>
                          <a:latin typeface="+mn-lt"/>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rgbClr val="00B0F0"/>
                          </a:solidFill>
                          <a:effectLst/>
                          <a:latin typeface="+mn-lt"/>
                          <a:ea typeface="+mn-ea"/>
                          <a:cs typeface="+mn-cs"/>
                        </a:rPr>
                        <a:t>Risks: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mn-lt"/>
                          <a:ea typeface="+mn-ea"/>
                          <a:cs typeface="+mn-cs"/>
                        </a:rPr>
                        <a:t>In line with the Secretary-General’s system-wide Gender Parity Strategy and UNEP’s Gender Parity Implementation Plan, progress has been made to increase gender parity, however there is still work to do. Currently UNEP’s female to male ratio is 61:39.  HRS continues to work with Hiring Managers and the Executive Office to oversight and improve on overall gender parity targets at the senior Level of P5 and above.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rgbClr val="00B0F0"/>
                          </a:solidFill>
                          <a:effectLst/>
                          <a:latin typeface="+mn-lt"/>
                          <a:ea typeface="+mn-ea"/>
                          <a:cs typeface="+mn-cs"/>
                        </a:rPr>
                        <a:t>Issues: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mn-lt"/>
                          <a:ea typeface="+mn-ea"/>
                          <a:cs typeface="+mn-cs"/>
                        </a:rPr>
                        <a:t>The COVID – 19 pandemic has posed several challenges around HR related issues, and duty of care. COVID-19 </a:t>
                      </a:r>
                      <a:r>
                        <a:rPr lang="en-GB" sz="1100" kern="1200">
                          <a:solidFill>
                            <a:schemeClr val="dk1"/>
                          </a:solidFill>
                          <a:effectLst/>
                          <a:latin typeface="+mn-lt"/>
                          <a:ea typeface="+mn-ea"/>
                          <a:cs typeface="+mn-cs"/>
                        </a:rPr>
                        <a:t>may also pose </a:t>
                      </a:r>
                      <a:r>
                        <a:rPr lang="en-GB" sz="1100" kern="1200" dirty="0">
                          <a:solidFill>
                            <a:schemeClr val="dk1"/>
                          </a:solidFill>
                          <a:effectLst/>
                          <a:latin typeface="+mn-lt"/>
                          <a:ea typeface="+mn-ea"/>
                          <a:cs typeface="+mn-cs"/>
                        </a:rPr>
                        <a:t>challenges on staff recruitment, given travel limitations, telecommuting, nature of functions and country specific situations. A further freeze on all Regular Budget related recruitment has also impacted on UNEP’s ability to fill key positions. The freeze is anticipated to last until December 2020.</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97575">
                <a:tc>
                  <a:txBody>
                    <a:bodyPr/>
                    <a:lstStyle/>
                    <a:p>
                      <a:pPr lvl="1"/>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2"/>
          <a:stretch>
            <a:fillRect/>
          </a:stretch>
        </p:blipFill>
        <p:spPr>
          <a:xfrm>
            <a:off x="10979150" y="6074741"/>
            <a:ext cx="768350" cy="560444"/>
          </a:xfrm>
          <a:prstGeom prst="rect">
            <a:avLst/>
          </a:prstGeom>
        </p:spPr>
      </p:pic>
    </p:spTree>
    <p:extLst>
      <p:ext uri="{BB962C8B-B14F-4D97-AF65-F5344CB8AC3E}">
        <p14:creationId xmlns:p14="http://schemas.microsoft.com/office/powerpoint/2010/main" val="1474546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nvGraphicFramePr>
        <p:xfrm>
          <a:off x="0" y="0"/>
          <a:ext cx="12192000" cy="10263416"/>
        </p:xfrm>
        <a:graphic>
          <a:graphicData uri="http://schemas.openxmlformats.org/drawingml/2006/table">
            <a:tbl>
              <a:tblPr>
                <a:effectLst/>
                <a:tableStyleId>{5C22544A-7EE6-4342-B048-85BDC9FD1C3A}</a:tableStyleId>
              </a:tblPr>
              <a:tblGrid>
                <a:gridCol w="8128000">
                  <a:extLst>
                    <a:ext uri="{9D8B030D-6E8A-4147-A177-3AD203B41FA5}">
                      <a16:colId xmlns:a16="http://schemas.microsoft.com/office/drawing/2014/main" val="1031637976"/>
                    </a:ext>
                  </a:extLst>
                </a:gridCol>
                <a:gridCol w="4064000">
                  <a:extLst>
                    <a:ext uri="{9D8B030D-6E8A-4147-A177-3AD203B41FA5}">
                      <a16:colId xmlns:a16="http://schemas.microsoft.com/office/drawing/2014/main" val="655879346"/>
                    </a:ext>
                  </a:extLst>
                </a:gridCol>
              </a:tblGrid>
              <a:tr h="587601">
                <a:tc gridSpan="2">
                  <a:txBody>
                    <a:bodyPr/>
                    <a:lstStyle/>
                    <a:p>
                      <a:pPr lvl="1"/>
                      <a:endParaRPr lang="en-US" sz="2800" b="0" dirty="0">
                        <a:solidFill>
                          <a:srgbClr val="00B0F0"/>
                        </a:solidFill>
                      </a:endParaRP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37884">
                <a:tc gridSpan="2">
                  <a:txBody>
                    <a:bodyPr/>
                    <a:lstStyle/>
                    <a:p>
                      <a:pPr lvl="1"/>
                      <a:endParaRPr lang="en-US" sz="1800" b="0" dirty="0">
                        <a:solidFill>
                          <a:schemeClr val="tx1"/>
                        </a:solidFill>
                        <a:latin typeface="Roboto" panose="02000000000000000000" pitchFamily="2" charset="0"/>
                        <a:ea typeface="Roboto" panose="02000000000000000000" pitchFamily="2" charset="0"/>
                      </a:endParaRPr>
                    </a:p>
                    <a:p>
                      <a:pPr lvl="1"/>
                      <a:r>
                        <a:rPr lang="en-US" sz="1800" b="0" dirty="0">
                          <a:solidFill>
                            <a:schemeClr val="tx1"/>
                          </a:solidFill>
                          <a:latin typeface="Roboto" panose="02000000000000000000" pitchFamily="2" charset="0"/>
                          <a:ea typeface="Roboto" panose="02000000000000000000" pitchFamily="2" charset="0"/>
                        </a:rPr>
                        <a:t>MANAGEMENT OVERVIEW </a:t>
                      </a:r>
                      <a:endParaRPr lang="en-US" sz="1800" b="0" dirty="0">
                        <a:solidFill>
                          <a:schemeClr val="tx1"/>
                        </a:solidFill>
                      </a:endParaRP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3298703">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AEEF"/>
                          </a:solidFill>
                          <a:latin typeface="Roboto" panose="02000000000000000000" pitchFamily="2" charset="0"/>
                          <a:ea typeface="Roboto" panose="02000000000000000000" pitchFamily="2" charset="0"/>
                        </a:rPr>
                        <a:t>Achievements: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Implementation of a revised Human Resources organizational structure in line with the transformation of Corporate Services Division.  Clearly delineating roles and responsibilities to enhance our delivery and oversight of HR processes. This has resulted in increased efficiencies in service delivery to clients. Initiatives have including streamlining workflows, establishment of an electronic platform in </a:t>
                      </a:r>
                      <a:r>
                        <a:rPr lang="en-US" sz="1100" kern="1200" dirty="0" err="1">
                          <a:solidFill>
                            <a:schemeClr val="dk1"/>
                          </a:solidFill>
                          <a:effectLst/>
                          <a:latin typeface="+mn-lt"/>
                          <a:ea typeface="+mn-ea"/>
                          <a:cs typeface="+mn-cs"/>
                        </a:rPr>
                        <a:t>Wecollaborate</a:t>
                      </a:r>
                      <a:r>
                        <a:rPr lang="en-US" sz="1100" kern="1200" dirty="0">
                          <a:solidFill>
                            <a:schemeClr val="dk1"/>
                          </a:solidFill>
                          <a:effectLst/>
                          <a:latin typeface="+mn-lt"/>
                          <a:ea typeface="+mn-ea"/>
                          <a:cs typeface="+mn-cs"/>
                        </a:rPr>
                        <a:t> for all HR related service requests,  drafting of 6 Recruitment SOP’s in line with Delegation of authority ; regular meetings to strengthening our working partnership with UNON, HRMS on key service delivery areas in relation to established KPI’s ( recruitment, performance management and administration entitlements).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Established an HR focal point network comprising of 65 HR focal points located in Divisions, MEAs and Regional offices across 40 duty stations. Completed HR Focal Point Survey to assess baseline skills and knowledge, hold regular HR focal point meetings to provide guidance and updates,  and build capacities  on HR related matters and real-time information which has proved an effective mechanism to disseminate complex and critical HR information in relation to COVID-19. In collaboration with UNON TMC, and </a:t>
                      </a:r>
                      <a:r>
                        <a:rPr lang="en-US" sz="1100" kern="1200" dirty="0" err="1">
                          <a:solidFill>
                            <a:schemeClr val="dk1"/>
                          </a:solidFill>
                          <a:effectLst/>
                          <a:latin typeface="+mn-lt"/>
                          <a:ea typeface="+mn-ea"/>
                          <a:cs typeface="+mn-cs"/>
                        </a:rPr>
                        <a:t>SPnB</a:t>
                      </a:r>
                      <a:r>
                        <a:rPr lang="en-US" sz="1100" kern="1200" dirty="0">
                          <a:solidFill>
                            <a:schemeClr val="dk1"/>
                          </a:solidFill>
                          <a:effectLst/>
                          <a:latin typeface="+mn-lt"/>
                          <a:ea typeface="+mn-ea"/>
                          <a:cs typeface="+mn-cs"/>
                        </a:rPr>
                        <a:t> three briefings/trainings have been held on Recruitment of Consultants and contractors(CICs), Time Management and sick leave, and Contract Extensions.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effectLst/>
                          <a:latin typeface="+mn-lt"/>
                          <a:ea typeface="+mn-ea"/>
                          <a:cs typeface="+mn-cs"/>
                        </a:rPr>
                        <a:t>HRS also participates in several working groups and task forces around HR reform and continues to make contributions to the special working group on the CEB task Force on Sexual Exploitation and Abuse(SEA), serves in the capacity of one of UNEP’s Conduct and Discipline Focal Points, participates in the HR, High-Level Committee (HCLM) working groups on recruitment, outreach and future of work; and , the HR Task Force on Training and Learning, and Multi-</a:t>
                      </a:r>
                      <a:r>
                        <a:rPr lang="en-US" sz="1100" kern="1200" dirty="0" err="1">
                          <a:solidFill>
                            <a:schemeClr val="dk1"/>
                          </a:solidFill>
                          <a:effectLst/>
                          <a:latin typeface="+mn-lt"/>
                          <a:ea typeface="+mn-ea"/>
                          <a:cs typeface="+mn-cs"/>
                        </a:rPr>
                        <a:t>Lingualism</a:t>
                      </a:r>
                      <a:r>
                        <a:rPr lang="en-US" sz="1100" kern="1200" dirty="0">
                          <a:solidFill>
                            <a:schemeClr val="dk1"/>
                          </a:solidFill>
                          <a:effectLst/>
                          <a:latin typeface="+mn-lt"/>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rgbClr val="00B0F0"/>
                          </a:solidFill>
                          <a:effectLst/>
                          <a:latin typeface="+mn-lt"/>
                          <a:ea typeface="+mn-ea"/>
                          <a:cs typeface="+mn-cs"/>
                        </a:rPr>
                        <a:t>Risks: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mn-lt"/>
                          <a:ea typeface="+mn-ea"/>
                          <a:cs typeface="+mn-cs"/>
                        </a:rPr>
                        <a:t>In line with the Secretary-General’s system-wide Gender Parity Strategy and UNEP’s Gender Parity Implementation Plan, progress has been made to increase gender parity, however there is still work to do. Currently UNEP’s female to male ratio is 61:39.  HRS continues to work with Hiring Managers and the Executive Office to oversight and improve on overall gender parity targets at the senior Level of P5 and above.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GB" sz="1100" kern="1200" dirty="0">
                        <a:solidFill>
                          <a:schemeClr val="dk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rgbClr val="00B0F0"/>
                          </a:solidFill>
                          <a:effectLst/>
                          <a:latin typeface="+mn-lt"/>
                          <a:ea typeface="+mn-ea"/>
                          <a:cs typeface="+mn-cs"/>
                        </a:rPr>
                        <a:t>Issues: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mn-lt"/>
                          <a:ea typeface="+mn-ea"/>
                          <a:cs typeface="+mn-cs"/>
                        </a:rPr>
                        <a:t>The COVID – 19 pandemic has posed several challenges around HR related issues, and duty of care. COVID-19 may also pose challenges on staff recruitment, given travel limitations, telecommuting, nature of functions and country specific situations. A further freeze on all Regular Budget related recruitment has also impacted on UNEP’s ability to fill key positions. The freeze is anticipated to last until December 2020.</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1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AEEF"/>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97575">
                <a:tc>
                  <a:txBody>
                    <a:bodyPr/>
                    <a:lstStyle/>
                    <a:p>
                      <a:pPr lvl="1"/>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2"/>
          <a:stretch>
            <a:fillRect/>
          </a:stretch>
        </p:blipFill>
        <p:spPr>
          <a:xfrm>
            <a:off x="10979150" y="6074741"/>
            <a:ext cx="768350" cy="560444"/>
          </a:xfrm>
          <a:prstGeom prst="rect">
            <a:avLst/>
          </a:prstGeom>
        </p:spPr>
      </p:pic>
    </p:spTree>
    <p:extLst>
      <p:ext uri="{BB962C8B-B14F-4D97-AF65-F5344CB8AC3E}">
        <p14:creationId xmlns:p14="http://schemas.microsoft.com/office/powerpoint/2010/main" val="2690374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nvGraphicFramePr>
        <p:xfrm>
          <a:off x="0" y="330200"/>
          <a:ext cx="12192000" cy="6429330"/>
        </p:xfrm>
        <a:graphic>
          <a:graphicData uri="http://schemas.openxmlformats.org/drawingml/2006/table">
            <a:tbl>
              <a:tblPr>
                <a:effectLst/>
                <a:tableStyleId>{5C22544A-7EE6-4342-B048-85BDC9FD1C3A}</a:tableStyleId>
              </a:tblPr>
              <a:tblGrid>
                <a:gridCol w="8128000">
                  <a:extLst>
                    <a:ext uri="{9D8B030D-6E8A-4147-A177-3AD203B41FA5}">
                      <a16:colId xmlns:a16="http://schemas.microsoft.com/office/drawing/2014/main" val="1031637976"/>
                    </a:ext>
                  </a:extLst>
                </a:gridCol>
                <a:gridCol w="4064000">
                  <a:extLst>
                    <a:ext uri="{9D8B030D-6E8A-4147-A177-3AD203B41FA5}">
                      <a16:colId xmlns:a16="http://schemas.microsoft.com/office/drawing/2014/main" val="655879346"/>
                    </a:ext>
                  </a:extLst>
                </a:gridCol>
              </a:tblGrid>
              <a:tr h="558800">
                <a:tc gridSpan="2">
                  <a:txBody>
                    <a:bodyPr/>
                    <a:lstStyle/>
                    <a:p>
                      <a:pPr lvl="1"/>
                      <a:r>
                        <a:rPr lang="en-US" sz="2800" b="0" dirty="0">
                          <a:solidFill>
                            <a:srgbClr val="00B0F0"/>
                          </a:solidFill>
                          <a:latin typeface="Roboto" panose="02000000000000000000" pitchFamily="2" charset="0"/>
                          <a:ea typeface="Roboto" panose="02000000000000000000" pitchFamily="2" charset="0"/>
                        </a:rPr>
                        <a:t>Audit updates</a:t>
                      </a:r>
                      <a:endParaRPr lang="en-US" sz="2800" b="0" dirty="0">
                        <a:solidFill>
                          <a:srgbClr val="00B0F0"/>
                        </a:solidFill>
                      </a:endParaRP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58309">
                <a:tc gridSpan="2">
                  <a:txBody>
                    <a:bodyPr/>
                    <a:lstStyle/>
                    <a:p>
                      <a:pPr lvl="1"/>
                      <a:endParaRPr lang="en-US" sz="1800" b="0" dirty="0">
                        <a:solidFill>
                          <a:schemeClr val="tx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335895">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rgbClr val="00B0F0"/>
                          </a:solidFill>
                          <a:latin typeface="Roboto" panose="02000000000000000000" pitchFamily="2" charset="0"/>
                          <a:ea typeface="Roboto" panose="02000000000000000000" pitchFamily="2" charset="0"/>
                          <a:cs typeface="+mn-cs"/>
                        </a:rPr>
                        <a:t>Recently finalized and ongoing OIOS audits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1"/>
                          </a:solidFill>
                          <a:latin typeface="Roboto" panose="02000000000000000000" pitchFamily="2" charset="0"/>
                          <a:ea typeface="Roboto" panose="02000000000000000000" pitchFamily="2" charset="0"/>
                        </a:rPr>
                        <a:t>Management of Partnerships at UNEP</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1"/>
                          </a:solidFill>
                          <a:latin typeface="Roboto" panose="02000000000000000000" pitchFamily="2" charset="0"/>
                          <a:ea typeface="Roboto" panose="02000000000000000000" pitchFamily="2" charset="0"/>
                        </a:rPr>
                        <a:t>Management of Data Classification and Data Privacy at UNON, UNEP and UN-Habitat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1"/>
                          </a:solidFill>
                          <a:latin typeface="Roboto" panose="02000000000000000000" pitchFamily="2" charset="0"/>
                          <a:ea typeface="Roboto" panose="02000000000000000000" pitchFamily="2" charset="0"/>
                        </a:rPr>
                        <a:t>Grants Management at UNON, UNEP and UN-Habitat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dirty="0">
                        <a:solidFill>
                          <a:schemeClr val="tx1"/>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rgbClr val="00B0F0"/>
                          </a:solidFill>
                          <a:latin typeface="Roboto" panose="02000000000000000000" pitchFamily="2" charset="0"/>
                          <a:ea typeface="Roboto" panose="02000000000000000000" pitchFamily="2" charset="0"/>
                          <a:cs typeface="+mn-cs"/>
                        </a:rPr>
                        <a:t>Implementation of recommendations of completed OIOS audits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1"/>
                          </a:solidFill>
                          <a:latin typeface="Roboto" panose="02000000000000000000" pitchFamily="2" charset="0"/>
                          <a:ea typeface="Roboto" panose="02000000000000000000" pitchFamily="2" charset="0"/>
                        </a:rPr>
                        <a:t>Recruitment Process at UNEP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1"/>
                          </a:solidFill>
                          <a:latin typeface="Roboto" panose="02000000000000000000" pitchFamily="2" charset="0"/>
                          <a:ea typeface="Roboto" panose="02000000000000000000" pitchFamily="2" charset="0"/>
                        </a:rPr>
                        <a:t>UNEP Secretariat of the Convention on Biological Diversity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1"/>
                          </a:solidFill>
                          <a:latin typeface="Roboto" panose="02000000000000000000" pitchFamily="2" charset="0"/>
                          <a:ea typeface="Roboto" panose="02000000000000000000" pitchFamily="2" charset="0"/>
                        </a:rPr>
                        <a:t>UNEP Afghanistan Project Office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1"/>
                          </a:solidFill>
                          <a:latin typeface="Roboto" panose="02000000000000000000" pitchFamily="2" charset="0"/>
                          <a:ea typeface="Roboto" panose="02000000000000000000" pitchFamily="2" charset="0"/>
                        </a:rPr>
                        <a:t>Official travel at UNEP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dirty="0">
                        <a:solidFill>
                          <a:schemeClr val="tx1"/>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rgbClr val="00B0F0"/>
                          </a:solidFill>
                          <a:latin typeface="Roboto" panose="02000000000000000000" pitchFamily="2" charset="0"/>
                          <a:ea typeface="Roboto" panose="02000000000000000000" pitchFamily="2" charset="0"/>
                          <a:cs typeface="+mn-cs"/>
                        </a:rPr>
                        <a:t>Board of Auditors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tx1"/>
                          </a:solidFill>
                          <a:latin typeface="Roboto" panose="02000000000000000000" pitchFamily="2" charset="0"/>
                          <a:ea typeface="Roboto" panose="02000000000000000000" pitchFamily="2" charset="0"/>
                          <a:cs typeface="+mn-cs"/>
                        </a:rPr>
                        <a:t>Starting the 26th of October, the </a:t>
                      </a:r>
                      <a:r>
                        <a:rPr lang="en-US" sz="1600" b="1" kern="1200" dirty="0">
                          <a:solidFill>
                            <a:srgbClr val="00B0F0"/>
                          </a:solidFill>
                          <a:latin typeface="Roboto" panose="02000000000000000000" pitchFamily="2" charset="0"/>
                          <a:ea typeface="Roboto" panose="02000000000000000000" pitchFamily="2" charset="0"/>
                          <a:cs typeface="+mn-cs"/>
                        </a:rPr>
                        <a:t>Board of Auditors team from China </a:t>
                      </a:r>
                      <a:r>
                        <a:rPr lang="en-US" sz="1600" kern="1200" dirty="0">
                          <a:solidFill>
                            <a:schemeClr val="tx1"/>
                          </a:solidFill>
                          <a:latin typeface="Roboto" panose="02000000000000000000" pitchFamily="2" charset="0"/>
                          <a:ea typeface="Roboto" panose="02000000000000000000" pitchFamily="2" charset="0"/>
                          <a:cs typeface="+mn-cs"/>
                        </a:rPr>
                        <a:t>will (remotely) conduct the </a:t>
                      </a:r>
                      <a:r>
                        <a:rPr lang="en-US" sz="1600" b="1" kern="1200" dirty="0">
                          <a:solidFill>
                            <a:srgbClr val="00B0F0"/>
                          </a:solidFill>
                          <a:latin typeface="Roboto" panose="02000000000000000000" pitchFamily="2" charset="0"/>
                          <a:ea typeface="Roboto" panose="02000000000000000000" pitchFamily="2" charset="0"/>
                          <a:cs typeface="+mn-cs"/>
                        </a:rPr>
                        <a:t>Interim Audit (2020 Interim Audit) </a:t>
                      </a:r>
                      <a:r>
                        <a:rPr lang="en-US" sz="1600" kern="1200" dirty="0">
                          <a:solidFill>
                            <a:schemeClr val="tx1"/>
                          </a:solidFill>
                          <a:latin typeface="Roboto" panose="02000000000000000000" pitchFamily="2" charset="0"/>
                          <a:ea typeface="Roboto" panose="02000000000000000000" pitchFamily="2" charset="0"/>
                          <a:cs typeface="+mn-cs"/>
                        </a:rPr>
                        <a:t>of UNEP Headquarters, the UNEP Secretariat of the Basel, Rotterdam and Stockholm Conventions in Geneva, the Asia and the Pacific Office in Bangkok, as well as the Addis Ababa Liaison Office. </a:t>
                      </a: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3581">
                <a:tc>
                  <a:txBody>
                    <a:bodyPr/>
                    <a:lstStyle/>
                    <a:p>
                      <a:pPr lvl="1"/>
                      <a:endParaRPr lang="en-US" sz="1800" dirty="0">
                        <a:solidFill>
                          <a:schemeClr val="tx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2"/>
          <a:stretch>
            <a:fillRect/>
          </a:stretch>
        </p:blipFill>
        <p:spPr>
          <a:xfrm>
            <a:off x="10979150" y="6074741"/>
            <a:ext cx="768350" cy="560444"/>
          </a:xfrm>
          <a:prstGeom prst="rect">
            <a:avLst/>
          </a:prstGeom>
        </p:spPr>
      </p:pic>
      <p:sp>
        <p:nvSpPr>
          <p:cNvPr id="2" name="TextBox 1">
            <a:extLst>
              <a:ext uri="{FF2B5EF4-FFF2-40B4-BE49-F238E27FC236}">
                <a16:creationId xmlns:a16="http://schemas.microsoft.com/office/drawing/2014/main" id="{40DEE89F-C702-4957-B913-5105DFDDC673}"/>
              </a:ext>
            </a:extLst>
          </p:cNvPr>
          <p:cNvSpPr txBox="1"/>
          <p:nvPr/>
        </p:nvSpPr>
        <p:spPr>
          <a:xfrm>
            <a:off x="6096000" y="3257550"/>
            <a:ext cx="5143500" cy="1323439"/>
          </a:xfrm>
          <a:prstGeom prst="rect">
            <a:avLst/>
          </a:prstGeom>
          <a:noFill/>
        </p:spPr>
        <p:txBody>
          <a:bodyPr wrap="square" rtlCol="0">
            <a:spAutoFit/>
          </a:bodyPr>
          <a:lstStyle/>
          <a:p>
            <a:pPr marL="742950" lvl="1" indent="-285750">
              <a:buFont typeface="Arial" panose="020B0604020202020204" pitchFamily="34" charset="0"/>
              <a:buChar char="•"/>
              <a:defRPr/>
            </a:pPr>
            <a:r>
              <a:rPr lang="en-US" sz="1600" dirty="0">
                <a:latin typeface="Roboto" panose="02000000000000000000" pitchFamily="2" charset="0"/>
                <a:ea typeface="Roboto" panose="02000000000000000000" pitchFamily="2" charset="0"/>
              </a:rPr>
              <a:t>UNEP’s Abidjan Convention Secretariat   </a:t>
            </a:r>
          </a:p>
          <a:p>
            <a:pPr marL="742950" lvl="1" indent="-285750">
              <a:buFont typeface="Arial" panose="020B0604020202020204" pitchFamily="34" charset="0"/>
              <a:buChar char="•"/>
              <a:defRPr/>
            </a:pPr>
            <a:r>
              <a:rPr lang="en-US" sz="1600" dirty="0">
                <a:latin typeface="Roboto" panose="02000000000000000000" pitchFamily="2" charset="0"/>
                <a:ea typeface="Roboto" panose="02000000000000000000" pitchFamily="2" charset="0"/>
              </a:rPr>
              <a:t>UNEP’s Asia and the Pacific Office  </a:t>
            </a:r>
          </a:p>
          <a:p>
            <a:pPr marL="742950" lvl="1" indent="-285750">
              <a:buFont typeface="Arial" panose="020B0604020202020204" pitchFamily="34" charset="0"/>
              <a:buChar char="•"/>
              <a:defRPr/>
            </a:pPr>
            <a:r>
              <a:rPr lang="en-US" sz="1600" dirty="0">
                <a:latin typeface="Roboto" panose="02000000000000000000" pitchFamily="2" charset="0"/>
                <a:ea typeface="Roboto" panose="02000000000000000000" pitchFamily="2" charset="0"/>
              </a:rPr>
              <a:t>Resource Efficiency Sub-Programme  </a:t>
            </a:r>
          </a:p>
          <a:p>
            <a:pPr marL="742950" lvl="1" indent="-285750">
              <a:buFont typeface="Arial" panose="020B0604020202020204" pitchFamily="34" charset="0"/>
              <a:buChar char="•"/>
              <a:defRPr/>
            </a:pPr>
            <a:r>
              <a:rPr lang="en-US" sz="1600" dirty="0">
                <a:latin typeface="Roboto" panose="02000000000000000000" pitchFamily="2" charset="0"/>
                <a:ea typeface="Roboto" panose="02000000000000000000" pitchFamily="2" charset="0"/>
              </a:rPr>
              <a:t>Environmental Governance </a:t>
            </a:r>
            <a:r>
              <a:rPr lang="en-US" sz="1600" dirty="0" err="1">
                <a:latin typeface="Roboto" panose="02000000000000000000" pitchFamily="2" charset="0"/>
                <a:ea typeface="Roboto" panose="02000000000000000000" pitchFamily="2" charset="0"/>
              </a:rPr>
              <a:t>subprogramme</a:t>
            </a:r>
            <a:r>
              <a:rPr lang="en-US" sz="1600" dirty="0">
                <a:latin typeface="Roboto" panose="02000000000000000000" pitchFamily="2" charset="0"/>
                <a:ea typeface="Roboto" panose="02000000000000000000" pitchFamily="2" charset="0"/>
              </a:rPr>
              <a:t>  </a:t>
            </a:r>
          </a:p>
          <a:p>
            <a:pPr marL="742950" lvl="1" indent="-285750">
              <a:buFont typeface="Arial" panose="020B0604020202020204" pitchFamily="34" charset="0"/>
              <a:buChar char="•"/>
              <a:defRPr/>
            </a:pPr>
            <a:r>
              <a:rPr lang="en-US" sz="1600" dirty="0">
                <a:latin typeface="Roboto" panose="02000000000000000000" pitchFamily="2" charset="0"/>
                <a:ea typeface="Roboto" panose="02000000000000000000" pitchFamily="2" charset="0"/>
              </a:rPr>
              <a:t>Caribbean Environment Programme </a:t>
            </a:r>
          </a:p>
        </p:txBody>
      </p:sp>
    </p:spTree>
    <p:extLst>
      <p:ext uri="{BB962C8B-B14F-4D97-AF65-F5344CB8AC3E}">
        <p14:creationId xmlns:p14="http://schemas.microsoft.com/office/powerpoint/2010/main" val="3762161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nvGraphicFramePr>
        <p:xfrm>
          <a:off x="0" y="330200"/>
          <a:ext cx="12192000" cy="6406585"/>
        </p:xfrm>
        <a:graphic>
          <a:graphicData uri="http://schemas.openxmlformats.org/drawingml/2006/table">
            <a:tbl>
              <a:tblPr>
                <a:effectLst/>
                <a:tableStyleId>{5C22544A-7EE6-4342-B048-85BDC9FD1C3A}</a:tableStyleId>
              </a:tblPr>
              <a:tblGrid>
                <a:gridCol w="8128000">
                  <a:extLst>
                    <a:ext uri="{9D8B030D-6E8A-4147-A177-3AD203B41FA5}">
                      <a16:colId xmlns:a16="http://schemas.microsoft.com/office/drawing/2014/main" val="1031637976"/>
                    </a:ext>
                  </a:extLst>
                </a:gridCol>
                <a:gridCol w="4064000">
                  <a:extLst>
                    <a:ext uri="{9D8B030D-6E8A-4147-A177-3AD203B41FA5}">
                      <a16:colId xmlns:a16="http://schemas.microsoft.com/office/drawing/2014/main" val="655879346"/>
                    </a:ext>
                  </a:extLst>
                </a:gridCol>
              </a:tblGrid>
              <a:tr h="558800">
                <a:tc gridSpan="2">
                  <a:txBody>
                    <a:bodyPr/>
                    <a:lstStyle/>
                    <a:p>
                      <a:pPr lvl="1"/>
                      <a:r>
                        <a:rPr lang="en-US" sz="2800" b="0" i="1" dirty="0">
                          <a:solidFill>
                            <a:srgbClr val="00B0F0"/>
                          </a:solidFill>
                        </a:rPr>
                        <a:t>Key Milestones Update</a:t>
                      </a: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58309">
                <a:tc gridSpan="2">
                  <a:txBody>
                    <a:bodyPr/>
                    <a:lstStyle/>
                    <a:p>
                      <a:pPr lvl="1"/>
                      <a:endParaRPr lang="en-US" sz="1800" b="0" dirty="0">
                        <a:solidFill>
                          <a:schemeClr val="tx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335895">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600" kern="1200" dirty="0">
                        <a:solidFill>
                          <a:schemeClr val="tx1"/>
                        </a:solidFill>
                        <a:latin typeface="Roboto" panose="02000000000000000000" pitchFamily="2" charset="0"/>
                        <a:ea typeface="Roboto" panose="02000000000000000000" pitchFamily="2" charset="0"/>
                        <a:cs typeface="+mn-cs"/>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3581">
                <a:tc>
                  <a:txBody>
                    <a:bodyPr/>
                    <a:lstStyle/>
                    <a:p>
                      <a:pPr lvl="1"/>
                      <a:endParaRPr lang="en-US" sz="1800" dirty="0">
                        <a:solidFill>
                          <a:schemeClr val="tx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2"/>
          <a:stretch>
            <a:fillRect/>
          </a:stretch>
        </p:blipFill>
        <p:spPr>
          <a:xfrm>
            <a:off x="10979150" y="6074741"/>
            <a:ext cx="768350" cy="560444"/>
          </a:xfrm>
          <a:prstGeom prst="rect">
            <a:avLst/>
          </a:prstGeom>
        </p:spPr>
      </p:pic>
      <p:sp>
        <p:nvSpPr>
          <p:cNvPr id="3" name="TextBox 2">
            <a:extLst>
              <a:ext uri="{FF2B5EF4-FFF2-40B4-BE49-F238E27FC236}">
                <a16:creationId xmlns:a16="http://schemas.microsoft.com/office/drawing/2014/main" id="{41C11D31-DFEB-0B4F-9FE7-F6CB37C6C3F8}"/>
              </a:ext>
            </a:extLst>
          </p:cNvPr>
          <p:cNvSpPr txBox="1"/>
          <p:nvPr/>
        </p:nvSpPr>
        <p:spPr>
          <a:xfrm>
            <a:off x="211776" y="1553649"/>
            <a:ext cx="11768447" cy="5078313"/>
          </a:xfrm>
          <a:prstGeom prst="rect">
            <a:avLst/>
          </a:prstGeom>
          <a:noFill/>
        </p:spPr>
        <p:txBody>
          <a:bodyPr wrap="square" rtlCol="0">
            <a:spAutoFit/>
          </a:bodyPr>
          <a:lstStyle/>
          <a:p>
            <a:pPr marL="342900" indent="-342900">
              <a:buAutoNum type="arabicPeriod"/>
            </a:pPr>
            <a:r>
              <a:rPr lang="en-US" b="1" dirty="0">
                <a:solidFill>
                  <a:srgbClr val="00B0F0"/>
                </a:solidFill>
                <a:latin typeface="Roboto" panose="02000000000000000000" pitchFamily="2" charset="0"/>
                <a:ea typeface="Roboto" panose="02000000000000000000" pitchFamily="2" charset="0"/>
              </a:rPr>
              <a:t>FMO Mapping:</a:t>
            </a:r>
            <a:r>
              <a:rPr lang="en-US" dirty="0">
                <a:solidFill>
                  <a:srgbClr val="00B0F0"/>
                </a:solidFill>
                <a:latin typeface="Roboto" panose="02000000000000000000" pitchFamily="2" charset="0"/>
                <a:ea typeface="Roboto" panose="02000000000000000000" pitchFamily="2" charset="0"/>
              </a:rPr>
              <a:t> </a:t>
            </a:r>
            <a:r>
              <a:rPr lang="en-US" dirty="0">
                <a:latin typeface="Roboto" panose="02000000000000000000" pitchFamily="2" charset="0"/>
                <a:ea typeface="Roboto" panose="02000000000000000000" pitchFamily="2" charset="0"/>
              </a:rPr>
              <a:t> The aim of the exercise is to ensure uniformity in the application of corporate standards; provide clarity of roles and responsibilities and strengthen accountability and transparency in financial governance across UNEP. Key updates:</a:t>
            </a:r>
          </a:p>
          <a:p>
            <a:pPr marL="285750" indent="-285750">
              <a:buFontTx/>
              <a:buChar char="-"/>
            </a:pPr>
            <a:r>
              <a:rPr lang="en-US" dirty="0">
                <a:latin typeface="Roboto" panose="02000000000000000000" pitchFamily="2" charset="0"/>
                <a:ea typeface="Roboto" panose="02000000000000000000" pitchFamily="2" charset="0"/>
              </a:rPr>
              <a:t>this is First Global Assessment of Staffing and Capacity within the Administrative and Financial work forces;</a:t>
            </a:r>
          </a:p>
          <a:p>
            <a:pPr marL="285750" indent="-285750">
              <a:buFontTx/>
              <a:buChar char="-"/>
            </a:pPr>
            <a:r>
              <a:rPr lang="en-US" dirty="0">
                <a:latin typeface="Roboto" panose="02000000000000000000" pitchFamily="2" charset="0"/>
                <a:ea typeface="Roboto" panose="02000000000000000000" pitchFamily="2" charset="0"/>
              </a:rPr>
              <a:t>Phase 1 has been completed;</a:t>
            </a:r>
          </a:p>
          <a:p>
            <a:pPr marL="285750" indent="-285750">
              <a:buFontTx/>
              <a:buChar char="-"/>
            </a:pPr>
            <a:r>
              <a:rPr lang="en-US" dirty="0">
                <a:latin typeface="Roboto" panose="02000000000000000000" pitchFamily="2" charset="0"/>
                <a:ea typeface="Roboto" panose="02000000000000000000" pitchFamily="2" charset="0"/>
              </a:rPr>
              <a:t>Phase 2 of the exercise will focus on establishing standards.</a:t>
            </a:r>
          </a:p>
          <a:p>
            <a:r>
              <a:rPr lang="en-US" b="1" dirty="0">
                <a:solidFill>
                  <a:srgbClr val="00B0F0"/>
                </a:solidFill>
                <a:latin typeface="Roboto" panose="02000000000000000000" pitchFamily="2" charset="0"/>
                <a:ea typeface="Roboto" panose="02000000000000000000" pitchFamily="2" charset="0"/>
              </a:rPr>
              <a:t>2. Corporate Academy</a:t>
            </a:r>
            <a:r>
              <a:rPr lang="en-US" dirty="0">
                <a:latin typeface="Roboto" panose="02000000000000000000" pitchFamily="2" charset="0"/>
                <a:ea typeface="Roboto" panose="02000000000000000000" pitchFamily="2" charset="0"/>
              </a:rPr>
              <a:t>: the Academy was launched last year in person – it is now being moved to a virtual platform to make it universally available and reduce costs.</a:t>
            </a:r>
          </a:p>
          <a:p>
            <a:r>
              <a:rPr lang="en-US" dirty="0">
                <a:latin typeface="Roboto" panose="02000000000000000000" pitchFamily="2" charset="0"/>
                <a:ea typeface="Roboto" panose="02000000000000000000" pitchFamily="2" charset="0"/>
              </a:rPr>
              <a:t>-  preparations are underway to go online and launch the Academy in November on a new digital platform where the FMO Community of Practice will meet to learn, exchange ideas, network, update themselves on new knowledge, collaborate and create working relationships expected to infuse operational excellence in service delivery across UNEP.</a:t>
            </a:r>
          </a:p>
          <a:p>
            <a:r>
              <a:rPr lang="en-US" b="1" i="1" dirty="0">
                <a:solidFill>
                  <a:srgbClr val="00B0F0"/>
                </a:solidFill>
                <a:latin typeface="Roboto" panose="02000000000000000000" pitchFamily="2" charset="0"/>
                <a:ea typeface="Roboto" panose="02000000000000000000" pitchFamily="2" charset="0"/>
              </a:rPr>
              <a:t>3</a:t>
            </a:r>
            <a:r>
              <a:rPr lang="en-US" dirty="0">
                <a:latin typeface="Roboto" panose="02000000000000000000" pitchFamily="2" charset="0"/>
                <a:ea typeface="Roboto" panose="02000000000000000000" pitchFamily="2" charset="0"/>
              </a:rPr>
              <a:t>. </a:t>
            </a:r>
            <a:r>
              <a:rPr lang="en-US" b="1" dirty="0">
                <a:solidFill>
                  <a:srgbClr val="00B0F0"/>
                </a:solidFill>
                <a:latin typeface="Roboto" panose="02000000000000000000" pitchFamily="2" charset="0"/>
                <a:ea typeface="Roboto" panose="02000000000000000000" pitchFamily="2" charset="0"/>
              </a:rPr>
              <a:t>Benchmarking Best Practices and Policies Study</a:t>
            </a:r>
            <a:r>
              <a:rPr lang="en-US" dirty="0">
                <a:latin typeface="Roboto" panose="02000000000000000000" pitchFamily="2" charset="0"/>
                <a:ea typeface="Roboto" panose="02000000000000000000" pitchFamily="2" charset="0"/>
              </a:rPr>
              <a:t>: terms of reference have been finalized , three UN Agencies have been identified for the study and is now at the stage of procurement process to engage the services of a consulting firm to carry out the study.</a:t>
            </a:r>
          </a:p>
          <a:p>
            <a:endParaRPr lang="en-US" dirty="0">
              <a:latin typeface="Roboto" panose="02000000000000000000" pitchFamily="2" charset="0"/>
              <a:ea typeface="Roboto" panose="02000000000000000000" pitchFamily="2" charset="0"/>
            </a:endParaRPr>
          </a:p>
          <a:p>
            <a:pPr marL="342900" indent="-342900">
              <a:buAutoNum type="arabicPeriod"/>
            </a:pPr>
            <a:endParaRPr lang="en-US" dirty="0">
              <a:latin typeface="Roboto" panose="02000000000000000000" pitchFamily="2" charset="0"/>
              <a:ea typeface="Roboto" panose="02000000000000000000" pitchFamily="2" charset="0"/>
            </a:endParaRPr>
          </a:p>
          <a:p>
            <a:pPr marL="342900" indent="-342900">
              <a:buAutoNum type="arabicPeriod"/>
            </a:pPr>
            <a:endParaRPr lang="en-US"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4284950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shadeToTitle="1">
        <a:solidFill>
          <a:srgbClr val="00AEE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58985" y="3623733"/>
            <a:ext cx="4995349" cy="736600"/>
          </a:xfrm>
        </p:spPr>
        <p:txBody>
          <a:bodyPr>
            <a:noAutofit/>
          </a:bodyPr>
          <a:lstStyle/>
          <a:p>
            <a:r>
              <a:rPr lang="en-US" sz="3600" b="1">
                <a:solidFill>
                  <a:schemeClr val="bg1"/>
                </a:solidFill>
              </a:rPr>
              <a:t>Thank you</a:t>
            </a:r>
          </a:p>
        </p:txBody>
      </p:sp>
      <p:cxnSp>
        <p:nvCxnSpPr>
          <p:cNvPr id="5" name="Straight Connector 4"/>
          <p:cNvCxnSpPr/>
          <p:nvPr/>
        </p:nvCxnSpPr>
        <p:spPr>
          <a:xfrm>
            <a:off x="2252122" y="4493683"/>
            <a:ext cx="7679263" cy="0"/>
          </a:xfrm>
          <a:prstGeom prst="line">
            <a:avLst/>
          </a:prstGeom>
          <a:ln w="12700" cmpd="sng">
            <a:solidFill>
              <a:schemeClr val="bg1"/>
            </a:solidFill>
            <a:round/>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252122" y="5790240"/>
            <a:ext cx="7679263" cy="0"/>
          </a:xfrm>
          <a:prstGeom prst="line">
            <a:avLst/>
          </a:prstGeom>
          <a:ln w="12700" cmpd="sng">
            <a:solidFill>
              <a:schemeClr val="bg1"/>
            </a:solidFill>
            <a:round/>
          </a:ln>
          <a:effectLst/>
        </p:spPr>
        <p:style>
          <a:lnRef idx="2">
            <a:schemeClr val="accent1"/>
          </a:lnRef>
          <a:fillRef idx="0">
            <a:schemeClr val="accent1"/>
          </a:fillRef>
          <a:effectRef idx="1">
            <a:schemeClr val="accent1"/>
          </a:effectRef>
          <a:fontRef idx="minor">
            <a:schemeClr val="tx1"/>
          </a:fontRef>
        </p:style>
      </p:cxnSp>
      <p:sp>
        <p:nvSpPr>
          <p:cNvPr id="9" name="Subtitle 2"/>
          <p:cNvSpPr txBox="1">
            <a:spLocks/>
          </p:cNvSpPr>
          <p:nvPr/>
        </p:nvSpPr>
        <p:spPr>
          <a:xfrm>
            <a:off x="6680201" y="5949281"/>
            <a:ext cx="3327384" cy="597747"/>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3200" kern="1200">
                <a:solidFill>
                  <a:schemeClr val="tx1">
                    <a:tint val="75000"/>
                  </a:schemeClr>
                </a:solidFill>
                <a:latin typeface="Roboto Regular"/>
                <a:ea typeface="+mn-ea"/>
                <a:cs typeface="Roboto Regular"/>
              </a:defRPr>
            </a:lvl1pPr>
            <a:lvl2pPr marL="457200" indent="0" algn="ctr" defTabSz="457200" rtl="0" eaLnBrk="1" latinLnBrk="0" hangingPunct="1">
              <a:spcBef>
                <a:spcPct val="20000"/>
              </a:spcBef>
              <a:buFont typeface="Arial"/>
              <a:buNone/>
              <a:defRPr sz="2800" kern="1200">
                <a:solidFill>
                  <a:schemeClr val="tx1">
                    <a:tint val="75000"/>
                  </a:schemeClr>
                </a:solidFill>
                <a:latin typeface="Roboto Regular"/>
                <a:ea typeface="+mn-ea"/>
                <a:cs typeface="Roboto Regular"/>
              </a:defRPr>
            </a:lvl2pPr>
            <a:lvl3pPr marL="914400" indent="0" algn="ctr" defTabSz="457200" rtl="0" eaLnBrk="1" latinLnBrk="0" hangingPunct="1">
              <a:spcBef>
                <a:spcPct val="20000"/>
              </a:spcBef>
              <a:buFont typeface="Arial"/>
              <a:buNone/>
              <a:defRPr sz="2400" kern="1200">
                <a:solidFill>
                  <a:schemeClr val="tx1">
                    <a:tint val="75000"/>
                  </a:schemeClr>
                </a:solidFill>
                <a:latin typeface="Roboto Regular"/>
                <a:ea typeface="+mn-ea"/>
                <a:cs typeface="Roboto Regular"/>
              </a:defRPr>
            </a:lvl3pPr>
            <a:lvl4pPr marL="13716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4pPr>
            <a:lvl5pPr marL="1828800" indent="0" algn="ctr" defTabSz="457200" rtl="0" eaLnBrk="1" latinLnBrk="0" hangingPunct="1">
              <a:spcBef>
                <a:spcPct val="20000"/>
              </a:spcBef>
              <a:buFont typeface="Arial"/>
              <a:buNone/>
              <a:defRPr sz="2000" kern="1200">
                <a:solidFill>
                  <a:schemeClr val="tx1">
                    <a:tint val="75000"/>
                  </a:schemeClr>
                </a:solidFill>
                <a:latin typeface="Roboto Regular"/>
                <a:ea typeface="+mn-ea"/>
                <a:cs typeface="Roboto Regular"/>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r>
              <a:rPr lang="en-US" sz="1600">
                <a:solidFill>
                  <a:srgbClr val="FFFFFF"/>
                </a:solidFill>
              </a:rPr>
              <a:t>www.unep.org</a:t>
            </a:r>
          </a:p>
        </p:txBody>
      </p:sp>
      <p:pic>
        <p:nvPicPr>
          <p:cNvPr id="10" name="Picture 9">
            <a:extLst>
              <a:ext uri="{FF2B5EF4-FFF2-40B4-BE49-F238E27FC236}">
                <a16:creationId xmlns:a16="http://schemas.microsoft.com/office/drawing/2014/main" id="{DE38DBAD-BAAD-D546-B79B-5EB94216233E}"/>
              </a:ext>
            </a:extLst>
          </p:cNvPr>
          <p:cNvPicPr>
            <a:picLocks noChangeAspect="1"/>
          </p:cNvPicPr>
          <p:nvPr/>
        </p:nvPicPr>
        <p:blipFill>
          <a:blip r:embed="rId3"/>
          <a:stretch>
            <a:fillRect/>
          </a:stretch>
        </p:blipFill>
        <p:spPr>
          <a:xfrm>
            <a:off x="8087835" y="2792324"/>
            <a:ext cx="1831663" cy="1568702"/>
          </a:xfrm>
          <a:prstGeom prst="rect">
            <a:avLst/>
          </a:prstGeom>
        </p:spPr>
      </p:pic>
    </p:spTree>
    <p:extLst>
      <p:ext uri="{BB962C8B-B14F-4D97-AF65-F5344CB8AC3E}">
        <p14:creationId xmlns:p14="http://schemas.microsoft.com/office/powerpoint/2010/main" val="6597287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NEnvironment_PPT_English_UNEP" id="{72FF48CC-5E5E-AC4B-9729-403CF190BA1C}" vid="{5D9BCF9A-08B0-8647-85B4-514D05A315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70FA4F095C4904DBDA36630536BEF14" ma:contentTypeVersion="13" ma:contentTypeDescription="Create a new document." ma:contentTypeScope="" ma:versionID="b4005346744aa9b96381ab657b32c23a">
  <xsd:schema xmlns:xsd="http://www.w3.org/2001/XMLSchema" xmlns:xs="http://www.w3.org/2001/XMLSchema" xmlns:p="http://schemas.microsoft.com/office/2006/metadata/properties" xmlns:ns3="d11d474f-78e8-4fe7-9834-5da235aca905" xmlns:ns4="9462e398-d48f-47e5-a146-1daa06e90143" targetNamespace="http://schemas.microsoft.com/office/2006/metadata/properties" ma:root="true" ma:fieldsID="2ecedf58e15587471ca7deecc73e7d7c" ns3:_="" ns4:_="">
    <xsd:import namespace="d11d474f-78e8-4fe7-9834-5da235aca905"/>
    <xsd:import namespace="9462e398-d48f-47e5-a146-1daa06e9014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1d474f-78e8-4fe7-9834-5da235aca9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62e398-d48f-47e5-a146-1daa06e9014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B30598-2BD6-43D5-96B5-C55D0230E374}">
  <ds:schemaRefs>
    <ds:schemaRef ds:uri="9462e398-d48f-47e5-a146-1daa06e90143"/>
    <ds:schemaRef ds:uri="http://purl.org/dc/elements/1.1/"/>
    <ds:schemaRef ds:uri="http://schemas.microsoft.com/office/2006/metadata/properties"/>
    <ds:schemaRef ds:uri="d11d474f-78e8-4fe7-9834-5da235aca905"/>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8AC74BFC-B80B-438E-98CE-3B28063E6C37}">
  <ds:schemaRefs>
    <ds:schemaRef ds:uri="http://schemas.microsoft.com/sharepoint/v3/contenttype/forms"/>
  </ds:schemaRefs>
</ds:datastoreItem>
</file>

<file path=customXml/itemProps3.xml><?xml version="1.0" encoding="utf-8"?>
<ds:datastoreItem xmlns:ds="http://schemas.openxmlformats.org/officeDocument/2006/customXml" ds:itemID="{33972F3C-5FEC-48FF-B168-F7875193C70F}">
  <ds:schemaRefs>
    <ds:schemaRef ds:uri="9462e398-d48f-47e5-a146-1daa06e90143"/>
    <ds:schemaRef ds:uri="d11d474f-78e8-4fe7-9834-5da235aca9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UNEnvironment_PPT_English_UNEP</Template>
  <TotalTime>35</TotalTime>
  <Words>2881</Words>
  <Application>Microsoft Macintosh PowerPoint</Application>
  <PresentationFormat>Widescreen</PresentationFormat>
  <Paragraphs>317</Paragraphs>
  <Slides>18</Slides>
  <Notes>11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6" baseType="lpstr">
      <vt:lpstr>Arial</vt:lpstr>
      <vt:lpstr>Calibri</vt:lpstr>
      <vt:lpstr>Roboto</vt:lpstr>
      <vt:lpstr>Roboto Light</vt:lpstr>
      <vt:lpstr>Roboto Regular</vt:lpstr>
      <vt:lpstr>Wingdings</vt:lpstr>
      <vt:lpstr>Office Theme</vt:lpstr>
      <vt:lpstr>Document</vt:lpstr>
      <vt:lpstr>Overview Resources &amp; Management Programme Performance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Revised Options Paper for Implementation of Resolutions, including Monitoring Mechanism Proposal</dc:title>
  <dc:creator>Rosemary Mukasa</dc:creator>
  <cp:lastModifiedBy>Sheena Chana</cp:lastModifiedBy>
  <cp:revision>8</cp:revision>
  <cp:lastPrinted>2019-12-09T13:24:59Z</cp:lastPrinted>
  <dcterms:created xsi:type="dcterms:W3CDTF">2019-10-02T19:29:17Z</dcterms:created>
  <dcterms:modified xsi:type="dcterms:W3CDTF">2020-10-12T05:08:23Z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0x010100370FA4F095C4904DBDA36630536BEF14</vt:lpwstr>
  </property>
</Properties>
</file>