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80" r:id="rId3"/>
    <p:sldId id="284" r:id="rId4"/>
    <p:sldId id="256" r:id="rId5"/>
    <p:sldId id="271" r:id="rId6"/>
    <p:sldId id="273" r:id="rId7"/>
    <p:sldId id="277" r:id="rId8"/>
    <p:sldId id="269" r:id="rId9"/>
    <p:sldId id="260" r:id="rId10"/>
    <p:sldId id="262" r:id="rId11"/>
    <p:sldId id="279" r:id="rId12"/>
    <p:sldId id="266" r:id="rId13"/>
    <p:sldId id="289" r:id="rId14"/>
    <p:sldId id="282" r:id="rId15"/>
    <p:sldId id="290" r:id="rId16"/>
    <p:sldId id="278" r:id="rId17"/>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7721" autoAdjust="0"/>
    <p:restoredTop sz="95548" autoAdjust="0"/>
  </p:normalViewPr>
  <p:slideViewPr>
    <p:cSldViewPr>
      <p:cViewPr varScale="1">
        <p:scale>
          <a:sx n="102" d="100"/>
          <a:sy n="102" d="100"/>
        </p:scale>
        <p:origin x="-180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5265809" y="0"/>
            <a:ext cx="4028440" cy="350520"/>
          </a:xfrm>
          <a:prstGeom prst="rect">
            <a:avLst/>
          </a:prstGeom>
        </p:spPr>
        <p:txBody>
          <a:bodyPr vert="horz" lIns="93172" tIns="46586" rIns="93172" bIns="46586" rtlCol="0"/>
          <a:lstStyle>
            <a:lvl1pPr algn="r">
              <a:defRPr sz="1300"/>
            </a:lvl1pPr>
          </a:lstStyle>
          <a:p>
            <a:fld id="{03CA53E4-67B9-48F8-81D7-6E8FE1DD251A}" type="datetimeFigureOut">
              <a:rPr lang="en-US" smtClean="0"/>
              <a:t>24/01/2017</a:t>
            </a:fld>
            <a:endParaRPr lang="en-US"/>
          </a:p>
        </p:txBody>
      </p:sp>
      <p:sp>
        <p:nvSpPr>
          <p:cNvPr id="4" name="Slide Image Placeholder 3"/>
          <p:cNvSpPr>
            <a:spLocks noGrp="1" noRot="1" noChangeAspect="1"/>
          </p:cNvSpPr>
          <p:nvPr>
            <p:ph type="sldImg" idx="2"/>
          </p:nvPr>
        </p:nvSpPr>
        <p:spPr>
          <a:xfrm>
            <a:off x="2895600" y="527050"/>
            <a:ext cx="3505200" cy="2628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58664"/>
            <a:ext cx="4028440" cy="3505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2" tIns="46586" rIns="93172" bIns="46586" rtlCol="0" anchor="b"/>
          <a:lstStyle>
            <a:lvl1pPr algn="r">
              <a:defRPr sz="1300"/>
            </a:lvl1pPr>
          </a:lstStyle>
          <a:p>
            <a:fld id="{0059E2CE-9089-42EF-A342-1669495AABDB}" type="slidenum">
              <a:rPr lang="en-US" smtClean="0"/>
              <a:t>‹#›</a:t>
            </a:fld>
            <a:endParaRPr lang="en-US"/>
          </a:p>
        </p:txBody>
      </p:sp>
    </p:spTree>
    <p:extLst>
      <p:ext uri="{BB962C8B-B14F-4D97-AF65-F5344CB8AC3E}">
        <p14:creationId xmlns:p14="http://schemas.microsoft.com/office/powerpoint/2010/main" val="3906348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grida.no/publications/default/6826.aspx"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grida.no/publications/default/6826.aspx"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xfrm>
            <a:off x="3841750" y="0"/>
            <a:ext cx="2097088" cy="1571625"/>
          </a:xfrm>
          <a:ln/>
        </p:spPr>
      </p:sp>
      <p:sp>
        <p:nvSpPr>
          <p:cNvPr id="37890" name="Notes Placeholder 2"/>
          <p:cNvSpPr>
            <a:spLocks noGrp="1"/>
          </p:cNvSpPr>
          <p:nvPr>
            <p:ph type="body" idx="1"/>
          </p:nvPr>
        </p:nvSpPr>
        <p:spPr>
          <a:xfrm>
            <a:off x="477073" y="1653788"/>
            <a:ext cx="8342255" cy="5064372"/>
          </a:xfrm>
        </p:spPr>
        <p:txBody>
          <a:bodyPr/>
          <a:lstStyle/>
          <a:p>
            <a:pPr>
              <a:lnSpc>
                <a:spcPct val="70000"/>
              </a:lnSpc>
            </a:pPr>
            <a:endParaRPr lang="en-US" sz="300">
              <a:latin typeface="Times New Roman" pitchFamily="18" charset="0"/>
            </a:endParaRPr>
          </a:p>
        </p:txBody>
      </p:sp>
      <p:sp>
        <p:nvSpPr>
          <p:cNvPr id="37891" name="Slide Number Placeholder 3"/>
          <p:cNvSpPr txBox="1">
            <a:spLocks noGrp="1"/>
          </p:cNvSpPr>
          <p:nvPr/>
        </p:nvSpPr>
        <p:spPr bwMode="auto">
          <a:xfrm>
            <a:off x="5267310" y="6659937"/>
            <a:ext cx="4029091" cy="350463"/>
          </a:xfrm>
          <a:prstGeom prst="rect">
            <a:avLst/>
          </a:prstGeom>
          <a:noFill/>
          <a:ln w="9525">
            <a:noFill/>
            <a:miter lim="800000"/>
            <a:headEnd/>
            <a:tailEnd/>
          </a:ln>
        </p:spPr>
        <p:txBody>
          <a:bodyPr lIns="94072" tIns="47036" rIns="94072" bIns="47036" anchor="b"/>
          <a:lstStyle/>
          <a:p>
            <a:pPr algn="r" defTabSz="940965" eaLnBrk="0" hangingPunct="0"/>
            <a:fld id="{5CDB585E-C103-4AF2-AF73-E32FAF4C1587}" type="slidenum">
              <a:rPr lang="en-US" altLang="ko-KR" sz="1300">
                <a:ea typeface="굴림" pitchFamily="34" charset="-127"/>
              </a:rPr>
              <a:pPr algn="r" defTabSz="940965" eaLnBrk="0" hangingPunct="0"/>
              <a:t>1</a:t>
            </a:fld>
            <a:endParaRPr lang="en-US" altLang="ko-KR" sz="1300">
              <a:ea typeface="굴림" pitchFamily="34" charset="-127"/>
            </a:endParaRPr>
          </a:p>
        </p:txBody>
      </p:sp>
    </p:spTree>
    <p:extLst>
      <p:ext uri="{BB962C8B-B14F-4D97-AF65-F5344CB8AC3E}">
        <p14:creationId xmlns:p14="http://schemas.microsoft.com/office/powerpoint/2010/main" val="121781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59E2CE-9089-42EF-A342-1669495AABDB}" type="slidenum">
              <a:rPr lang="en-US" smtClean="0"/>
              <a:t>2</a:t>
            </a:fld>
            <a:endParaRPr lang="en-US"/>
          </a:p>
        </p:txBody>
      </p:sp>
    </p:spTree>
    <p:extLst>
      <p:ext uri="{BB962C8B-B14F-4D97-AF65-F5344CB8AC3E}">
        <p14:creationId xmlns:p14="http://schemas.microsoft.com/office/powerpoint/2010/main" val="4203998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59E2CE-9089-42EF-A342-1669495AABDB}" type="slidenum">
              <a:rPr lang="en-US" smtClean="0"/>
              <a:t>3</a:t>
            </a:fld>
            <a:endParaRPr lang="en-US"/>
          </a:p>
        </p:txBody>
      </p:sp>
    </p:spTree>
    <p:extLst>
      <p:ext uri="{BB962C8B-B14F-4D97-AF65-F5344CB8AC3E}">
        <p14:creationId xmlns:p14="http://schemas.microsoft.com/office/powerpoint/2010/main" val="393319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300" dirty="0"/>
              <a:t>Mandate from the United Nations Environment Assembly</a:t>
            </a:r>
          </a:p>
          <a:p>
            <a:pPr marL="349394" indent="-349394">
              <a:buFont typeface="Arial" panose="020B0604020202020204" pitchFamily="34" charset="0"/>
              <a:buChar char="•"/>
            </a:pPr>
            <a:r>
              <a:rPr lang="en-US" sz="1300" dirty="0"/>
              <a:t>To be completed by 2018</a:t>
            </a:r>
          </a:p>
          <a:p>
            <a:pPr marL="349394" indent="-349394">
              <a:buFont typeface="Arial" panose="020B0604020202020204" pitchFamily="34" charset="0"/>
              <a:buChar char="•"/>
            </a:pPr>
            <a:r>
              <a:rPr lang="en-US" sz="1300" dirty="0"/>
              <a:t>Will provide an updated and comprehensive global overview of issues and challenges related to the sound management of chemicals</a:t>
            </a:r>
          </a:p>
          <a:p>
            <a:pPr marL="349394" indent="-349394">
              <a:buFont typeface="Arial" panose="020B0604020202020204" pitchFamily="34" charset="0"/>
              <a:buChar char="•"/>
            </a:pPr>
            <a:r>
              <a:rPr lang="en-US" sz="1300" dirty="0"/>
              <a:t>Will support stakeholders in assessing progress towards the 2020 goal for the sound management of chemicals and discussions beyond 2020</a:t>
            </a:r>
          </a:p>
          <a:p>
            <a:pPr marL="349394" indent="-349394">
              <a:buFont typeface="Arial" panose="020B0604020202020204" pitchFamily="34" charset="0"/>
              <a:buChar char="•"/>
            </a:pPr>
            <a:r>
              <a:rPr lang="en-US" sz="1300" dirty="0"/>
              <a:t>Consultative meeting was held in April 2016 in Geneva to review scope and process of the exercise and on updating the first edition of the Global Chemicals Outlook </a:t>
            </a:r>
          </a:p>
          <a:p>
            <a:pPr marL="349394" indent="-349394">
              <a:buFont typeface="Arial" panose="020B0604020202020204" pitchFamily="34" charset="0"/>
              <a:buChar char="•"/>
            </a:pPr>
            <a:r>
              <a:rPr lang="en-US" sz="1300" dirty="0"/>
              <a:t>The first meeting of the Steering Committee was held in Geneva on 15 and 16 December 2016.</a:t>
            </a:r>
          </a:p>
          <a:p>
            <a:pPr marL="349394" indent="-349394">
              <a:buFont typeface="Arial" panose="020B0604020202020204" pitchFamily="34" charset="0"/>
              <a:buChar char="•"/>
            </a:pPr>
            <a:r>
              <a:rPr lang="en-US" sz="1300" dirty="0"/>
              <a:t>The Secretariat is updating the Global Waste Management Outlook continually with targeted regional and thematic outlook reports</a:t>
            </a:r>
          </a:p>
          <a:p>
            <a:pPr marL="349394" indent="-349394">
              <a:buFont typeface="Arial" panose="020B0604020202020204" pitchFamily="34" charset="0"/>
              <a:buChar char="•"/>
            </a:pPr>
            <a:r>
              <a:rPr lang="en-US" sz="1300" dirty="0"/>
              <a:t>The first such a report was the “Waste Management Outlook for Mountain Regions” which was released on December 12. </a:t>
            </a:r>
          </a:p>
          <a:p>
            <a:pPr marL="349394" indent="-349394">
              <a:buFont typeface="Arial" panose="020B0604020202020204" pitchFamily="34" charset="0"/>
              <a:buChar char="•"/>
            </a:pPr>
            <a:r>
              <a:rPr lang="en-US" sz="1300" dirty="0"/>
              <a:t>The report can be downloaded from this site: </a:t>
            </a:r>
            <a:r>
              <a:rPr lang="en-US" sz="1300" dirty="0">
                <a:hlinkClick r:id="rId3"/>
              </a:rPr>
              <a:t>http://www.grida.no/publications/default/6826.aspx</a:t>
            </a:r>
            <a:r>
              <a:rPr lang="en-US" sz="1300" dirty="0"/>
              <a:t> </a:t>
            </a:r>
          </a:p>
          <a:p>
            <a:pPr marL="349394" indent="-349394">
              <a:buFont typeface="Arial" panose="020B0604020202020204" pitchFamily="34" charset="0"/>
              <a:buChar char="•"/>
            </a:pPr>
            <a:endParaRPr lang="en-US" sz="1300" dirty="0"/>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4</a:t>
            </a:fld>
            <a:endParaRPr lang="en-US"/>
          </a:p>
        </p:txBody>
      </p:sp>
    </p:spTree>
    <p:extLst>
      <p:ext uri="{BB962C8B-B14F-4D97-AF65-F5344CB8AC3E}">
        <p14:creationId xmlns:p14="http://schemas.microsoft.com/office/powerpoint/2010/main" val="84070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59E2CE-9089-42EF-A342-1669495AABDB}" type="slidenum">
              <a:rPr lang="en-US" smtClean="0"/>
              <a:t>5</a:t>
            </a:fld>
            <a:endParaRPr lang="en-US"/>
          </a:p>
        </p:txBody>
      </p:sp>
    </p:spTree>
    <p:extLst>
      <p:ext uri="{BB962C8B-B14F-4D97-AF65-F5344CB8AC3E}">
        <p14:creationId xmlns:p14="http://schemas.microsoft.com/office/powerpoint/2010/main" val="845717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59E2CE-9089-42EF-A342-1669495AABDB}" type="slidenum">
              <a:rPr lang="en-US" smtClean="0"/>
              <a:t>6</a:t>
            </a:fld>
            <a:endParaRPr lang="en-US"/>
          </a:p>
        </p:txBody>
      </p:sp>
    </p:spTree>
    <p:extLst>
      <p:ext uri="{BB962C8B-B14F-4D97-AF65-F5344CB8AC3E}">
        <p14:creationId xmlns:p14="http://schemas.microsoft.com/office/powerpoint/2010/main" val="457093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300" dirty="0"/>
              <a:t>UN Environment organized an International Workshop in Geneva on 11-13 April 2016 to advance analysis and action for strengthening synergies between national implementation of the Sustainable Development Goals and international chemicals and waste agreements</a:t>
            </a:r>
          </a:p>
          <a:p>
            <a:pPr marL="349394" indent="-349394">
              <a:buFont typeface="Arial" panose="020B0604020202020204" pitchFamily="34" charset="0"/>
              <a:buChar char="•"/>
            </a:pPr>
            <a:r>
              <a:rPr lang="en-US" sz="1300" dirty="0"/>
              <a:t>The purpose was to integrate the agenda effectively into national implementation of the Goals and development planning</a:t>
            </a:r>
          </a:p>
          <a:p>
            <a:pPr marL="349394" indent="-349394">
              <a:buFont typeface="Arial" panose="020B0604020202020204" pitchFamily="34" charset="0"/>
              <a:buChar char="•"/>
            </a:pPr>
            <a:r>
              <a:rPr lang="en-US" sz="1300" dirty="0"/>
              <a:t>Within the UN Development Account, UN Environment is developing a project focusing on indictors and statistics to build capacity to minimize chemicals and waste risks across sectors through data collection, reporting and use for decision-making</a:t>
            </a:r>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7</a:t>
            </a:fld>
            <a:endParaRPr lang="en-US"/>
          </a:p>
        </p:txBody>
      </p:sp>
    </p:spTree>
    <p:extLst>
      <p:ext uri="{BB962C8B-B14F-4D97-AF65-F5344CB8AC3E}">
        <p14:creationId xmlns:p14="http://schemas.microsoft.com/office/powerpoint/2010/main" val="871711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300" dirty="0"/>
              <a:t>Mandate from the United Nations Environment Assembly</a:t>
            </a:r>
          </a:p>
          <a:p>
            <a:pPr marL="349394" indent="-349394">
              <a:buFont typeface="Arial" panose="020B0604020202020204" pitchFamily="34" charset="0"/>
              <a:buChar char="•"/>
            </a:pPr>
            <a:r>
              <a:rPr lang="en-US" sz="1300" dirty="0"/>
              <a:t>To be completed by 2018</a:t>
            </a:r>
          </a:p>
          <a:p>
            <a:pPr marL="349394" indent="-349394">
              <a:buFont typeface="Arial" panose="020B0604020202020204" pitchFamily="34" charset="0"/>
              <a:buChar char="•"/>
            </a:pPr>
            <a:r>
              <a:rPr lang="en-US" sz="1300" dirty="0"/>
              <a:t>Will provide an updated and comprehensive global overview of issues and challenges related to the sound management of chemicals</a:t>
            </a:r>
          </a:p>
          <a:p>
            <a:pPr marL="349394" indent="-349394">
              <a:buFont typeface="Arial" panose="020B0604020202020204" pitchFamily="34" charset="0"/>
              <a:buChar char="•"/>
            </a:pPr>
            <a:r>
              <a:rPr lang="en-US" sz="1300" dirty="0"/>
              <a:t>Will support stakeholders in assessing progress towards the 2020 goal for the sound management of chemicals and discussions beyond 2020</a:t>
            </a:r>
          </a:p>
          <a:p>
            <a:pPr marL="349394" indent="-349394">
              <a:buFont typeface="Arial" panose="020B0604020202020204" pitchFamily="34" charset="0"/>
              <a:buChar char="•"/>
            </a:pPr>
            <a:r>
              <a:rPr lang="en-US" sz="1300" dirty="0"/>
              <a:t>Consultative meeting was held in April 2016 in Geneva to review scope and process of the exercise and on updating the first edition of the Global Chemicals Outlook </a:t>
            </a:r>
          </a:p>
          <a:p>
            <a:pPr marL="349394" indent="-349394">
              <a:buFont typeface="Arial" panose="020B0604020202020204" pitchFamily="34" charset="0"/>
              <a:buChar char="•"/>
            </a:pPr>
            <a:r>
              <a:rPr lang="en-US" sz="1300" dirty="0"/>
              <a:t>The first meeting of the Steering Committee was held in Geneva on 15 and 16 December 2016.</a:t>
            </a:r>
          </a:p>
          <a:p>
            <a:pPr marL="349394" indent="-349394">
              <a:buFont typeface="Arial" panose="020B0604020202020204" pitchFamily="34" charset="0"/>
              <a:buChar char="•"/>
            </a:pPr>
            <a:r>
              <a:rPr lang="en-US" sz="1300" dirty="0"/>
              <a:t>The Secretariat is updating the Global Waste Management Outlook continually with targeted regional and thematic outlook reports</a:t>
            </a:r>
          </a:p>
          <a:p>
            <a:pPr marL="349394" indent="-349394">
              <a:buFont typeface="Arial" panose="020B0604020202020204" pitchFamily="34" charset="0"/>
              <a:buChar char="•"/>
            </a:pPr>
            <a:r>
              <a:rPr lang="en-US" sz="1300" dirty="0"/>
              <a:t>The first such a report was the “Waste Management Outlook for Mountain Regions” which was released on December 12. </a:t>
            </a:r>
          </a:p>
          <a:p>
            <a:pPr marL="349394" indent="-349394">
              <a:buFont typeface="Arial" panose="020B0604020202020204" pitchFamily="34" charset="0"/>
              <a:buChar char="•"/>
            </a:pPr>
            <a:r>
              <a:rPr lang="en-US" sz="1300" dirty="0"/>
              <a:t>The report can be downloaded from this site: </a:t>
            </a:r>
            <a:r>
              <a:rPr lang="en-US" sz="1300" dirty="0">
                <a:hlinkClick r:id="rId3"/>
              </a:rPr>
              <a:t>http://www.grida.no/publications/default/6826.aspx</a:t>
            </a:r>
            <a:r>
              <a:rPr lang="en-US" sz="1300" dirty="0"/>
              <a:t> </a:t>
            </a:r>
          </a:p>
          <a:p>
            <a:pPr marL="349394" indent="-349394">
              <a:buFont typeface="Arial" panose="020B0604020202020204" pitchFamily="34" charset="0"/>
              <a:buChar char="•"/>
            </a:pPr>
            <a:endParaRPr lang="en-US" sz="1300" dirty="0"/>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8</a:t>
            </a:fld>
            <a:endParaRPr lang="en-US"/>
          </a:p>
        </p:txBody>
      </p:sp>
    </p:spTree>
    <p:extLst>
      <p:ext uri="{BB962C8B-B14F-4D97-AF65-F5344CB8AC3E}">
        <p14:creationId xmlns:p14="http://schemas.microsoft.com/office/powerpoint/2010/main" val="3993712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300" dirty="0"/>
              <a:t>The Executive Board of the Special </a:t>
            </a:r>
            <a:r>
              <a:rPr lang="en-US" sz="1300" dirty="0" err="1"/>
              <a:t>Programme</a:t>
            </a:r>
            <a:r>
              <a:rPr lang="en-US" sz="1300" dirty="0"/>
              <a:t> approved in October 2016 seven projects during the pilot round amounting to US$ 1.75 million</a:t>
            </a:r>
          </a:p>
          <a:p>
            <a:pPr marL="349394" indent="-349394">
              <a:buFont typeface="Arial" panose="020B0604020202020204" pitchFamily="34" charset="0"/>
              <a:buChar char="•"/>
            </a:pPr>
            <a:r>
              <a:rPr lang="en-US" sz="1300" dirty="0"/>
              <a:t>The Board took into consideration: regional balance and the special needs of least developed countries and small island developing states</a:t>
            </a:r>
          </a:p>
          <a:p>
            <a:pPr marL="349394" indent="-349394">
              <a:buFont typeface="Arial" panose="020B0604020202020204" pitchFamily="34" charset="0"/>
              <a:buChar char="•"/>
            </a:pPr>
            <a:r>
              <a:rPr lang="en-US" sz="1300" dirty="0"/>
              <a:t>Selected projects are in Benin, Tanzania, Iraq, Kyrgyz Republic, Ukraine, Argentina and Dominican Republic</a:t>
            </a:r>
          </a:p>
          <a:p>
            <a:pPr marL="349394" indent="-349394">
              <a:buFont typeface="Arial" panose="020B0604020202020204" pitchFamily="34" charset="0"/>
              <a:buChar char="•"/>
            </a:pPr>
            <a:r>
              <a:rPr lang="en-US" sz="1300" dirty="0"/>
              <a:t>The Board agreed that the second round of applications would take place in February 2017</a:t>
            </a:r>
          </a:p>
          <a:p>
            <a:pPr marL="349394" indent="-349394">
              <a:buFont typeface="Arial" panose="020B0604020202020204" pitchFamily="34" charset="0"/>
              <a:buChar char="•"/>
            </a:pPr>
            <a:r>
              <a:rPr lang="en-US" sz="1300" dirty="0"/>
              <a:t>The third Board meeting is scheduled for October 2017 </a:t>
            </a:r>
          </a:p>
          <a:p>
            <a:pPr marL="349394" indent="-349394">
              <a:buFont typeface="Arial" panose="020B0604020202020204" pitchFamily="34" charset="0"/>
              <a:buChar char="•"/>
            </a:pPr>
            <a:r>
              <a:rPr lang="en-US" sz="1300" dirty="0"/>
              <a:t>Pledges and contributions to the Trust Fund and the Secretariat amount to a total of US$ 17 million. </a:t>
            </a:r>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9</a:t>
            </a:fld>
            <a:endParaRPr lang="en-US"/>
          </a:p>
        </p:txBody>
      </p:sp>
    </p:spTree>
    <p:extLst>
      <p:ext uri="{BB962C8B-B14F-4D97-AF65-F5344CB8AC3E}">
        <p14:creationId xmlns:p14="http://schemas.microsoft.com/office/powerpoint/2010/main" val="3920757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200" dirty="0"/>
              <a:t>The seventh session of the Intergovernmental Negotiating Committee for the </a:t>
            </a:r>
            <a:r>
              <a:rPr lang="en-US" sz="1200" dirty="0" err="1"/>
              <a:t>Minamata</a:t>
            </a:r>
            <a:r>
              <a:rPr lang="en-US" sz="1200" dirty="0"/>
              <a:t> Convention was held in Jordan in March 2016</a:t>
            </a:r>
          </a:p>
          <a:p>
            <a:pPr marL="349394" indent="-349394">
              <a:buFont typeface="Arial" panose="020B0604020202020204" pitchFamily="34" charset="0"/>
              <a:buChar char="•"/>
            </a:pPr>
            <a:r>
              <a:rPr lang="en-US" sz="1200" dirty="0"/>
              <a:t>Significant progress was made towards the preparation for entry into force of the Convention</a:t>
            </a:r>
          </a:p>
          <a:p>
            <a:pPr marL="349394" indent="-349394">
              <a:buFont typeface="Arial" panose="020B0604020202020204" pitchFamily="34" charset="0"/>
              <a:buChar char="•"/>
            </a:pPr>
            <a:r>
              <a:rPr lang="en-US" sz="1200" dirty="0"/>
              <a:t>35 ratifications have been deposited (as of 22 December 2016), while 15 more are required to enter into force</a:t>
            </a:r>
          </a:p>
          <a:p>
            <a:pPr marL="349394" indent="-349394">
              <a:buFont typeface="Arial" panose="020B0604020202020204" pitchFamily="34" charset="0"/>
              <a:buChar char="•"/>
            </a:pPr>
            <a:r>
              <a:rPr lang="en-US" sz="1200" dirty="0"/>
              <a:t>The First Meeting of the Conference of the Parties is scheduled for the week of 25 September 2017</a:t>
            </a:r>
          </a:p>
          <a:p>
            <a:pPr marL="349394" indent="-349394">
              <a:buFont typeface="Arial" panose="020B0604020202020204" pitchFamily="34" charset="0"/>
              <a:buChar char="•"/>
            </a:pPr>
            <a:r>
              <a:rPr lang="en-US" sz="1200" dirty="0"/>
              <a:t>The interim secretariat continues to provide support to countries towards ratification and early implementation </a:t>
            </a:r>
          </a:p>
          <a:p>
            <a:pPr marL="349394" indent="-349394">
              <a:buFont typeface="Arial" panose="020B0604020202020204" pitchFamily="34" charset="0"/>
              <a:buChar char="•"/>
            </a:pPr>
            <a:r>
              <a:rPr lang="en-US" sz="1200" dirty="0"/>
              <a:t>More than 85 </a:t>
            </a:r>
            <a:r>
              <a:rPr lang="en-US" sz="1200" dirty="0" err="1"/>
              <a:t>Minamata</a:t>
            </a:r>
            <a:r>
              <a:rPr lang="en-US" sz="1200" dirty="0"/>
              <a:t> Initial Assessment projects have been approved by the Global Environment Facility</a:t>
            </a:r>
          </a:p>
          <a:p>
            <a:pPr marL="349394" indent="-349394">
              <a:buFont typeface="Arial" panose="020B0604020202020204" pitchFamily="34" charset="0"/>
              <a:buChar char="•"/>
            </a:pPr>
            <a:r>
              <a:rPr lang="en-US" sz="1200" dirty="0"/>
              <a:t>This includes a 45 million USD project on a Global Opportunity for Long-term Development in the Artisanal and Small Scale Gold Mining Sector (GEF GOLD)</a:t>
            </a:r>
          </a:p>
          <a:p>
            <a:pPr marL="349394" indent="-349394" defTabSz="931717">
              <a:buFont typeface="Arial" panose="020B0604020202020204" pitchFamily="34" charset="0"/>
              <a:buChar char="•"/>
              <a:defRPr/>
            </a:pPr>
            <a:r>
              <a:rPr lang="en-US" sz="1200" dirty="0"/>
              <a:t>The Global Environment Facility launched in December 2016 a 15.2 million USD project to address mercury emissions from artisanal and small-scale gold mining</a:t>
            </a:r>
          </a:p>
          <a:p>
            <a:pPr marL="349394" indent="-349394">
              <a:buFont typeface="Arial" panose="020B0604020202020204" pitchFamily="34" charset="0"/>
              <a:buChar char="•"/>
            </a:pPr>
            <a:r>
              <a:rPr lang="en-US" sz="1200" dirty="0"/>
              <a:t>The Global Mercury Partnership assists countries and stakeholders in the action to reduce the risk of mercury</a:t>
            </a:r>
          </a:p>
          <a:p>
            <a:pPr marL="349394" indent="-349394">
              <a:buFont typeface="Arial" panose="020B0604020202020204" pitchFamily="34" charset="0"/>
              <a:buChar char="•"/>
            </a:pPr>
            <a:r>
              <a:rPr lang="en-US" sz="1200" dirty="0"/>
              <a:t>This partnership works also in other areas such as coal combustion, mercury-containing products, waste management, etc.</a:t>
            </a:r>
          </a:p>
          <a:p>
            <a:pPr marL="349394" indent="-349394">
              <a:buFont typeface="Arial" panose="020B0604020202020204" pitchFamily="34" charset="0"/>
              <a:buChar char="•"/>
            </a:pPr>
            <a:r>
              <a:rPr lang="en-US" sz="1200" dirty="0"/>
              <a:t>A new Global Mercury Assessment with updated mercury emission data will be published in 2018. An expert meeting was held in Copenhagen in November 2016</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10</a:t>
            </a:fld>
            <a:endParaRPr lang="en-US"/>
          </a:p>
        </p:txBody>
      </p:sp>
    </p:spTree>
    <p:extLst>
      <p:ext uri="{BB962C8B-B14F-4D97-AF65-F5344CB8AC3E}">
        <p14:creationId xmlns:p14="http://schemas.microsoft.com/office/powerpoint/2010/main" val="3092531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15253" lvl="1" indent="-349394">
              <a:buFont typeface="Arial" panose="020B0604020202020204" pitchFamily="34" charset="0"/>
              <a:buChar char="•"/>
            </a:pPr>
            <a:r>
              <a:rPr lang="en-US" sz="1400" dirty="0"/>
              <a:t>UN Environment is cooperating with the World Health Organization to lead the Global Alliance to Eliminate Lead Paint to phase out the use of lead in paint by 2020</a:t>
            </a:r>
          </a:p>
          <a:p>
            <a:pPr marL="815253" lvl="1" indent="-349394">
              <a:buFont typeface="Arial" panose="020B0604020202020204" pitchFamily="34" charset="0"/>
              <a:buChar char="•"/>
            </a:pPr>
            <a:r>
              <a:rPr lang="en-US" sz="1400" dirty="0"/>
              <a:t>New regulations and standards have recently been or are being developed in Cameroon, India, and Kenya</a:t>
            </a:r>
          </a:p>
          <a:p>
            <a:pPr marL="815253" lvl="1" indent="-349394">
              <a:buFont typeface="Arial" panose="020B0604020202020204" pitchFamily="34" charset="0"/>
              <a:buChar char="•"/>
            </a:pPr>
            <a:r>
              <a:rPr lang="en-US" sz="1400" dirty="0"/>
              <a:t>The second United Nations Environment Assembly requested UN Environment to assist countries in establishing national and regional strategies to promote environmentally sound recycling of used lead acid batteries</a:t>
            </a:r>
          </a:p>
          <a:p>
            <a:pPr marL="815253" lvl="1" indent="-349394">
              <a:buFont typeface="Arial" panose="020B0604020202020204" pitchFamily="34" charset="0"/>
              <a:buChar char="•"/>
            </a:pPr>
            <a:r>
              <a:rPr lang="en-US" sz="1400" dirty="0"/>
              <a:t>An African regional meeting on used lead acid batteries took place in Burkina Faso in December 2016</a:t>
            </a:r>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11</a:t>
            </a:fld>
            <a:endParaRPr lang="en-US"/>
          </a:p>
        </p:txBody>
      </p:sp>
    </p:spTree>
    <p:extLst>
      <p:ext uri="{BB962C8B-B14F-4D97-AF65-F5344CB8AC3E}">
        <p14:creationId xmlns:p14="http://schemas.microsoft.com/office/powerpoint/2010/main" val="34285941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400" b="1" i="1" dirty="0" smtClean="0"/>
              <a:t>Endocrine </a:t>
            </a:r>
            <a:r>
              <a:rPr lang="en-US" sz="1400" b="1" i="1" dirty="0"/>
              <a:t>disrupting chemicals</a:t>
            </a:r>
          </a:p>
          <a:p>
            <a:pPr marL="815253" lvl="1" indent="-349394">
              <a:buFontTx/>
              <a:buChar char="-"/>
            </a:pPr>
            <a:r>
              <a:rPr lang="en-US" sz="1400" dirty="0"/>
              <a:t>UN Environment is working on reports that focus on existing scientific knowledge and initiatives to address endocrine disruptor chemicals</a:t>
            </a:r>
          </a:p>
          <a:p>
            <a:pPr marL="815253" lvl="1" indent="-349394">
              <a:buFontTx/>
              <a:buChar char="-"/>
            </a:pPr>
            <a:r>
              <a:rPr lang="en-US" sz="1400" dirty="0"/>
              <a:t>A meeting of the UN Environment Advisory Group took place in November 2016</a:t>
            </a:r>
          </a:p>
          <a:p>
            <a:pPr marL="815253" lvl="1" indent="-349394">
              <a:buFontTx/>
              <a:buChar char="-"/>
            </a:pPr>
            <a:r>
              <a:rPr lang="en-US" sz="1400" dirty="0"/>
              <a:t>The reports will be available first semester of 2017</a:t>
            </a:r>
          </a:p>
          <a:p>
            <a:pPr marL="815253" lvl="1" indent="-349394">
              <a:buFontTx/>
              <a:buChar char="-"/>
            </a:pPr>
            <a:endParaRPr lang="en-US" sz="1400" dirty="0"/>
          </a:p>
          <a:p>
            <a:pPr marL="349394" indent="-349394">
              <a:buFont typeface="Arial" panose="020B0604020202020204" pitchFamily="34" charset="0"/>
              <a:buChar char="•"/>
            </a:pPr>
            <a:r>
              <a:rPr lang="en-US" sz="1400" b="1" i="1" dirty="0"/>
              <a:t>Chemicals in Products</a:t>
            </a:r>
            <a:endParaRPr lang="en-US" sz="1400" dirty="0"/>
          </a:p>
          <a:p>
            <a:pPr marL="815253" lvl="1" indent="-349394">
              <a:buFontTx/>
              <a:buChar char="-"/>
            </a:pPr>
            <a:r>
              <a:rPr lang="en-US" sz="1400" dirty="0"/>
              <a:t>UN Environment is leading the Chemicals in Products </a:t>
            </a:r>
            <a:r>
              <a:rPr lang="en-US" sz="1400" dirty="0" err="1"/>
              <a:t>Programme</a:t>
            </a:r>
            <a:r>
              <a:rPr lang="en-US" sz="1400" dirty="0"/>
              <a:t> while engaging different sectors and executing projects with financial support of the Global Environment Facility</a:t>
            </a:r>
          </a:p>
          <a:p>
            <a:pPr marL="815253" lvl="1" indent="-349394">
              <a:buFontTx/>
              <a:buChar char="-"/>
            </a:pPr>
            <a:r>
              <a:rPr lang="en-US" sz="1400" dirty="0"/>
              <a:t>A meeting of the Steering Committee for the </a:t>
            </a:r>
            <a:r>
              <a:rPr lang="en-US" sz="1400" dirty="0" err="1"/>
              <a:t>Programme</a:t>
            </a:r>
            <a:r>
              <a:rPr lang="en-US" sz="1400" dirty="0"/>
              <a:t> will take place in February 2017</a:t>
            </a:r>
          </a:p>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12</a:t>
            </a:fld>
            <a:endParaRPr lang="en-US"/>
          </a:p>
        </p:txBody>
      </p:sp>
    </p:spTree>
    <p:extLst>
      <p:ext uri="{BB962C8B-B14F-4D97-AF65-F5344CB8AC3E}">
        <p14:creationId xmlns:p14="http://schemas.microsoft.com/office/powerpoint/2010/main" val="4252299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394" indent="-349394">
              <a:buFont typeface="Arial" panose="020B0604020202020204" pitchFamily="34" charset="0"/>
              <a:buChar char="•"/>
            </a:pPr>
            <a:r>
              <a:rPr lang="en-US" sz="1300" dirty="0"/>
              <a:t>The first meeting of the </a:t>
            </a:r>
            <a:r>
              <a:rPr lang="en-US" sz="1300" dirty="0" err="1"/>
              <a:t>intersessional</a:t>
            </a:r>
            <a:r>
              <a:rPr lang="en-US" sz="1300" dirty="0"/>
              <a:t> process on the Strategic Approach to International Chemicals Management beyond 2020 is taking place in Brasilia, Brazil from 7 to 9 February 2017</a:t>
            </a:r>
          </a:p>
          <a:p>
            <a:pPr marL="349394" indent="-349394">
              <a:buFont typeface="Arial" panose="020B0604020202020204" pitchFamily="34" charset="0"/>
              <a:buChar char="•"/>
            </a:pPr>
            <a:r>
              <a:rPr lang="en-US" sz="1300" dirty="0"/>
              <a:t>The objective of the process is to prepare recommendations on the Strategic Approach and the sound management of chemicals and waste beyond 2020 for adoption in 2020 at the fifth session of the International Conference on Chemicals Management (ICCM5)</a:t>
            </a:r>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13</a:t>
            </a:fld>
            <a:endParaRPr lang="en-US"/>
          </a:p>
        </p:txBody>
      </p:sp>
    </p:spTree>
    <p:extLst>
      <p:ext uri="{BB962C8B-B14F-4D97-AF65-F5344CB8AC3E}">
        <p14:creationId xmlns:p14="http://schemas.microsoft.com/office/powerpoint/2010/main" val="4239849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59E2CE-9089-42EF-A342-1669495AABDB}" type="slidenum">
              <a:rPr lang="en-US" smtClean="0"/>
              <a:t>14</a:t>
            </a:fld>
            <a:endParaRPr lang="en-US"/>
          </a:p>
        </p:txBody>
      </p:sp>
    </p:spTree>
    <p:extLst>
      <p:ext uri="{BB962C8B-B14F-4D97-AF65-F5344CB8AC3E}">
        <p14:creationId xmlns:p14="http://schemas.microsoft.com/office/powerpoint/2010/main" val="2627433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15</a:t>
            </a:fld>
            <a:endParaRPr lang="en-US"/>
          </a:p>
        </p:txBody>
      </p:sp>
    </p:spTree>
    <p:extLst>
      <p:ext uri="{BB962C8B-B14F-4D97-AF65-F5344CB8AC3E}">
        <p14:creationId xmlns:p14="http://schemas.microsoft.com/office/powerpoint/2010/main" val="1621730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59E2CE-9089-42EF-A342-1669495AABDB}" type="slidenum">
              <a:rPr lang="en-US" smtClean="0"/>
              <a:t>16</a:t>
            </a:fld>
            <a:endParaRPr lang="en-US"/>
          </a:p>
        </p:txBody>
      </p:sp>
    </p:spTree>
    <p:extLst>
      <p:ext uri="{BB962C8B-B14F-4D97-AF65-F5344CB8AC3E}">
        <p14:creationId xmlns:p14="http://schemas.microsoft.com/office/powerpoint/2010/main" val="479190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398BCF-AAF2-4CE3-961F-CE587DD0AB71}" type="datetimeFigureOut">
              <a:rPr lang="en-US" smtClean="0"/>
              <a:t>24/01/2017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1519859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398BCF-AAF2-4CE3-961F-CE587DD0AB71}" type="datetimeFigureOut">
              <a:rPr lang="en-US" smtClean="0"/>
              <a:t>24/01/2017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2758886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398BCF-AAF2-4CE3-961F-CE587DD0AB71}" type="datetimeFigureOut">
              <a:rPr lang="en-US" smtClean="0"/>
              <a:t>24/01/2017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288355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398BCF-AAF2-4CE3-961F-CE587DD0AB71}" type="datetimeFigureOut">
              <a:rPr lang="en-US" smtClean="0"/>
              <a:t>24/01/2017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2552645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398BCF-AAF2-4CE3-961F-CE587DD0AB71}" type="datetimeFigureOut">
              <a:rPr lang="en-US" smtClean="0"/>
              <a:t>24/01/2017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2246033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398BCF-AAF2-4CE3-961F-CE587DD0AB71}" type="datetimeFigureOut">
              <a:rPr lang="en-US" smtClean="0"/>
              <a:t>24/01/2017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1679301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98BCF-AAF2-4CE3-961F-CE587DD0AB71}" type="datetimeFigureOut">
              <a:rPr lang="en-US" smtClean="0"/>
              <a:t>24/01/2017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2844500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398BCF-AAF2-4CE3-961F-CE587DD0AB71}" type="datetimeFigureOut">
              <a:rPr lang="en-US" smtClean="0"/>
              <a:t>24/01/2017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373815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398BCF-AAF2-4CE3-961F-CE587DD0AB71}" type="datetimeFigureOut">
              <a:rPr lang="en-US" smtClean="0"/>
              <a:t>24/01/2017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795241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398BCF-AAF2-4CE3-961F-CE587DD0AB71}" type="datetimeFigureOut">
              <a:rPr lang="en-US" smtClean="0"/>
              <a:t>24/01/2017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1684160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398BCF-AAF2-4CE3-961F-CE587DD0AB71}" type="datetimeFigureOut">
              <a:rPr lang="en-US" smtClean="0"/>
              <a:t>24/01/2017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a:p>
        </p:txBody>
      </p:sp>
    </p:spTree>
    <p:extLst>
      <p:ext uri="{BB962C8B-B14F-4D97-AF65-F5344CB8AC3E}">
        <p14:creationId xmlns:p14="http://schemas.microsoft.com/office/powerpoint/2010/main" val="296702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398BCF-AAF2-4CE3-961F-CE587DD0AB71}" type="datetimeFigureOut">
              <a:rPr lang="en-US" smtClean="0"/>
              <a:t>24/01/2017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D6AF37-2985-43C5-AF9B-20E56E8A6320}" type="slidenum">
              <a:rPr lang="en-US" smtClean="0"/>
              <a:t>‹#›</a:t>
            </a:fld>
            <a:endParaRPr lang="en-US"/>
          </a:p>
        </p:txBody>
      </p:sp>
    </p:spTree>
    <p:extLst>
      <p:ext uri="{BB962C8B-B14F-4D97-AF65-F5344CB8AC3E}">
        <p14:creationId xmlns:p14="http://schemas.microsoft.com/office/powerpoint/2010/main" val="1935149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www.google.com/url?url=http://pvschemicals.be/market-applications/petro-chemical-industry/&amp;rct=j&amp;frm=1&amp;q=&amp;esrc=s&amp;sa=U&amp;ved=0ahUKEwjE8pjWo-3MAhVLfxoKHZoECJwQwW4IHDAD&amp;usg=AFQjCNFtRO0vH7e0A5ZPZ5s70tydYLsIGA" TargetMode="External"/><Relationship Id="rId7" Type="http://schemas.openxmlformats.org/officeDocument/2006/relationships/hyperlink" Target="http://www.google.com/url?url=http://www.marketwatch.com/story/china-urbanization-must-focus-on-helping-migrants-2013-02-26&amp;rct=j&amp;frm=1&amp;q=&amp;esrc=s&amp;sa=U&amp;ved=0ahUKEwiKwbCHp-3MAhWGXhoKHbHXAmYQwW4ILDAL&amp;usg=AFQjCNEBU-bOkvjp95LLvJvN48zdrHafAg" TargetMode="External"/><Relationship Id="rId12"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hyperlink" Target="http://www.google.com/url?url=http://namanews.org/news/2016/03/15/role-of-namas-in-implementation-of-the-paris-agreement-perspective-of-developing-countries/&amp;rct=j&amp;frm=1&amp;q=&amp;esrc=s&amp;sa=U&amp;ved=0ahUKEwiGv-bxqe3MAhWEPxoKHTRuD9w4KBDBbgggMAU&amp;usg=AFQjCNEdUcSidRUCkbO-L8EyFtvyGWAXcw" TargetMode="External"/><Relationship Id="rId5" Type="http://schemas.openxmlformats.org/officeDocument/2006/relationships/image" Target="../media/image9.png"/><Relationship Id="rId10" Type="http://schemas.openxmlformats.org/officeDocument/2006/relationships/image" Target="../media/image11.jpeg"/><Relationship Id="rId4" Type="http://schemas.openxmlformats.org/officeDocument/2006/relationships/image" Target="../media/image8.jpeg"/><Relationship Id="rId9" Type="http://schemas.openxmlformats.org/officeDocument/2006/relationships/hyperlink" Target="http://www.google.com/url?url=http://www.forbes.com/pictures/mkl45ejflg/the-worlds-most-reputabl/&amp;rct=j&amp;frm=1&amp;q=&amp;esrc=s&amp;sa=U&amp;ved=0ahUKEwiW5rqlqO3MAhUJ2xoKHV2NA20QwW4IGDAB&amp;usg=AFQjCNGCQ8HwUwP_3JmTl6yWV3KscTWVTw"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4.pn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hyperlink" Target="http://www.google.be/url?sa=i&amp;rct=j&amp;q=&amp;esrc=s&amp;frm=1&amp;source=images&amp;cd=&amp;cad=rja&amp;uact=8&amp;ved=0ahUKEwjntrG-7o3LAhVH-g4KHQc7Ct0QjRwIBw&amp;url=http://www.unep.org/chemicalsandwaste/UNEPsWork/Mainstreaming/GlobalChemicalsOutlook/tabid/56356/Default.aspx&amp;psig=AFQjCNEdV-8Z0PVMrR54oW3-G1czm-djBg&amp;ust=1456316017459651" TargetMode="Externa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gif"/><Relationship Id="rId5" Type="http://schemas.openxmlformats.org/officeDocument/2006/relationships/image" Target="../media/image36.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gi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8" name="Picture 6" descr="UNEP_white"/>
          <p:cNvPicPr>
            <a:picLocks noChangeAspect="1" noChangeArrowheads="1"/>
          </p:cNvPicPr>
          <p:nvPr/>
        </p:nvPicPr>
        <p:blipFill>
          <a:blip r:embed="rId3"/>
          <a:srcRect/>
          <a:stretch>
            <a:fillRect/>
          </a:stretch>
        </p:blipFill>
        <p:spPr bwMode="auto">
          <a:xfrm>
            <a:off x="-152400" y="5562600"/>
            <a:ext cx="1752600" cy="1697038"/>
          </a:xfrm>
          <a:prstGeom prst="rect">
            <a:avLst/>
          </a:prstGeom>
          <a:noFill/>
          <a:ln w="9525">
            <a:noFill/>
            <a:miter lim="800000"/>
            <a:headEnd/>
            <a:tailEnd/>
          </a:ln>
        </p:spPr>
      </p:pic>
      <p:sp>
        <p:nvSpPr>
          <p:cNvPr id="10" name="Title 1"/>
          <p:cNvSpPr txBox="1">
            <a:spLocks/>
          </p:cNvSpPr>
          <p:nvPr/>
        </p:nvSpPr>
        <p:spPr>
          <a:xfrm>
            <a:off x="-16042" y="5410200"/>
            <a:ext cx="91440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t>Briefing on the </a:t>
            </a:r>
            <a:r>
              <a:rPr lang="en-US" sz="2800" b="1" dirty="0" smtClean="0"/>
              <a:t>implementation of </a:t>
            </a:r>
            <a:r>
              <a:rPr lang="en-US" sz="2800" b="1" dirty="0"/>
              <a:t>the </a:t>
            </a:r>
            <a:r>
              <a:rPr lang="en-US" sz="2800" b="1" dirty="0" err="1" smtClean="0"/>
              <a:t>Subprogramme</a:t>
            </a:r>
            <a:r>
              <a:rPr lang="en-US" sz="2800" b="1" dirty="0" smtClean="0"/>
              <a:t> </a:t>
            </a:r>
            <a:endParaRPr lang="en-US" sz="1800" b="1" dirty="0" smtClean="0"/>
          </a:p>
          <a:p>
            <a:r>
              <a:rPr lang="en-US" sz="2800" b="1" dirty="0" smtClean="0">
                <a:solidFill>
                  <a:srgbClr val="FF0000"/>
                </a:solidFill>
              </a:rPr>
              <a:t>Chemicals and Waste</a:t>
            </a:r>
            <a:r>
              <a:rPr lang="en-US" sz="2800" b="1" dirty="0" smtClean="0"/>
              <a:t> and UNEA-2 Resolution 2/7</a:t>
            </a:r>
            <a:endParaRPr lang="en-US" sz="2800" b="1" dirty="0">
              <a:solidFill>
                <a:srgbClr val="FF0000"/>
              </a:solidFill>
            </a:endParaRPr>
          </a:p>
        </p:txBody>
      </p:sp>
      <p:sp>
        <p:nvSpPr>
          <p:cNvPr id="2" name="TextBox 1"/>
          <p:cNvSpPr txBox="1"/>
          <p:nvPr/>
        </p:nvSpPr>
        <p:spPr>
          <a:xfrm>
            <a:off x="1966483" y="338434"/>
            <a:ext cx="5303845" cy="1200329"/>
          </a:xfrm>
          <a:prstGeom prst="rect">
            <a:avLst/>
          </a:prstGeom>
          <a:noFill/>
        </p:spPr>
        <p:txBody>
          <a:bodyPr wrap="square" rtlCol="0">
            <a:spAutoFit/>
          </a:bodyPr>
          <a:lstStyle/>
          <a:p>
            <a:pPr algn="ctr"/>
            <a:r>
              <a:rPr lang="en-US" b="1" dirty="0" smtClean="0"/>
              <a:t>Presentation to the </a:t>
            </a:r>
          </a:p>
          <a:p>
            <a:pPr algn="ctr"/>
            <a:r>
              <a:rPr lang="en-US" b="1" dirty="0" smtClean="0"/>
              <a:t>Committee of Permanent Representatives </a:t>
            </a:r>
          </a:p>
          <a:p>
            <a:pPr algn="ctr"/>
            <a:r>
              <a:rPr lang="en-US" b="1" dirty="0" smtClean="0"/>
              <a:t>to UN Environment </a:t>
            </a:r>
          </a:p>
          <a:p>
            <a:pPr algn="ctr"/>
            <a:r>
              <a:rPr lang="en-US" b="1" dirty="0" smtClean="0"/>
              <a:t>Nairobi, 24 January 2017</a:t>
            </a:r>
            <a:endParaRPr lang="en-US" b="1" dirty="0"/>
          </a:p>
        </p:txBody>
      </p:sp>
      <p:pic>
        <p:nvPicPr>
          <p:cNvPr id="13" name="Picture 2" descr="Chemicals &amp; Was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440107"/>
            <a:ext cx="3802039" cy="216350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027" t="24438" r="6853" b="18971"/>
          <a:stretch/>
        </p:blipFill>
        <p:spPr bwMode="auto">
          <a:xfrm>
            <a:off x="42395" y="0"/>
            <a:ext cx="1816560" cy="160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descr="Bar CW.gif"/>
          <p:cNvPicPr>
            <a:picLocks noChangeAspect="1"/>
          </p:cNvPicPr>
          <p:nvPr/>
        </p:nvPicPr>
        <p:blipFill rotWithShape="1">
          <a:blip r:embed="rId6" cstate="print">
            <a:extLst>
              <a:ext uri="{28A0092B-C50C-407E-A947-70E740481C1C}">
                <a14:useLocalDpi xmlns:a14="http://schemas.microsoft.com/office/drawing/2010/main" val="0"/>
              </a:ext>
            </a:extLst>
          </a:blip>
          <a:srcRect t="62374" b="24795"/>
          <a:stretch/>
        </p:blipFill>
        <p:spPr bwMode="auto">
          <a:xfrm>
            <a:off x="7417587" y="0"/>
            <a:ext cx="1726413" cy="142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Image result for sustainable chemistr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468227"/>
            <a:ext cx="4038600" cy="2127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74482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7" descr="corporate_PPT_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1524000"/>
            <a:ext cx="639763"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Text Box 6"/>
          <p:cNvSpPr txBox="1">
            <a:spLocks noChangeArrowheads="1"/>
          </p:cNvSpPr>
          <p:nvPr/>
        </p:nvSpPr>
        <p:spPr bwMode="auto">
          <a:xfrm>
            <a:off x="3448050" y="1371600"/>
            <a:ext cx="8636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en-US" altLang="en-US" sz="2400">
              <a:latin typeface="Arial" panose="020B0604020202020204" pitchFamily="34" charset="0"/>
            </a:endParaRPr>
          </a:p>
          <a:p>
            <a:pPr algn="ctr">
              <a:spcBef>
                <a:spcPct val="0"/>
              </a:spcBef>
              <a:buFontTx/>
              <a:buNone/>
            </a:pPr>
            <a:r>
              <a:rPr lang="en-US" altLang="en-US" sz="2400">
                <a:latin typeface="Arial" panose="020B0604020202020204" pitchFamily="34" charset="0"/>
              </a:rPr>
              <a:t>        </a:t>
            </a:r>
          </a:p>
        </p:txBody>
      </p:sp>
      <p:sp>
        <p:nvSpPr>
          <p:cNvPr id="2" name="Rectangle 1"/>
          <p:cNvSpPr/>
          <p:nvPr/>
        </p:nvSpPr>
        <p:spPr>
          <a:xfrm>
            <a:off x="457200" y="2767303"/>
            <a:ext cx="8153400" cy="2462213"/>
          </a:xfrm>
          <a:prstGeom prst="rect">
            <a:avLst/>
          </a:prstGeom>
        </p:spPr>
        <p:txBody>
          <a:bodyPr wrap="square">
            <a:spAutoFit/>
          </a:bodyPr>
          <a:lstStyle/>
          <a:p>
            <a:pPr>
              <a:defRPr/>
            </a:pPr>
            <a:endParaRPr lang="en-GB" sz="2800" dirty="0"/>
          </a:p>
          <a:p>
            <a:pPr marL="514350" indent="-514350">
              <a:spcAft>
                <a:spcPts val="1200"/>
              </a:spcAft>
              <a:buFont typeface="+mj-lt"/>
              <a:buAutoNum type="arabicPeriod"/>
              <a:defRPr/>
            </a:pPr>
            <a:r>
              <a:rPr lang="en-GB" sz="2600" dirty="0" smtClean="0"/>
              <a:t>Global Trends &amp; 2030 Sustainable Development Agenda</a:t>
            </a:r>
          </a:p>
          <a:p>
            <a:pPr marL="514350" indent="-514350">
              <a:spcAft>
                <a:spcPts val="1200"/>
              </a:spcAft>
              <a:buFont typeface="+mj-lt"/>
              <a:buAutoNum type="arabicPeriod"/>
              <a:defRPr/>
            </a:pPr>
            <a:r>
              <a:rPr lang="en-GB" sz="2600" dirty="0" smtClean="0"/>
              <a:t>Selected </a:t>
            </a:r>
            <a:r>
              <a:rPr lang="en-GB" sz="2600" dirty="0" err="1" smtClean="0"/>
              <a:t>Subprogramme</a:t>
            </a:r>
            <a:r>
              <a:rPr lang="en-GB" sz="2600" dirty="0" smtClean="0"/>
              <a:t> Activities, 2016-2017</a:t>
            </a:r>
          </a:p>
          <a:p>
            <a:pPr marL="514350" indent="-514350">
              <a:spcAft>
                <a:spcPts val="1200"/>
              </a:spcAft>
              <a:buFont typeface="+mj-lt"/>
              <a:buAutoNum type="arabicPeriod"/>
              <a:defRPr/>
            </a:pPr>
            <a:r>
              <a:rPr lang="en-GB" sz="2600" dirty="0" smtClean="0"/>
              <a:t>Challenges and Opportunities</a:t>
            </a:r>
            <a:endParaRPr lang="fr-CH" sz="2600" dirty="0"/>
          </a:p>
          <a:p>
            <a:pPr>
              <a:defRPr/>
            </a:pPr>
            <a:endParaRPr lang="en-GB" dirty="0"/>
          </a:p>
        </p:txBody>
      </p:sp>
      <p:sp>
        <p:nvSpPr>
          <p:cNvPr id="39943" name="Rectangle 4"/>
          <p:cNvSpPr>
            <a:spLocks noChangeArrowheads="1"/>
          </p:cNvSpPr>
          <p:nvPr/>
        </p:nvSpPr>
        <p:spPr bwMode="auto">
          <a:xfrm>
            <a:off x="1752600" y="1786731"/>
            <a:ext cx="5679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b="1" dirty="0" smtClean="0">
                <a:latin typeface="Arial" panose="020B0604020202020204" pitchFamily="34" charset="0"/>
              </a:rPr>
              <a:t>Overview of Presentation</a:t>
            </a:r>
            <a:endParaRPr lang="en-GB" altLang="en-US" dirty="0">
              <a:latin typeface="Arial" panose="020B0604020202020204" pitchFamily="34" charset="0"/>
            </a:endParaRPr>
          </a:p>
        </p:txBody>
      </p:sp>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2275" y="1"/>
            <a:ext cx="155705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descr="Bar CW.gif"/>
          <p:cNvPicPr>
            <a:picLocks noChangeAspect="1"/>
          </p:cNvPicPr>
          <p:nvPr/>
        </p:nvPicPr>
        <p:blipFill rotWithShape="1">
          <a:blip r:embed="rId5" cstate="print">
            <a:extLst>
              <a:ext uri="{28A0092B-C50C-407E-A947-70E740481C1C}">
                <a14:useLocalDpi xmlns:a14="http://schemas.microsoft.com/office/drawing/2010/main" val="0"/>
              </a:ext>
            </a:extLst>
          </a:blip>
          <a:srcRect t="62374" b="24795"/>
          <a:stretch/>
        </p:blipFill>
        <p:spPr bwMode="auto">
          <a:xfrm>
            <a:off x="7635081" y="0"/>
            <a:ext cx="1524000" cy="125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182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Title 1"/>
          <p:cNvSpPr txBox="1">
            <a:spLocks/>
          </p:cNvSpPr>
          <p:nvPr/>
        </p:nvSpPr>
        <p:spPr bwMode="auto">
          <a:xfrm>
            <a:off x="5436096" y="5229200"/>
            <a:ext cx="3547219" cy="2112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342900" indent="-3429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a:buNone/>
            </a:pPr>
            <a:endParaRPr lang="en-GB" altLang="en-US" sz="3600" i="1" dirty="0">
              <a:latin typeface="Arial" pitchFamily="34" charset="0"/>
            </a:endParaRPr>
          </a:p>
        </p:txBody>
      </p:sp>
      <p:sp>
        <p:nvSpPr>
          <p:cNvPr id="41991" name="Rectangle 1"/>
          <p:cNvSpPr>
            <a:spLocks noChangeArrowheads="1"/>
          </p:cNvSpPr>
          <p:nvPr/>
        </p:nvSpPr>
        <p:spPr bwMode="auto">
          <a:xfrm>
            <a:off x="2197596" y="828288"/>
            <a:ext cx="6477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en-GB" altLang="en-US" sz="3600" dirty="0" smtClean="0">
                <a:latin typeface="Arial" pitchFamily="34" charset="0"/>
              </a:rPr>
              <a:t>Key trends…….</a:t>
            </a:r>
            <a:endParaRPr lang="en-GB" altLang="en-US" sz="3600" dirty="0">
              <a:latin typeface="Arial" pitchFamily="34" charset="0"/>
            </a:endParaRPr>
          </a:p>
        </p:txBody>
      </p:sp>
      <p:sp>
        <p:nvSpPr>
          <p:cNvPr id="2" name="Rectangle 1"/>
          <p:cNvSpPr/>
          <p:nvPr/>
        </p:nvSpPr>
        <p:spPr>
          <a:xfrm>
            <a:off x="481341" y="1630809"/>
            <a:ext cx="5715000" cy="4955203"/>
          </a:xfrm>
          <a:prstGeom prst="rect">
            <a:avLst/>
          </a:prstGeom>
        </p:spPr>
        <p:txBody>
          <a:bodyPr wrap="square">
            <a:spAutoFit/>
          </a:bodyPr>
          <a:lstStyle/>
          <a:p>
            <a:pPr marL="514350" indent="-514350">
              <a:spcAft>
                <a:spcPts val="1200"/>
              </a:spcAft>
              <a:buFont typeface="Wingdings" panose="05000000000000000000" pitchFamily="2" charset="2"/>
              <a:buChar char="Ø"/>
            </a:pPr>
            <a:r>
              <a:rPr lang="en-GB" sz="2200" dirty="0" smtClean="0"/>
              <a:t>The world economy and the global market for chemicals is  likely to  quadruple by 2050!</a:t>
            </a:r>
          </a:p>
          <a:p>
            <a:pPr marL="514350" indent="-514350">
              <a:spcAft>
                <a:spcPts val="1200"/>
              </a:spcAft>
              <a:buFont typeface="Wingdings" panose="05000000000000000000" pitchFamily="2" charset="2"/>
              <a:buChar char="Ø"/>
            </a:pPr>
            <a:r>
              <a:rPr lang="en-GB" sz="2200" dirty="0"/>
              <a:t>Growth is fuelled by a rising middle class, urbanization, and mobility in transports increasing amounts of chemicals and waste </a:t>
            </a:r>
            <a:r>
              <a:rPr lang="en-GB" sz="2200" dirty="0" smtClean="0"/>
              <a:t>generation</a:t>
            </a:r>
          </a:p>
          <a:p>
            <a:pPr marL="514350" indent="-514350">
              <a:spcAft>
                <a:spcPts val="1200"/>
              </a:spcAft>
              <a:buFont typeface="Wingdings" panose="05000000000000000000" pitchFamily="2" charset="2"/>
              <a:buChar char="Ø"/>
            </a:pPr>
            <a:r>
              <a:rPr lang="en-GB" sz="2200" dirty="0"/>
              <a:t>We are witnessing  fundamental structural changes in the chemical industry</a:t>
            </a:r>
            <a:r>
              <a:rPr lang="en-GB" sz="2200" dirty="0" smtClean="0"/>
              <a:t>!</a:t>
            </a:r>
          </a:p>
          <a:p>
            <a:pPr marL="514350" indent="-514350">
              <a:spcAft>
                <a:spcPts val="1200"/>
              </a:spcAft>
              <a:buFont typeface="Wingdings" panose="05000000000000000000" pitchFamily="2" charset="2"/>
              <a:buChar char="Ø"/>
            </a:pPr>
            <a:r>
              <a:rPr lang="en-GB" sz="2200" dirty="0"/>
              <a:t>While the production and consumption of chemicals and waste have moved, regulatory systems have not moved with equal </a:t>
            </a:r>
            <a:r>
              <a:rPr lang="en-GB" sz="2200" dirty="0" smtClean="0"/>
              <a:t>speed</a:t>
            </a:r>
          </a:p>
        </p:txBody>
      </p:sp>
      <p:pic>
        <p:nvPicPr>
          <p:cNvPr id="1026" name="Picture 2" descr="Image result for chemical industry">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6990" y="1720748"/>
            <a:ext cx="1461811" cy="9044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027" t="24438" r="6853" b="18971"/>
          <a:stretch/>
        </p:blipFill>
        <p:spPr bwMode="auto">
          <a:xfrm>
            <a:off x="0" y="0"/>
            <a:ext cx="1371600" cy="120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descr="Bar CW.gif"/>
          <p:cNvPicPr>
            <a:picLocks noChangeAspect="1"/>
          </p:cNvPicPr>
          <p:nvPr/>
        </p:nvPicPr>
        <p:blipFill rotWithShape="1">
          <a:blip r:embed="rId6" cstate="print">
            <a:extLst>
              <a:ext uri="{28A0092B-C50C-407E-A947-70E740481C1C}">
                <a14:useLocalDpi xmlns:a14="http://schemas.microsoft.com/office/drawing/2010/main" val="0"/>
              </a:ext>
            </a:extLst>
          </a:blip>
          <a:srcRect t="62374" b="24795"/>
          <a:stretch/>
        </p:blipFill>
        <p:spPr bwMode="auto">
          <a:xfrm>
            <a:off x="7620000" y="0"/>
            <a:ext cx="1524000" cy="125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Image result for urbanization">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05913" y="2959080"/>
            <a:ext cx="1472888" cy="9418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Image result for companies">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05913" y="4220372"/>
            <a:ext cx="1472888" cy="10088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mage result for developing country">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05913" y="5419459"/>
            <a:ext cx="1440430" cy="96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062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 y="2849"/>
            <a:ext cx="9144000" cy="1825951"/>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UNEA-2 (2016):</a:t>
            </a:r>
          </a:p>
          <a:p>
            <a:r>
              <a:rPr lang="en-US" sz="3200" b="1" dirty="0" smtClean="0"/>
              <a:t>Request  for Policy Analysis and Options for Action to Address Chemicals and Waste Management in the 2030 Sustainable Development Agenda</a:t>
            </a:r>
            <a:endParaRPr lang="en-US" sz="3200" b="1" dirty="0"/>
          </a:p>
        </p:txBody>
      </p:sp>
      <p:pic>
        <p:nvPicPr>
          <p:cNvPr id="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3879" y="2057400"/>
            <a:ext cx="5616243" cy="4275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233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Text Box 6"/>
          <p:cNvSpPr txBox="1">
            <a:spLocks noChangeArrowheads="1"/>
          </p:cNvSpPr>
          <p:nvPr/>
        </p:nvSpPr>
        <p:spPr bwMode="auto">
          <a:xfrm>
            <a:off x="775095" y="1142999"/>
            <a:ext cx="766374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sz="2800" b="1" dirty="0">
                <a:solidFill>
                  <a:srgbClr val="000000"/>
                </a:solidFill>
                <a:latin typeface="Arial" panose="020B0604020202020204" pitchFamily="34" charset="0"/>
              </a:rPr>
              <a:t>Chemicals and Waste and the </a:t>
            </a:r>
            <a:r>
              <a:rPr lang="en-US" altLang="en-US" sz="2800" b="1" dirty="0" smtClean="0">
                <a:solidFill>
                  <a:srgbClr val="000000"/>
                </a:solidFill>
                <a:latin typeface="Arial" panose="020B0604020202020204" pitchFamily="34" charset="0"/>
              </a:rPr>
              <a:t>SDGs</a:t>
            </a:r>
            <a:endParaRPr lang="en-US" altLang="en-US" sz="2800" b="1" dirty="0">
              <a:solidFill>
                <a:srgbClr val="000000"/>
              </a:solidFill>
              <a:latin typeface="Arial" panose="020B0604020202020204" pitchFamily="34" charset="0"/>
            </a:endParaRPr>
          </a:p>
          <a:p>
            <a:pPr algn="ctr">
              <a:spcBef>
                <a:spcPct val="0"/>
              </a:spcBef>
              <a:buFont typeface="Arial" panose="020B0604020202020204" pitchFamily="34" charset="0"/>
              <a:buNone/>
            </a:pPr>
            <a:r>
              <a:rPr lang="en-US" altLang="en-US" sz="2800" dirty="0" smtClean="0">
                <a:solidFill>
                  <a:srgbClr val="000000"/>
                </a:solidFill>
                <a:latin typeface="Arial" panose="020B0604020202020204" pitchFamily="34" charset="0"/>
              </a:rPr>
              <a:t>Unpacking </a:t>
            </a:r>
            <a:r>
              <a:rPr lang="en-US" altLang="en-US" sz="2800" dirty="0">
                <a:solidFill>
                  <a:srgbClr val="000000"/>
                </a:solidFill>
                <a:latin typeface="Arial" panose="020B0604020202020204" pitchFamily="34" charset="0"/>
              </a:rPr>
              <a:t>the </a:t>
            </a:r>
            <a:r>
              <a:rPr lang="en-US" altLang="en-US" sz="2800" dirty="0" smtClean="0">
                <a:solidFill>
                  <a:srgbClr val="000000"/>
                </a:solidFill>
                <a:latin typeface="Arial" panose="020B0604020202020204" pitchFamily="34" charset="0"/>
              </a:rPr>
              <a:t>69 </a:t>
            </a:r>
            <a:r>
              <a:rPr lang="en-US" altLang="en-US" sz="2800" dirty="0">
                <a:solidFill>
                  <a:srgbClr val="000000"/>
                </a:solidFill>
                <a:latin typeface="Arial" panose="020B0604020202020204" pitchFamily="34" charset="0"/>
              </a:rPr>
              <a:t>Targets </a:t>
            </a:r>
            <a:endParaRPr lang="en-US" altLang="en-US" sz="2400" dirty="0">
              <a:solidFill>
                <a:srgbClr val="000000"/>
              </a:solidFill>
              <a:latin typeface="Arial" panose="020B0604020202020204" pitchFamily="34" charset="0"/>
            </a:endParaRPr>
          </a:p>
        </p:txBody>
      </p:sp>
      <p:sp>
        <p:nvSpPr>
          <p:cNvPr id="54279" name="Text Box 6"/>
          <p:cNvSpPr txBox="1">
            <a:spLocks noChangeArrowheads="1"/>
          </p:cNvSpPr>
          <p:nvPr/>
        </p:nvSpPr>
        <p:spPr bwMode="auto">
          <a:xfrm>
            <a:off x="381000" y="2514600"/>
            <a:ext cx="60960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 typeface="Calibri" panose="020F0502020204030204" pitchFamily="34" charset="0"/>
              <a:buAutoNum type="arabicPeriod"/>
            </a:pPr>
            <a:endParaRPr lang="en-US" altLang="en-US" sz="2000" dirty="0">
              <a:solidFill>
                <a:srgbClr val="000000"/>
              </a:solidFill>
              <a:latin typeface="Arial" panose="020B0604020202020204" pitchFamily="34" charset="0"/>
            </a:endParaRPr>
          </a:p>
          <a:p>
            <a:pPr>
              <a:spcBef>
                <a:spcPct val="0"/>
              </a:spcBef>
              <a:buFont typeface="Calibri" panose="020F0502020204030204" pitchFamily="34" charset="0"/>
              <a:buAutoNum type="arabicPeriod"/>
            </a:pPr>
            <a:r>
              <a:rPr lang="en-US" altLang="en-US" sz="1800" dirty="0" smtClean="0">
                <a:solidFill>
                  <a:srgbClr val="000000"/>
                </a:solidFill>
                <a:latin typeface="Arial" panose="020B0604020202020204" pitchFamily="34" charset="0"/>
              </a:rPr>
              <a:t>Targets </a:t>
            </a:r>
            <a:r>
              <a:rPr lang="en-US" altLang="en-US" sz="1800" dirty="0">
                <a:solidFill>
                  <a:srgbClr val="000000"/>
                </a:solidFill>
                <a:latin typeface="Arial" panose="020B0604020202020204" pitchFamily="34" charset="0"/>
              </a:rPr>
              <a:t>which </a:t>
            </a:r>
            <a:r>
              <a:rPr lang="en-US" altLang="en-US" sz="1800" b="1" i="1" dirty="0" smtClean="0">
                <a:solidFill>
                  <a:srgbClr val="000000"/>
                </a:solidFill>
                <a:latin typeface="Arial" panose="020B0604020202020204" pitchFamily="34" charset="0"/>
              </a:rPr>
              <a:t>directly mention chemicals </a:t>
            </a:r>
            <a:r>
              <a:rPr lang="en-US" altLang="en-US" sz="1800" b="1" i="1" dirty="0">
                <a:solidFill>
                  <a:srgbClr val="000000"/>
                </a:solidFill>
                <a:latin typeface="Arial" panose="020B0604020202020204" pitchFamily="34" charset="0"/>
              </a:rPr>
              <a:t>and waste and its </a:t>
            </a:r>
            <a:r>
              <a:rPr lang="en-US" altLang="en-US" sz="1800" b="1" i="1" dirty="0" smtClean="0">
                <a:solidFill>
                  <a:srgbClr val="000000"/>
                </a:solidFill>
                <a:latin typeface="Arial" panose="020B0604020202020204" pitchFamily="34" charset="0"/>
              </a:rPr>
              <a:t>impacts</a:t>
            </a:r>
            <a:r>
              <a:rPr lang="en-US" altLang="en-US" sz="1800" dirty="0" smtClean="0">
                <a:solidFill>
                  <a:srgbClr val="000000"/>
                </a:solidFill>
                <a:latin typeface="Arial" panose="020B0604020202020204" pitchFamily="34" charset="0"/>
              </a:rPr>
              <a:t> (Core targets, 12.4, 3.9)</a:t>
            </a:r>
            <a:endParaRPr lang="en-US" altLang="en-US" sz="1800" dirty="0">
              <a:solidFill>
                <a:srgbClr val="000000"/>
              </a:solidFill>
              <a:latin typeface="Arial" panose="020B0604020202020204" pitchFamily="34" charset="0"/>
            </a:endParaRPr>
          </a:p>
          <a:p>
            <a:pPr>
              <a:spcBef>
                <a:spcPct val="0"/>
              </a:spcBef>
              <a:buFont typeface="Calibri" panose="020F0502020204030204" pitchFamily="34" charset="0"/>
              <a:buAutoNum type="arabicPeriod"/>
            </a:pPr>
            <a:endParaRPr lang="en-US" altLang="en-US" sz="1800" dirty="0">
              <a:solidFill>
                <a:srgbClr val="000000"/>
              </a:solidFill>
              <a:latin typeface="Arial" panose="020B0604020202020204" pitchFamily="34" charset="0"/>
            </a:endParaRPr>
          </a:p>
          <a:p>
            <a:pPr>
              <a:spcBef>
                <a:spcPct val="0"/>
              </a:spcBef>
              <a:buFont typeface="Calibri" panose="020F0502020204030204" pitchFamily="34" charset="0"/>
              <a:buAutoNum type="arabicPeriod"/>
            </a:pPr>
            <a:r>
              <a:rPr lang="en-US" altLang="en-US" sz="1800" dirty="0" smtClean="0">
                <a:solidFill>
                  <a:srgbClr val="000000"/>
                </a:solidFill>
                <a:latin typeface="Arial" panose="020B0604020202020204" pitchFamily="34" charset="0"/>
              </a:rPr>
              <a:t>Targets </a:t>
            </a:r>
            <a:r>
              <a:rPr lang="en-US" altLang="en-US" sz="1800" dirty="0">
                <a:solidFill>
                  <a:srgbClr val="000000"/>
                </a:solidFill>
                <a:latin typeface="Arial" panose="020B0604020202020204" pitchFamily="34" charset="0"/>
              </a:rPr>
              <a:t>with key development  objectives that </a:t>
            </a:r>
            <a:r>
              <a:rPr lang="en-US" altLang="en-US" sz="1800" b="1" dirty="0">
                <a:solidFill>
                  <a:srgbClr val="000000"/>
                </a:solidFill>
                <a:latin typeface="Arial" panose="020B0604020202020204" pitchFamily="34" charset="0"/>
              </a:rPr>
              <a:t>require </a:t>
            </a:r>
            <a:r>
              <a:rPr lang="en-US" altLang="en-US" sz="1800" b="1" i="1" dirty="0">
                <a:solidFill>
                  <a:srgbClr val="000000"/>
                </a:solidFill>
                <a:latin typeface="Arial" panose="020B0604020202020204" pitchFamily="34" charset="0"/>
              </a:rPr>
              <a:t>sound management of chemicals and waste </a:t>
            </a:r>
            <a:r>
              <a:rPr lang="en-US" altLang="en-US" sz="1800" dirty="0">
                <a:solidFill>
                  <a:srgbClr val="000000"/>
                </a:solidFill>
                <a:latin typeface="Arial" panose="020B0604020202020204" pitchFamily="34" charset="0"/>
              </a:rPr>
              <a:t>for effective </a:t>
            </a:r>
            <a:r>
              <a:rPr lang="en-US" altLang="en-US" sz="1800" dirty="0" smtClean="0">
                <a:solidFill>
                  <a:srgbClr val="000000"/>
                </a:solidFill>
                <a:latin typeface="Arial" panose="020B0604020202020204" pitchFamily="34" charset="0"/>
              </a:rPr>
              <a:t>implementation</a:t>
            </a:r>
            <a:r>
              <a:rPr lang="en-US" altLang="en-US" sz="1800" dirty="0">
                <a:solidFill>
                  <a:srgbClr val="000000"/>
                </a:solidFill>
                <a:latin typeface="Arial" panose="020B0604020202020204" pitchFamily="34" charset="0"/>
              </a:rPr>
              <a:t> </a:t>
            </a:r>
            <a:r>
              <a:rPr lang="en-US" altLang="en-US" sz="1800" dirty="0" smtClean="0">
                <a:solidFill>
                  <a:srgbClr val="000000"/>
                </a:solidFill>
                <a:latin typeface="Arial" panose="020B0604020202020204" pitchFamily="34" charset="0"/>
              </a:rPr>
              <a:t>(development targets, e.g. safe food, affordable and safe housing)</a:t>
            </a:r>
            <a:endParaRPr lang="en-US" altLang="en-US" sz="1800" dirty="0">
              <a:solidFill>
                <a:srgbClr val="000000"/>
              </a:solidFill>
              <a:latin typeface="Arial" panose="020B0604020202020204" pitchFamily="34" charset="0"/>
            </a:endParaRPr>
          </a:p>
          <a:p>
            <a:pPr>
              <a:spcBef>
                <a:spcPct val="0"/>
              </a:spcBef>
              <a:buFont typeface="Calibri" panose="020F0502020204030204" pitchFamily="34" charset="0"/>
              <a:buAutoNum type="arabicPeriod"/>
            </a:pPr>
            <a:endParaRPr lang="en-US" altLang="en-US" sz="1800" dirty="0">
              <a:solidFill>
                <a:srgbClr val="000000"/>
              </a:solidFill>
              <a:latin typeface="Arial" panose="020B0604020202020204" pitchFamily="34" charset="0"/>
            </a:endParaRPr>
          </a:p>
          <a:p>
            <a:pPr>
              <a:spcBef>
                <a:spcPct val="0"/>
              </a:spcBef>
              <a:buFont typeface="Calibri" panose="020F0502020204030204" pitchFamily="34" charset="0"/>
              <a:buAutoNum type="arabicPeriod"/>
            </a:pPr>
            <a:r>
              <a:rPr lang="en-US" altLang="en-US" sz="1800" dirty="0" smtClean="0">
                <a:solidFill>
                  <a:srgbClr val="000000"/>
                </a:solidFill>
                <a:latin typeface="Arial" panose="020B0604020202020204" pitchFamily="34" charset="0"/>
              </a:rPr>
              <a:t>Targets </a:t>
            </a:r>
            <a:r>
              <a:rPr lang="en-US" altLang="en-US" sz="1800" dirty="0">
                <a:solidFill>
                  <a:srgbClr val="000000"/>
                </a:solidFill>
                <a:latin typeface="Arial" panose="020B0604020202020204" pitchFamily="34" charset="0"/>
              </a:rPr>
              <a:t>that are </a:t>
            </a:r>
            <a:r>
              <a:rPr lang="en-US" altLang="en-US" sz="1800" b="1" dirty="0">
                <a:solidFill>
                  <a:srgbClr val="000000"/>
                </a:solidFill>
                <a:latin typeface="Arial" panose="020B0604020202020204" pitchFamily="34" charset="0"/>
              </a:rPr>
              <a:t>important enablers </a:t>
            </a:r>
            <a:r>
              <a:rPr lang="en-US" altLang="en-US" sz="1800" dirty="0">
                <a:solidFill>
                  <a:srgbClr val="000000"/>
                </a:solidFill>
                <a:latin typeface="Arial" panose="020B0604020202020204" pitchFamily="34" charset="0"/>
              </a:rPr>
              <a:t>for sound management of chemicals and </a:t>
            </a:r>
            <a:r>
              <a:rPr lang="en-US" altLang="en-US" sz="1800" dirty="0" smtClean="0">
                <a:solidFill>
                  <a:srgbClr val="000000"/>
                </a:solidFill>
                <a:latin typeface="Arial" panose="020B0604020202020204" pitchFamily="34" charset="0"/>
              </a:rPr>
              <a:t>waste </a:t>
            </a:r>
            <a:r>
              <a:rPr lang="en-US" altLang="en-US" sz="1800" dirty="0">
                <a:solidFill>
                  <a:srgbClr val="000000"/>
                </a:solidFill>
                <a:latin typeface="Arial" panose="020B0604020202020204" pitchFamily="34" charset="0"/>
              </a:rPr>
              <a:t>(enabling </a:t>
            </a:r>
            <a:r>
              <a:rPr lang="en-US" altLang="en-US" sz="1800" dirty="0" smtClean="0">
                <a:solidFill>
                  <a:srgbClr val="000000"/>
                </a:solidFill>
                <a:latin typeface="Arial" panose="020B0604020202020204" pitchFamily="34" charset="0"/>
              </a:rPr>
              <a:t>targets, e.g. access to information)</a:t>
            </a:r>
            <a:endParaRPr lang="en-US" altLang="en-US" sz="2000" dirty="0">
              <a:solidFill>
                <a:srgbClr val="000000"/>
              </a:solidFill>
              <a:latin typeface="Arial" panose="020B0604020202020204" pitchFamily="34" charset="0"/>
            </a:endParaRPr>
          </a:p>
          <a:p>
            <a:pPr>
              <a:spcBef>
                <a:spcPct val="0"/>
              </a:spcBef>
              <a:buFont typeface="Calibri" panose="020F0502020204030204" pitchFamily="34" charset="0"/>
              <a:buAutoNum type="arabicPeriod"/>
            </a:pPr>
            <a:endParaRPr lang="en-US" altLang="en-US" sz="1600" dirty="0">
              <a:solidFill>
                <a:srgbClr val="000000"/>
              </a:solidFill>
              <a:latin typeface="Arial" panose="020B0604020202020204" pitchFamily="34" charset="0"/>
            </a:endParaRPr>
          </a:p>
        </p:txBody>
      </p:sp>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7841541" y="5686"/>
            <a:ext cx="1291085" cy="1137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0" y="-1"/>
            <a:ext cx="138604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E_SDG_Icons-12_3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2633" y="2819400"/>
            <a:ext cx="918518" cy="9145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ustainable development goal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23790" y="2819400"/>
            <a:ext cx="887619" cy="8876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ustainable development goal 1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26228" y="3911195"/>
            <a:ext cx="891326" cy="8913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sustainable development goal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10142" y="3911195"/>
            <a:ext cx="891326" cy="89132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sustainable development goal 1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810142" y="5006697"/>
            <a:ext cx="918520" cy="91852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sustainable development goal 1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12632" y="5010313"/>
            <a:ext cx="918519" cy="918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797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Text Box 6"/>
          <p:cNvSpPr txBox="1">
            <a:spLocks noChangeArrowheads="1"/>
          </p:cNvSpPr>
          <p:nvPr/>
        </p:nvSpPr>
        <p:spPr bwMode="auto">
          <a:xfrm>
            <a:off x="233940" y="30147"/>
            <a:ext cx="888206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sz="2800" b="1" dirty="0" smtClean="0">
                <a:solidFill>
                  <a:srgbClr val="000000"/>
                </a:solidFill>
                <a:latin typeface="Arial" panose="020B0604020202020204" pitchFamily="34" charset="0"/>
              </a:rPr>
              <a:t>SDG 2: Zero Hunger</a:t>
            </a:r>
          </a:p>
          <a:p>
            <a:pPr algn="ctr">
              <a:spcBef>
                <a:spcPct val="0"/>
              </a:spcBef>
              <a:buNone/>
            </a:pPr>
            <a:r>
              <a:rPr lang="en-US" altLang="en-US" sz="2800" dirty="0" smtClean="0">
                <a:solidFill>
                  <a:srgbClr val="000000"/>
                </a:solidFill>
                <a:latin typeface="Arial" panose="020B0604020202020204" pitchFamily="34" charset="0"/>
              </a:rPr>
              <a:t> </a:t>
            </a:r>
            <a:r>
              <a:rPr lang="en-GB" sz="2800" dirty="0"/>
              <a:t>2.1 </a:t>
            </a:r>
            <a:r>
              <a:rPr lang="en-GB" sz="2800" b="1" dirty="0" smtClean="0"/>
              <a:t>Safe</a:t>
            </a:r>
            <a:r>
              <a:rPr lang="en-GB" sz="2800" b="1" dirty="0"/>
              <a:t>, nutritious and sufficient </a:t>
            </a:r>
            <a:r>
              <a:rPr lang="en-GB" sz="2800" b="1" dirty="0" smtClean="0"/>
              <a:t>food</a:t>
            </a:r>
          </a:p>
          <a:p>
            <a:pPr algn="ctr">
              <a:spcBef>
                <a:spcPct val="0"/>
              </a:spcBef>
              <a:buNone/>
            </a:pPr>
            <a:r>
              <a:rPr lang="en-GB" altLang="en-US" sz="2400" dirty="0" smtClean="0">
                <a:solidFill>
                  <a:srgbClr val="000000"/>
                </a:solidFill>
                <a:latin typeface="Arial" panose="020B0604020202020204" pitchFamily="34" charset="0"/>
              </a:rPr>
              <a:t>Addressing Trade-offs</a:t>
            </a:r>
            <a:endParaRPr lang="en-US" altLang="en-US" sz="2400" dirty="0">
              <a:solidFill>
                <a:srgbClr val="000000"/>
              </a:solidFill>
              <a:latin typeface="Arial" panose="020B0604020202020204" pitchFamily="34" charset="0"/>
            </a:endParaRPr>
          </a:p>
        </p:txBody>
      </p:sp>
      <p:pic>
        <p:nvPicPr>
          <p:cNvPr id="7170" name="Picture 2" descr="Image result for le grand fra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1903" y="1528311"/>
            <a:ext cx="3179520" cy="141817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fish vacuum pack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314" y="1526228"/>
            <a:ext cx="1882947" cy="141039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result for fish vacuum pack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1968" y="2922920"/>
            <a:ext cx="2398258" cy="1875822"/>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Image result for plastic food packag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528" y="1538547"/>
            <a:ext cx="2280050" cy="1304435"/>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Image result for plastic food packagi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100" y="2922551"/>
            <a:ext cx="2907642" cy="1875898"/>
          </a:xfrm>
          <a:prstGeom prst="rect">
            <a:avLst/>
          </a:prstGeom>
          <a:noFill/>
          <a:extLst>
            <a:ext uri="{909E8E84-426E-40DD-AFC4-6F175D3DCCD1}">
              <a14:hiddenFill xmlns:a14="http://schemas.microsoft.com/office/drawing/2010/main">
                <a:solidFill>
                  <a:srgbClr val="FFFFFF"/>
                </a:solidFill>
              </a14:hiddenFill>
            </a:ext>
          </a:extLst>
        </p:spPr>
      </p:pic>
      <p:pic>
        <p:nvPicPr>
          <p:cNvPr id="7186" name="Picture 18" descr="Image result for plastic  wast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616" y="4557945"/>
            <a:ext cx="4302603" cy="2167618"/>
          </a:xfrm>
          <a:prstGeom prst="rect">
            <a:avLst/>
          </a:prstGeom>
          <a:noFill/>
          <a:extLst>
            <a:ext uri="{909E8E84-426E-40DD-AFC4-6F175D3DCCD1}">
              <a14:hiddenFill xmlns:a14="http://schemas.microsoft.com/office/drawing/2010/main">
                <a:solidFill>
                  <a:srgbClr val="FFFFFF"/>
                </a:solidFill>
              </a14:hiddenFill>
            </a:ext>
          </a:extLst>
        </p:spPr>
      </p:pic>
      <p:pic>
        <p:nvPicPr>
          <p:cNvPr id="7188" name="Picture 20" descr="Image result for plastic  wast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6219" y="4519234"/>
            <a:ext cx="3094007" cy="2167618"/>
          </a:xfrm>
          <a:prstGeom prst="rect">
            <a:avLst/>
          </a:prstGeom>
          <a:noFill/>
          <a:extLst>
            <a:ext uri="{909E8E84-426E-40DD-AFC4-6F175D3DCCD1}">
              <a14:hiddenFill xmlns:a14="http://schemas.microsoft.com/office/drawing/2010/main">
                <a:solidFill>
                  <a:srgbClr val="FFFFFF"/>
                </a:solidFill>
              </a14:hiddenFill>
            </a:ext>
          </a:extLst>
        </p:spPr>
      </p:pic>
      <p:pic>
        <p:nvPicPr>
          <p:cNvPr id="7192" name="Picture 24" descr="Image result for food plastic container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72054" y="2925769"/>
            <a:ext cx="3074286" cy="1632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9048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ar CW.gif"/>
          <p:cNvPicPr>
            <a:picLocks noChangeAspect="1"/>
          </p:cNvPicPr>
          <p:nvPr/>
        </p:nvPicPr>
        <p:blipFill rotWithShape="1">
          <a:blip r:embed="rId3" cstate="print">
            <a:extLst>
              <a:ext uri="{28A0092B-C50C-407E-A947-70E740481C1C}">
                <a14:useLocalDpi xmlns:a14="http://schemas.microsoft.com/office/drawing/2010/main" val="0"/>
              </a:ext>
            </a:extLst>
          </a:blip>
          <a:srcRect t="62374" b="24795"/>
          <a:stretch/>
        </p:blipFill>
        <p:spPr bwMode="auto">
          <a:xfrm>
            <a:off x="7878711" y="-3412"/>
            <a:ext cx="1265289" cy="1043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35257" y="0"/>
            <a:ext cx="1249311" cy="1100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205854" y="861853"/>
            <a:ext cx="8768556" cy="1470025"/>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Sustainable </a:t>
            </a:r>
            <a:r>
              <a:rPr lang="en-US" sz="3200" b="1" dirty="0"/>
              <a:t>Development </a:t>
            </a:r>
            <a:r>
              <a:rPr lang="en-US" sz="3200" b="1" dirty="0" smtClean="0"/>
              <a:t>Goals and</a:t>
            </a:r>
          </a:p>
          <a:p>
            <a:r>
              <a:rPr lang="en-US" sz="3200" b="1" dirty="0" smtClean="0"/>
              <a:t>Chemicals </a:t>
            </a:r>
            <a:r>
              <a:rPr lang="en-US" sz="3200" b="1" dirty="0"/>
              <a:t>and </a:t>
            </a:r>
            <a:r>
              <a:rPr lang="en-US" sz="3200" b="1" dirty="0" smtClean="0"/>
              <a:t>Waste</a:t>
            </a:r>
          </a:p>
          <a:p>
            <a:r>
              <a:rPr lang="en-US" sz="3200" dirty="0" smtClean="0"/>
              <a:t>Activities 2016-2018</a:t>
            </a:r>
            <a:endParaRPr lang="en-US" sz="3200" dirty="0"/>
          </a:p>
        </p:txBody>
      </p:sp>
      <p:sp>
        <p:nvSpPr>
          <p:cNvPr id="7" name="Rectangle 6"/>
          <p:cNvSpPr/>
          <p:nvPr/>
        </p:nvSpPr>
        <p:spPr>
          <a:xfrm>
            <a:off x="205854" y="2429876"/>
            <a:ext cx="6966864" cy="3908762"/>
          </a:xfrm>
          <a:prstGeom prst="rect">
            <a:avLst/>
          </a:prstGeom>
        </p:spPr>
        <p:txBody>
          <a:bodyPr wrap="square">
            <a:spAutoFit/>
          </a:bodyPr>
          <a:lstStyle/>
          <a:p>
            <a:pPr marL="457200" lvl="0" indent="-457200">
              <a:spcAft>
                <a:spcPts val="1200"/>
              </a:spcAft>
              <a:buFont typeface="Wingdings" panose="05000000000000000000" pitchFamily="2" charset="2"/>
              <a:buChar char="Ø"/>
            </a:pPr>
            <a:r>
              <a:rPr lang="en-US" dirty="0" smtClean="0"/>
              <a:t>Geneva International Experts Consultation, April 2016</a:t>
            </a:r>
          </a:p>
          <a:p>
            <a:pPr marL="457200" lvl="0" indent="-457200">
              <a:spcAft>
                <a:spcPts val="1200"/>
              </a:spcAft>
              <a:buFont typeface="Wingdings" panose="05000000000000000000" pitchFamily="2" charset="2"/>
              <a:buChar char="Ø"/>
            </a:pPr>
            <a:r>
              <a:rPr lang="en-US" dirty="0" smtClean="0"/>
              <a:t>Communication/outreach with the Inter-Organization </a:t>
            </a:r>
            <a:r>
              <a:rPr lang="en-US" dirty="0" err="1" smtClean="0"/>
              <a:t>Programme</a:t>
            </a:r>
            <a:r>
              <a:rPr lang="en-US" dirty="0" smtClean="0"/>
              <a:t> for the Sound Management of Chemicals, 2017</a:t>
            </a:r>
          </a:p>
          <a:p>
            <a:pPr marL="457200" indent="-457200">
              <a:spcAft>
                <a:spcPts val="1200"/>
              </a:spcAft>
              <a:buFont typeface="Wingdings" panose="05000000000000000000" pitchFamily="2" charset="2"/>
              <a:buChar char="Ø"/>
            </a:pPr>
            <a:r>
              <a:rPr lang="en-US" dirty="0" smtClean="0"/>
              <a:t>Project </a:t>
            </a:r>
            <a:r>
              <a:rPr lang="en-US" dirty="0"/>
              <a:t>on indicators and statistics in three pilot </a:t>
            </a:r>
            <a:r>
              <a:rPr lang="en-US" dirty="0" smtClean="0"/>
              <a:t>countries, 2017-19 </a:t>
            </a:r>
            <a:endParaRPr lang="en-US" dirty="0"/>
          </a:p>
          <a:p>
            <a:pPr marL="457200" lvl="0" indent="-457200">
              <a:spcAft>
                <a:spcPts val="1200"/>
              </a:spcAft>
              <a:buFont typeface="Wingdings" panose="05000000000000000000" pitchFamily="2" charset="2"/>
              <a:buChar char="Ø"/>
            </a:pPr>
            <a:r>
              <a:rPr lang="en-US" dirty="0" smtClean="0"/>
              <a:t>Overview </a:t>
            </a:r>
            <a:r>
              <a:rPr lang="en-US" dirty="0"/>
              <a:t>for policymakers </a:t>
            </a:r>
            <a:r>
              <a:rPr lang="en-US" dirty="0" smtClean="0"/>
              <a:t>on </a:t>
            </a:r>
            <a:r>
              <a:rPr lang="en-US" dirty="0"/>
              <a:t>policies and actions </a:t>
            </a:r>
            <a:r>
              <a:rPr lang="en-US" dirty="0" smtClean="0"/>
              <a:t>(end of 2017, request by UNEA2)</a:t>
            </a:r>
          </a:p>
          <a:p>
            <a:pPr marL="457200" lvl="0" indent="-457200">
              <a:spcAft>
                <a:spcPts val="1200"/>
              </a:spcAft>
              <a:buFont typeface="Wingdings" panose="05000000000000000000" pitchFamily="2" charset="2"/>
              <a:buChar char="Ø"/>
            </a:pPr>
            <a:r>
              <a:rPr lang="en-US" dirty="0" smtClean="0"/>
              <a:t>Report to explore role of Sustainable Chemistry to implement 2030 Development Agenda (1</a:t>
            </a:r>
            <a:r>
              <a:rPr lang="en-US" baseline="30000" dirty="0" smtClean="0"/>
              <a:t>st</a:t>
            </a:r>
            <a:r>
              <a:rPr lang="en-US" dirty="0" smtClean="0"/>
              <a:t> Quarter 2018, request by UNEA2)</a:t>
            </a:r>
          </a:p>
          <a:p>
            <a:pPr marL="457200" lvl="0" indent="-457200">
              <a:spcAft>
                <a:spcPts val="1200"/>
              </a:spcAft>
              <a:buFont typeface="Wingdings" panose="05000000000000000000" pitchFamily="2" charset="2"/>
              <a:buChar char="Ø"/>
            </a:pPr>
            <a:r>
              <a:rPr lang="en-US" dirty="0" smtClean="0"/>
              <a:t>Develop  options to </a:t>
            </a:r>
            <a:r>
              <a:rPr lang="en-US" dirty="0"/>
              <a:t>reach relevant </a:t>
            </a:r>
            <a:r>
              <a:rPr lang="en-US" dirty="0" smtClean="0"/>
              <a:t>SDGs and </a:t>
            </a:r>
            <a:r>
              <a:rPr lang="en-US" dirty="0"/>
              <a:t>targets up to and beyond 2020 </a:t>
            </a:r>
            <a:r>
              <a:rPr lang="en-US" dirty="0" smtClean="0"/>
              <a:t>through the Global Chemicals Outlook II (end of 2018, request by UNEA 2)</a:t>
            </a:r>
            <a:endParaRPr lang="en-US" dirty="0"/>
          </a:p>
        </p:txBody>
      </p:sp>
      <p:pic>
        <p:nvPicPr>
          <p:cNvPr id="8"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2429876"/>
            <a:ext cx="1712794" cy="1303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4" descr="C:\Users\tterekhova\Desktop\UN_Summit-ME-600x40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7391399" y="4712857"/>
            <a:ext cx="1712795" cy="1404017"/>
          </a:xfrm>
          <a:prstGeom prst="rect">
            <a:avLst/>
          </a:prstGeom>
        </p:spPr>
      </p:pic>
    </p:spTree>
    <p:extLst>
      <p:ext uri="{BB962C8B-B14F-4D97-AF65-F5344CB8AC3E}">
        <p14:creationId xmlns:p14="http://schemas.microsoft.com/office/powerpoint/2010/main" val="1952133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ar CW.gif"/>
          <p:cNvPicPr>
            <a:picLocks noChangeAspect="1"/>
          </p:cNvPicPr>
          <p:nvPr/>
        </p:nvPicPr>
        <p:blipFill rotWithShape="1">
          <a:blip r:embed="rId3" cstate="print">
            <a:extLst>
              <a:ext uri="{28A0092B-C50C-407E-A947-70E740481C1C}">
                <a14:useLocalDpi xmlns:a14="http://schemas.microsoft.com/office/drawing/2010/main" val="0"/>
              </a:ext>
            </a:extLst>
          </a:blip>
          <a:srcRect t="62374" b="24795"/>
          <a:stretch/>
        </p:blipFill>
        <p:spPr bwMode="auto">
          <a:xfrm>
            <a:off x="7975818" y="4119"/>
            <a:ext cx="1194340" cy="98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55090" y="0"/>
            <a:ext cx="1157615" cy="1019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14785" y="284726"/>
            <a:ext cx="897764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Second Editions of Global </a:t>
            </a:r>
          </a:p>
          <a:p>
            <a:r>
              <a:rPr lang="en-US" sz="3200" b="1" dirty="0" smtClean="0"/>
              <a:t>Chemicals and Waste Outlooks</a:t>
            </a:r>
            <a:endParaRPr lang="en-US" sz="3200" b="1" dirty="0"/>
          </a:p>
        </p:txBody>
      </p:sp>
      <p:sp>
        <p:nvSpPr>
          <p:cNvPr id="7" name="Rectangle 6"/>
          <p:cNvSpPr/>
          <p:nvPr/>
        </p:nvSpPr>
        <p:spPr>
          <a:xfrm>
            <a:off x="150467" y="1752984"/>
            <a:ext cx="6977489" cy="4693593"/>
          </a:xfrm>
          <a:prstGeom prst="rect">
            <a:avLst/>
          </a:prstGeom>
        </p:spPr>
        <p:txBody>
          <a:bodyPr wrap="square">
            <a:spAutoFit/>
          </a:bodyPr>
          <a:lstStyle/>
          <a:p>
            <a:r>
              <a:rPr lang="en-US" sz="2100" b="1" dirty="0" smtClean="0"/>
              <a:t>Global Chemicals Outlook II – 2018</a:t>
            </a:r>
            <a:r>
              <a:rPr lang="en-US" sz="2100" b="1" dirty="0"/>
              <a:t> </a:t>
            </a:r>
            <a:endParaRPr lang="en-US" sz="2100" b="1" dirty="0" smtClean="0"/>
          </a:p>
          <a:p>
            <a:pPr marL="342900" lvl="0" indent="-342900">
              <a:buFont typeface="Arial" panose="020B0604020202020204" pitchFamily="34" charset="0"/>
              <a:buChar char="•"/>
            </a:pPr>
            <a:r>
              <a:rPr lang="en-US" sz="2100" dirty="0" smtClean="0"/>
              <a:t>Assessing </a:t>
            </a:r>
            <a:r>
              <a:rPr lang="en-US" sz="2100" dirty="0"/>
              <a:t>progress towards the 2020 goal </a:t>
            </a:r>
            <a:endParaRPr lang="en-US" sz="2100" dirty="0" smtClean="0"/>
          </a:p>
          <a:p>
            <a:pPr marL="342900" lvl="0" indent="-342900">
              <a:buFont typeface="Arial" panose="020B0604020202020204" pitchFamily="34" charset="0"/>
              <a:buChar char="•"/>
            </a:pPr>
            <a:r>
              <a:rPr lang="en-US" sz="2100" dirty="0" smtClean="0"/>
              <a:t>Address issues with emerging evidence of risk to human health and the environment</a:t>
            </a:r>
          </a:p>
          <a:p>
            <a:pPr marL="342900" lvl="0" indent="-342900">
              <a:buFont typeface="Arial" panose="020B0604020202020204" pitchFamily="34" charset="0"/>
              <a:buChar char="•"/>
            </a:pPr>
            <a:r>
              <a:rPr lang="en-US" sz="2100" dirty="0" smtClean="0"/>
              <a:t>Develop options for action to implement 2030 Agenda</a:t>
            </a:r>
          </a:p>
          <a:p>
            <a:pPr marL="342900" lvl="0" indent="-342900">
              <a:buFont typeface="Arial" panose="020B0604020202020204" pitchFamily="34" charset="0"/>
              <a:buChar char="•"/>
            </a:pPr>
            <a:r>
              <a:rPr lang="en-US" sz="2100" dirty="0" smtClean="0"/>
              <a:t>Steering Committee, 15-16 Dec 2016, Geneva</a:t>
            </a:r>
          </a:p>
          <a:p>
            <a:pPr>
              <a:spcBef>
                <a:spcPts val="600"/>
              </a:spcBef>
            </a:pPr>
            <a:r>
              <a:rPr lang="en-US" sz="2100" b="1" dirty="0" smtClean="0"/>
              <a:t>Global Waste Management Outlook II- 2019</a:t>
            </a:r>
            <a:endParaRPr lang="en-US" sz="2100" dirty="0"/>
          </a:p>
          <a:p>
            <a:pPr marL="342900" indent="-342900">
              <a:buFont typeface="Arial" panose="020B0604020202020204" pitchFamily="34" charset="0"/>
              <a:buChar char="•"/>
            </a:pPr>
            <a:r>
              <a:rPr lang="en-US" sz="2100" dirty="0" smtClean="0"/>
              <a:t>Outlook updated with regional and thematic reports</a:t>
            </a:r>
          </a:p>
          <a:p>
            <a:pPr marL="342900" indent="-342900">
              <a:buFont typeface="Arial" panose="020B0604020202020204" pitchFamily="34" charset="0"/>
              <a:buChar char="•"/>
            </a:pPr>
            <a:r>
              <a:rPr lang="en-US" sz="2100" dirty="0" smtClean="0"/>
              <a:t>Waste Management Outlook for Mountains published in  Dec. 2016</a:t>
            </a:r>
          </a:p>
          <a:p>
            <a:pPr marL="342900" indent="-342900">
              <a:buFont typeface="Arial" panose="020B0604020202020204" pitchFamily="34" charset="0"/>
              <a:buChar char="•"/>
            </a:pPr>
            <a:r>
              <a:rPr lang="en-US" sz="2100" dirty="0" smtClean="0"/>
              <a:t>Regional </a:t>
            </a:r>
            <a:r>
              <a:rPr lang="en-US" sz="2100" dirty="0"/>
              <a:t>outlooks for Asia, Central Asia, Africa, Latin America and the Caribbean, and Small Island Developing States </a:t>
            </a:r>
            <a:r>
              <a:rPr lang="en-US" sz="2100" dirty="0" smtClean="0"/>
              <a:t> </a:t>
            </a:r>
            <a:r>
              <a:rPr lang="en-US" sz="2100" dirty="0"/>
              <a:t>planned for publication in 2017 and early </a:t>
            </a:r>
            <a:r>
              <a:rPr lang="en-US" sz="2100" dirty="0" smtClean="0"/>
              <a:t>2018</a:t>
            </a:r>
          </a:p>
          <a:p>
            <a:pPr marL="342900" indent="-342900">
              <a:buFont typeface="Arial" panose="020B0604020202020204" pitchFamily="34" charset="0"/>
              <a:buChar char="•"/>
            </a:pPr>
            <a:r>
              <a:rPr lang="en-US" sz="2100" dirty="0" smtClean="0"/>
              <a:t>Global </a:t>
            </a:r>
            <a:r>
              <a:rPr lang="en-US" sz="2100" dirty="0"/>
              <a:t>Mercury Waste </a:t>
            </a:r>
            <a:r>
              <a:rPr lang="en-US" sz="2100" dirty="0" smtClean="0"/>
              <a:t>Assessment in preparation</a:t>
            </a:r>
          </a:p>
        </p:txBody>
      </p:sp>
      <p:pic>
        <p:nvPicPr>
          <p:cNvPr id="8" name="irc_mi" descr="http://www.unep.org/chemicalsandwaste/portals/9/Mainstreaming/GCO/GCO.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05690" y="1595021"/>
            <a:ext cx="1775601" cy="2126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Image result for global waste management outlook unep"/>
          <p:cNvPicPr/>
          <p:nvPr/>
        </p:nvPicPr>
        <p:blipFill>
          <a:blip r:embed="rId7">
            <a:extLst>
              <a:ext uri="{28A0092B-C50C-407E-A947-70E740481C1C}">
                <a14:useLocalDpi xmlns:a14="http://schemas.microsoft.com/office/drawing/2010/main" val="0"/>
              </a:ext>
            </a:extLst>
          </a:blip>
          <a:srcRect/>
          <a:stretch>
            <a:fillRect/>
          </a:stretch>
        </p:blipFill>
        <p:spPr bwMode="auto">
          <a:xfrm>
            <a:off x="7305690" y="4038600"/>
            <a:ext cx="1775600" cy="2286000"/>
          </a:xfrm>
          <a:prstGeom prst="rect">
            <a:avLst/>
          </a:prstGeom>
          <a:noFill/>
          <a:ln>
            <a:noFill/>
          </a:ln>
        </p:spPr>
      </p:pic>
    </p:spTree>
    <p:extLst>
      <p:ext uri="{BB962C8B-B14F-4D97-AF65-F5344CB8AC3E}">
        <p14:creationId xmlns:p14="http://schemas.microsoft.com/office/powerpoint/2010/main" val="2874507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135340" y="2850"/>
            <a:ext cx="1066800" cy="9397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1535364" y="609600"/>
            <a:ext cx="6313236" cy="12925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Special </a:t>
            </a:r>
            <a:r>
              <a:rPr lang="en-US" sz="3200" b="1" dirty="0" err="1"/>
              <a:t>Programme</a:t>
            </a:r>
            <a:r>
              <a:rPr lang="en-US" sz="3200" b="1" dirty="0"/>
              <a:t> on Institutional </a:t>
            </a:r>
            <a:r>
              <a:rPr lang="en-US" sz="3200" b="1" dirty="0" smtClean="0"/>
              <a:t>Strengthening for </a:t>
            </a:r>
            <a:r>
              <a:rPr lang="en-US" sz="3200" b="1" dirty="0"/>
              <a:t>Chemicals and </a:t>
            </a:r>
            <a:r>
              <a:rPr lang="en-US" sz="3200" b="1" dirty="0" smtClean="0"/>
              <a:t>Waste Management</a:t>
            </a:r>
            <a:endParaRPr lang="en-US" sz="3200" b="1" dirty="0"/>
          </a:p>
        </p:txBody>
      </p:sp>
      <p:sp>
        <p:nvSpPr>
          <p:cNvPr id="7" name="Rectangle 6"/>
          <p:cNvSpPr/>
          <p:nvPr/>
        </p:nvSpPr>
        <p:spPr>
          <a:xfrm>
            <a:off x="304800" y="2362200"/>
            <a:ext cx="6248400" cy="3524042"/>
          </a:xfrm>
          <a:prstGeom prst="rect">
            <a:avLst/>
          </a:prstGeom>
        </p:spPr>
        <p:txBody>
          <a:bodyPr wrap="square">
            <a:spAutoFit/>
          </a:bodyPr>
          <a:lstStyle/>
          <a:p>
            <a:pPr marL="342900" lvl="0" indent="-342900">
              <a:spcAft>
                <a:spcPts val="600"/>
              </a:spcAft>
              <a:buFont typeface="Wingdings" panose="05000000000000000000" pitchFamily="2" charset="2"/>
              <a:buChar char="Ø"/>
            </a:pPr>
            <a:r>
              <a:rPr lang="en-US" sz="2200" dirty="0" smtClean="0"/>
              <a:t>Board approved seven </a:t>
            </a:r>
            <a:r>
              <a:rPr lang="en-US" sz="2200" dirty="0"/>
              <a:t>projects </a:t>
            </a:r>
            <a:r>
              <a:rPr lang="en-US" sz="2200" dirty="0" smtClean="0"/>
              <a:t>amounting US</a:t>
            </a:r>
            <a:r>
              <a:rPr lang="en-US" sz="2200" dirty="0"/>
              <a:t>$ 1.75 </a:t>
            </a:r>
            <a:r>
              <a:rPr lang="en-US" sz="2200" dirty="0" smtClean="0"/>
              <a:t>million in 2016</a:t>
            </a:r>
          </a:p>
          <a:p>
            <a:pPr marL="342900" lvl="0" indent="-342900">
              <a:spcAft>
                <a:spcPts val="600"/>
              </a:spcAft>
              <a:buFont typeface="Wingdings" panose="05000000000000000000" pitchFamily="2" charset="2"/>
              <a:buChar char="Ø"/>
            </a:pPr>
            <a:r>
              <a:rPr lang="en-US" sz="2200" dirty="0" smtClean="0"/>
              <a:t>Regional </a:t>
            </a:r>
            <a:r>
              <a:rPr lang="en-US" sz="2200" dirty="0"/>
              <a:t>balance and </a:t>
            </a:r>
            <a:r>
              <a:rPr lang="en-US" sz="2200" dirty="0" smtClean="0"/>
              <a:t>needs </a:t>
            </a:r>
            <a:r>
              <a:rPr lang="en-US" sz="2200" dirty="0"/>
              <a:t>of least developed </a:t>
            </a:r>
            <a:r>
              <a:rPr lang="en-US" sz="2200" dirty="0" smtClean="0"/>
              <a:t>countries, small </a:t>
            </a:r>
            <a:r>
              <a:rPr lang="en-US" sz="2200" dirty="0"/>
              <a:t>island developing </a:t>
            </a:r>
            <a:r>
              <a:rPr lang="en-US" sz="2200" dirty="0" smtClean="0"/>
              <a:t>states</a:t>
            </a:r>
          </a:p>
          <a:p>
            <a:pPr marL="342900" lvl="0" indent="-342900">
              <a:spcAft>
                <a:spcPts val="600"/>
              </a:spcAft>
              <a:buFont typeface="Wingdings" panose="05000000000000000000" pitchFamily="2" charset="2"/>
              <a:buChar char="Ø"/>
            </a:pPr>
            <a:r>
              <a:rPr lang="en-US" sz="2200" dirty="0" smtClean="0"/>
              <a:t>Projects in Benin</a:t>
            </a:r>
            <a:r>
              <a:rPr lang="en-US" sz="2200" dirty="0"/>
              <a:t>, Tanzania, Iraq, Kyrgyz Republic, Ukraine, Argentina and Dominican </a:t>
            </a:r>
            <a:r>
              <a:rPr lang="en-US" sz="2200" dirty="0" smtClean="0"/>
              <a:t>Republic</a:t>
            </a:r>
          </a:p>
          <a:p>
            <a:pPr marL="342900" lvl="0" indent="-342900">
              <a:spcAft>
                <a:spcPts val="600"/>
              </a:spcAft>
              <a:buFont typeface="Wingdings" panose="05000000000000000000" pitchFamily="2" charset="2"/>
              <a:buChar char="Ø"/>
            </a:pPr>
            <a:r>
              <a:rPr lang="en-US" sz="2200" dirty="0" smtClean="0"/>
              <a:t>Second </a:t>
            </a:r>
            <a:r>
              <a:rPr lang="en-US" sz="2200" dirty="0"/>
              <a:t>round of applications </a:t>
            </a:r>
            <a:r>
              <a:rPr lang="en-US" sz="2200" dirty="0" smtClean="0"/>
              <a:t>in </a:t>
            </a:r>
            <a:r>
              <a:rPr lang="en-US" sz="2200" dirty="0"/>
              <a:t>February </a:t>
            </a:r>
            <a:r>
              <a:rPr lang="en-US" sz="2200" dirty="0" smtClean="0"/>
              <a:t>2017</a:t>
            </a:r>
          </a:p>
          <a:p>
            <a:pPr marL="342900" lvl="0" indent="-342900">
              <a:spcAft>
                <a:spcPts val="600"/>
              </a:spcAft>
              <a:buFont typeface="Wingdings" panose="05000000000000000000" pitchFamily="2" charset="2"/>
              <a:buChar char="Ø"/>
            </a:pPr>
            <a:r>
              <a:rPr lang="en-US" sz="2200" dirty="0" smtClean="0"/>
              <a:t>Next Board </a:t>
            </a:r>
            <a:r>
              <a:rPr lang="en-US" sz="2200" dirty="0"/>
              <a:t>meeting </a:t>
            </a:r>
            <a:r>
              <a:rPr lang="en-US" sz="2200" dirty="0" smtClean="0"/>
              <a:t>in October 2017 </a:t>
            </a:r>
          </a:p>
          <a:p>
            <a:pPr marL="342900" lvl="0" indent="-342900">
              <a:spcAft>
                <a:spcPts val="600"/>
              </a:spcAft>
              <a:buFont typeface="Wingdings" panose="05000000000000000000" pitchFamily="2" charset="2"/>
              <a:buChar char="Ø"/>
            </a:pPr>
            <a:r>
              <a:rPr lang="en-US" sz="2200" dirty="0" smtClean="0"/>
              <a:t>Trust </a:t>
            </a:r>
            <a:r>
              <a:rPr lang="en-US" sz="2200" dirty="0"/>
              <a:t>Fund and </a:t>
            </a:r>
            <a:r>
              <a:rPr lang="en-US" sz="2200" dirty="0" smtClean="0"/>
              <a:t>Secretariat received US</a:t>
            </a:r>
            <a:r>
              <a:rPr lang="en-US" sz="2200" dirty="0"/>
              <a:t>$ 17 </a:t>
            </a:r>
            <a:r>
              <a:rPr lang="en-US" sz="2200" dirty="0" smtClean="0"/>
              <a:t>million </a:t>
            </a:r>
            <a:endParaRPr lang="en-US" sz="2200" dirty="0"/>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8000983" y="0"/>
            <a:ext cx="1143018" cy="94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http://drustage.unep.org/chemicalsandwaste/sites/unep.org.chemicalsandwaste/files/DEVCO-UNEP-signatur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7477" y="2667000"/>
            <a:ext cx="2089634" cy="144374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special programme une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6770" y="4418959"/>
            <a:ext cx="2089634" cy="1443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9904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6807497" y="5917735"/>
            <a:ext cx="1184526" cy="940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0" y="-10235"/>
            <a:ext cx="8789187" cy="92463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err="1" smtClean="0"/>
              <a:t>Minamata</a:t>
            </a:r>
            <a:r>
              <a:rPr lang="en-US" sz="3200" b="1" dirty="0" smtClean="0"/>
              <a:t> Convention on Mercury</a:t>
            </a:r>
            <a:endParaRPr lang="en-US" sz="3200" b="1" dirty="0"/>
          </a:p>
        </p:txBody>
      </p:sp>
      <p:sp>
        <p:nvSpPr>
          <p:cNvPr id="7" name="Rectangle 6"/>
          <p:cNvSpPr/>
          <p:nvPr/>
        </p:nvSpPr>
        <p:spPr>
          <a:xfrm>
            <a:off x="228601" y="1066800"/>
            <a:ext cx="6265062" cy="5478423"/>
          </a:xfrm>
          <a:prstGeom prst="rect">
            <a:avLst/>
          </a:prstGeom>
        </p:spPr>
        <p:txBody>
          <a:bodyPr wrap="square">
            <a:spAutoFit/>
          </a:bodyPr>
          <a:lstStyle/>
          <a:p>
            <a:pPr lvl="0">
              <a:spcAft>
                <a:spcPts val="600"/>
              </a:spcAft>
            </a:pPr>
            <a:r>
              <a:rPr lang="en-US" sz="2000" b="1" dirty="0" err="1" smtClean="0"/>
              <a:t>Minamata</a:t>
            </a:r>
            <a:r>
              <a:rPr lang="en-US" sz="2000" b="1" dirty="0" smtClean="0"/>
              <a:t> Convention/Interim Secretariat</a:t>
            </a:r>
          </a:p>
          <a:p>
            <a:pPr marL="342900" lvl="0" indent="-342900">
              <a:buFont typeface="Arial" panose="020B0604020202020204" pitchFamily="34" charset="0"/>
              <a:buChar char="•"/>
            </a:pPr>
            <a:r>
              <a:rPr lang="en-US" sz="2000" dirty="0" smtClean="0"/>
              <a:t>35 </a:t>
            </a:r>
            <a:r>
              <a:rPr lang="en-US" sz="2000" dirty="0"/>
              <a:t>ratifications have been deposited </a:t>
            </a:r>
            <a:r>
              <a:rPr lang="en-US" sz="2000" dirty="0" smtClean="0"/>
              <a:t>(December </a:t>
            </a:r>
            <a:r>
              <a:rPr lang="en-US" sz="2000" dirty="0"/>
              <a:t>2016</a:t>
            </a:r>
            <a:r>
              <a:rPr lang="en-US" sz="2000" dirty="0" smtClean="0"/>
              <a:t>)</a:t>
            </a:r>
          </a:p>
          <a:p>
            <a:pPr marL="342900" lvl="0" indent="-342900">
              <a:buFont typeface="Arial" panose="020B0604020202020204" pitchFamily="34" charset="0"/>
              <a:buChar char="•"/>
            </a:pPr>
            <a:r>
              <a:rPr lang="en-US" sz="2000" dirty="0" smtClean="0"/>
              <a:t>15 </a:t>
            </a:r>
            <a:r>
              <a:rPr lang="en-US" sz="2000" dirty="0"/>
              <a:t>more are </a:t>
            </a:r>
            <a:r>
              <a:rPr lang="en-US" sz="2000" dirty="0" smtClean="0"/>
              <a:t>required for the convention to </a:t>
            </a:r>
            <a:r>
              <a:rPr lang="en-US" sz="2000" dirty="0"/>
              <a:t>enter into </a:t>
            </a:r>
            <a:r>
              <a:rPr lang="en-US" sz="2000" dirty="0" smtClean="0"/>
              <a:t>force</a:t>
            </a:r>
          </a:p>
          <a:p>
            <a:pPr marL="342900" lvl="0" indent="-342900">
              <a:buFont typeface="Arial" panose="020B0604020202020204" pitchFamily="34" charset="0"/>
              <a:buChar char="•"/>
            </a:pPr>
            <a:r>
              <a:rPr lang="en-US" sz="2000" dirty="0" smtClean="0"/>
              <a:t>Series regional meetings scheduled in first half 2017</a:t>
            </a:r>
          </a:p>
          <a:p>
            <a:pPr marL="342900" lvl="0" indent="-342900">
              <a:buFont typeface="Arial" panose="020B0604020202020204" pitchFamily="34" charset="0"/>
              <a:buChar char="•"/>
            </a:pPr>
            <a:r>
              <a:rPr lang="en-US" sz="2000" dirty="0" smtClean="0"/>
              <a:t>First </a:t>
            </a:r>
            <a:r>
              <a:rPr lang="en-US" sz="2000" dirty="0"/>
              <a:t>Meeting of </a:t>
            </a:r>
            <a:r>
              <a:rPr lang="en-US" sz="2000" dirty="0" smtClean="0"/>
              <a:t>Conference </a:t>
            </a:r>
            <a:r>
              <a:rPr lang="en-US" sz="2000" dirty="0"/>
              <a:t>of the </a:t>
            </a:r>
            <a:r>
              <a:rPr lang="en-US" sz="2000" dirty="0" smtClean="0"/>
              <a:t>Parties: Sept. 2017</a:t>
            </a:r>
          </a:p>
          <a:p>
            <a:pPr lvl="0"/>
            <a:endParaRPr lang="en-US" sz="2000" dirty="0" smtClean="0"/>
          </a:p>
          <a:p>
            <a:pPr lvl="0">
              <a:spcAft>
                <a:spcPts val="600"/>
              </a:spcAft>
            </a:pPr>
            <a:r>
              <a:rPr lang="en-US" sz="2000" b="1" dirty="0" smtClean="0"/>
              <a:t>Implementation  of the Convention </a:t>
            </a:r>
            <a:endParaRPr lang="en-US" sz="2000" b="1" dirty="0"/>
          </a:p>
          <a:p>
            <a:pPr marL="342900" lvl="0" indent="-342900">
              <a:buFont typeface="Arial" panose="020B0604020202020204" pitchFamily="34" charset="0"/>
              <a:buChar char="•"/>
            </a:pPr>
            <a:r>
              <a:rPr lang="en-US" sz="2000" dirty="0" smtClean="0"/>
              <a:t>More </a:t>
            </a:r>
            <a:r>
              <a:rPr lang="en-US" sz="2000" dirty="0"/>
              <a:t>than 85 </a:t>
            </a:r>
            <a:r>
              <a:rPr lang="en-US" sz="2000" dirty="0" err="1"/>
              <a:t>Minamata</a:t>
            </a:r>
            <a:r>
              <a:rPr lang="en-US" sz="2000" dirty="0"/>
              <a:t> Initial Assessment projects </a:t>
            </a:r>
            <a:r>
              <a:rPr lang="en-US" sz="2000" dirty="0" smtClean="0"/>
              <a:t>approved </a:t>
            </a:r>
            <a:r>
              <a:rPr lang="en-US" sz="2000" dirty="0"/>
              <a:t>by the Global Environment </a:t>
            </a:r>
            <a:r>
              <a:rPr lang="en-US" sz="2000" dirty="0" smtClean="0"/>
              <a:t>Facility</a:t>
            </a:r>
          </a:p>
          <a:p>
            <a:pPr marL="342900" lvl="0" indent="-342900">
              <a:buFont typeface="Arial" panose="020B0604020202020204" pitchFamily="34" charset="0"/>
              <a:buChar char="•"/>
            </a:pPr>
            <a:r>
              <a:rPr lang="en-US" sz="2000" dirty="0"/>
              <a:t>Global Mercury Partnership assisting countries, stakeholders </a:t>
            </a:r>
          </a:p>
          <a:p>
            <a:pPr marL="342900" lvl="0" indent="-342900">
              <a:buFont typeface="Arial" panose="020B0604020202020204" pitchFamily="34" charset="0"/>
              <a:buChar char="•"/>
            </a:pPr>
            <a:r>
              <a:rPr lang="en-US" sz="2000" dirty="0" smtClean="0"/>
              <a:t>USD 45 million GEF project on Global Opportunity for Long-term Development in Artisanal and Small Scale Gold Mining (GEF:GOLD)</a:t>
            </a:r>
          </a:p>
          <a:p>
            <a:pPr marL="342900" indent="-342900">
              <a:buFont typeface="Arial" panose="020B0604020202020204" pitchFamily="34" charset="0"/>
              <a:buChar char="•"/>
            </a:pPr>
            <a:r>
              <a:rPr lang="en-US" sz="2000" dirty="0" smtClean="0"/>
              <a:t>New </a:t>
            </a:r>
            <a:r>
              <a:rPr lang="en-US" sz="2000" dirty="0"/>
              <a:t>Global Mercury Assessment to be published in </a:t>
            </a:r>
            <a:r>
              <a:rPr lang="en-US" sz="2000" dirty="0" smtClean="0"/>
              <a:t>2018</a:t>
            </a:r>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8078890" y="5948695"/>
            <a:ext cx="1065110" cy="9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Image result for asg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0952" y="3430167"/>
            <a:ext cx="2323099" cy="174281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minamata conven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0952" y="914401"/>
            <a:ext cx="2405152" cy="17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272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0" y="-70907"/>
            <a:ext cx="1219200" cy="1073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1447800" y="364287"/>
            <a:ext cx="5741187" cy="11401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Addressing Lead Pollution</a:t>
            </a:r>
          </a:p>
        </p:txBody>
      </p:sp>
      <p:sp>
        <p:nvSpPr>
          <p:cNvPr id="7" name="Rectangle 6"/>
          <p:cNvSpPr/>
          <p:nvPr/>
        </p:nvSpPr>
        <p:spPr>
          <a:xfrm>
            <a:off x="304800" y="1524000"/>
            <a:ext cx="6248400" cy="5170646"/>
          </a:xfrm>
          <a:prstGeom prst="rect">
            <a:avLst/>
          </a:prstGeom>
        </p:spPr>
        <p:txBody>
          <a:bodyPr wrap="square">
            <a:spAutoFit/>
          </a:bodyPr>
          <a:lstStyle/>
          <a:p>
            <a:pPr marL="342900" indent="-342900">
              <a:buFont typeface="Wingdings" panose="05000000000000000000" pitchFamily="2" charset="2"/>
              <a:buChar char="Ø"/>
            </a:pPr>
            <a:r>
              <a:rPr lang="en-US" sz="2200" dirty="0" smtClean="0"/>
              <a:t>Cooperation with the World Health Organization in the Lead Paint Alliance to phase out </a:t>
            </a:r>
            <a:r>
              <a:rPr lang="en-US" sz="2200" b="1" i="1" dirty="0" smtClean="0"/>
              <a:t>lead in paint</a:t>
            </a:r>
            <a:r>
              <a:rPr lang="en-US" sz="2200" dirty="0" smtClean="0"/>
              <a:t> by 2020</a:t>
            </a:r>
          </a:p>
          <a:p>
            <a:pPr marL="342900" indent="-342900">
              <a:buFont typeface="Wingdings" panose="05000000000000000000" pitchFamily="2" charset="2"/>
              <a:buChar char="Ø"/>
            </a:pPr>
            <a:r>
              <a:rPr lang="en-US" sz="2200" dirty="0"/>
              <a:t>International Lead </a:t>
            </a:r>
            <a:r>
              <a:rPr lang="en-US" sz="2200" dirty="0" err="1"/>
              <a:t>Poisioing</a:t>
            </a:r>
            <a:r>
              <a:rPr lang="en-US" sz="2200" dirty="0"/>
              <a:t> Prevention Week of Action, 23-36 Oct 2016 #</a:t>
            </a:r>
            <a:r>
              <a:rPr lang="en-US" sz="2200" dirty="0" err="1"/>
              <a:t>BanLeadPaint</a:t>
            </a:r>
            <a:endParaRPr lang="en-US" sz="2200" dirty="0"/>
          </a:p>
          <a:p>
            <a:pPr marL="342900" indent="-342900">
              <a:buFont typeface="Wingdings" panose="05000000000000000000" pitchFamily="2" charset="2"/>
              <a:buChar char="Ø"/>
            </a:pPr>
            <a:r>
              <a:rPr lang="en-US" sz="2200" dirty="0" smtClean="0"/>
              <a:t>New </a:t>
            </a:r>
            <a:r>
              <a:rPr lang="en-US" sz="2200" dirty="0"/>
              <a:t>regulations and standards have recently been or are being developed in Cameroon, India, and </a:t>
            </a:r>
            <a:r>
              <a:rPr lang="en-US" sz="2200" dirty="0" smtClean="0"/>
              <a:t>Kenya</a:t>
            </a:r>
            <a:endParaRPr lang="en-US" sz="2200" dirty="0"/>
          </a:p>
          <a:p>
            <a:pPr marL="342900" indent="-342900">
              <a:buFont typeface="Wingdings" panose="05000000000000000000" pitchFamily="2" charset="2"/>
              <a:buChar char="Ø"/>
            </a:pPr>
            <a:r>
              <a:rPr lang="en-US" sz="2200" dirty="0" smtClean="0"/>
              <a:t>Second </a:t>
            </a:r>
            <a:r>
              <a:rPr lang="en-US" sz="2200" dirty="0"/>
              <a:t>United Nations Environment Assembly requested UN Environment to assist countries in establishing national and regional strategies to promote environmentally </a:t>
            </a:r>
            <a:r>
              <a:rPr lang="en-US" sz="2200" b="1" i="1" dirty="0"/>
              <a:t>sound recycling of used lead acid </a:t>
            </a:r>
            <a:r>
              <a:rPr lang="en-US" sz="2200" b="1" i="1" dirty="0" smtClean="0"/>
              <a:t>batteries</a:t>
            </a:r>
          </a:p>
          <a:p>
            <a:pPr marL="342900" indent="-342900">
              <a:buFont typeface="Wingdings" panose="05000000000000000000" pitchFamily="2" charset="2"/>
              <a:buChar char="Ø"/>
            </a:pPr>
            <a:r>
              <a:rPr lang="en-US" sz="2200" dirty="0" smtClean="0"/>
              <a:t>African </a:t>
            </a:r>
            <a:r>
              <a:rPr lang="en-US" sz="2200" dirty="0"/>
              <a:t>regional </a:t>
            </a:r>
            <a:r>
              <a:rPr lang="en-US" sz="2200" dirty="0" smtClean="0"/>
              <a:t>meeting on used lead acid batteries Burkina Faso, December 2016</a:t>
            </a:r>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7848600" y="0"/>
            <a:ext cx="1295400" cy="106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Image result for health environme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1214" y="5578063"/>
            <a:ext cx="1116582" cy="111658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Lead Paint Allian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9900" y="3132127"/>
            <a:ext cx="2324100" cy="8572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lean fuels and vehicles partnershi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37005" y="4109323"/>
            <a:ext cx="1905000" cy="126682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Image result for global alliance lead in pain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92209" y="1504437"/>
            <a:ext cx="1372162" cy="1460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314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0" y="6262"/>
            <a:ext cx="1155298" cy="1161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5687" y="393315"/>
            <a:ext cx="9144000" cy="11401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Other selected areas</a:t>
            </a:r>
          </a:p>
        </p:txBody>
      </p:sp>
      <p:sp>
        <p:nvSpPr>
          <p:cNvPr id="7" name="Rectangle 6"/>
          <p:cNvSpPr/>
          <p:nvPr/>
        </p:nvSpPr>
        <p:spPr>
          <a:xfrm>
            <a:off x="304800" y="1447800"/>
            <a:ext cx="6019800" cy="4647426"/>
          </a:xfrm>
          <a:prstGeom prst="rect">
            <a:avLst/>
          </a:prstGeom>
        </p:spPr>
        <p:txBody>
          <a:bodyPr wrap="square">
            <a:spAutoFit/>
          </a:bodyPr>
          <a:lstStyle/>
          <a:p>
            <a:pPr>
              <a:spcAft>
                <a:spcPts val="600"/>
              </a:spcAft>
            </a:pPr>
            <a:r>
              <a:rPr lang="en-US" sz="2200" b="1" i="1" dirty="0" smtClean="0"/>
              <a:t>Endocrine </a:t>
            </a:r>
            <a:r>
              <a:rPr lang="en-US" sz="2200" b="1" i="1" dirty="0"/>
              <a:t>D</a:t>
            </a:r>
            <a:r>
              <a:rPr lang="en-US" sz="2200" b="1" i="1" dirty="0" smtClean="0"/>
              <a:t>isrupting </a:t>
            </a:r>
            <a:r>
              <a:rPr lang="en-US" sz="2200" b="1" i="1" dirty="0"/>
              <a:t>C</a:t>
            </a:r>
            <a:r>
              <a:rPr lang="en-US" sz="2200" b="1" i="1" dirty="0" smtClean="0"/>
              <a:t>hemicals</a:t>
            </a:r>
            <a:endParaRPr lang="en-US" sz="2200" b="1" i="1" dirty="0"/>
          </a:p>
          <a:p>
            <a:pPr marL="342900" indent="-342900">
              <a:buFont typeface="Arial" panose="020B0604020202020204" pitchFamily="34" charset="0"/>
              <a:buChar char="•"/>
            </a:pPr>
            <a:r>
              <a:rPr lang="en-US" sz="2200" dirty="0" smtClean="0"/>
              <a:t>Developing series of reports on </a:t>
            </a:r>
            <a:r>
              <a:rPr lang="en-US" sz="2200" dirty="0"/>
              <a:t>existing scientific knowledge and initiatives </a:t>
            </a:r>
            <a:endParaRPr lang="en-US" sz="2200" dirty="0" smtClean="0"/>
          </a:p>
          <a:p>
            <a:pPr marL="342900" indent="-342900">
              <a:buFont typeface="Arial" panose="020B0604020202020204" pitchFamily="34" charset="0"/>
              <a:buChar char="•"/>
            </a:pPr>
            <a:r>
              <a:rPr lang="en-US" sz="2200" dirty="0" smtClean="0"/>
              <a:t>Meeting </a:t>
            </a:r>
            <a:r>
              <a:rPr lang="en-US" sz="2200" dirty="0"/>
              <a:t>of </a:t>
            </a:r>
            <a:r>
              <a:rPr lang="en-US" sz="2200" dirty="0" smtClean="0"/>
              <a:t>Advisory Group, Nov 2016</a:t>
            </a:r>
          </a:p>
          <a:p>
            <a:pPr marL="342900" indent="-342900">
              <a:buFont typeface="Arial" panose="020B0604020202020204" pitchFamily="34" charset="0"/>
              <a:buChar char="•"/>
            </a:pPr>
            <a:r>
              <a:rPr lang="en-US" sz="2200" dirty="0" smtClean="0"/>
              <a:t>Reports to be available in first semester of 2017</a:t>
            </a:r>
          </a:p>
          <a:p>
            <a:pPr marL="342900" indent="-342900">
              <a:buFont typeface="Arial" panose="020B0604020202020204" pitchFamily="34" charset="0"/>
              <a:buChar char="•"/>
            </a:pPr>
            <a:endParaRPr lang="en-US" sz="2200" dirty="0" smtClean="0"/>
          </a:p>
          <a:p>
            <a:pPr>
              <a:spcAft>
                <a:spcPts val="600"/>
              </a:spcAft>
            </a:pPr>
            <a:r>
              <a:rPr lang="en-US" sz="2200" b="1" i="1" dirty="0" smtClean="0"/>
              <a:t>Chemicals in Products </a:t>
            </a:r>
            <a:r>
              <a:rPr lang="en-US" sz="2200" b="1" i="1" dirty="0" err="1"/>
              <a:t>P</a:t>
            </a:r>
            <a:r>
              <a:rPr lang="en-US" sz="2200" b="1" i="1" dirty="0" err="1" smtClean="0"/>
              <a:t>rogramme</a:t>
            </a:r>
            <a:endParaRPr lang="en-US" sz="2200" dirty="0" smtClean="0"/>
          </a:p>
          <a:p>
            <a:pPr marL="342900" indent="-342900">
              <a:buFont typeface="Arial" panose="020B0604020202020204" pitchFamily="34" charset="0"/>
              <a:buChar char="•"/>
            </a:pPr>
            <a:r>
              <a:rPr lang="en-US" sz="2200" dirty="0" smtClean="0"/>
              <a:t>Knowledge-sharing on action taken by government and stakeholders</a:t>
            </a:r>
          </a:p>
          <a:p>
            <a:pPr marL="342900" indent="-342900">
              <a:buFont typeface="Arial" panose="020B0604020202020204" pitchFamily="34" charset="0"/>
              <a:buChar char="•"/>
            </a:pPr>
            <a:r>
              <a:rPr lang="en-US" sz="2200" dirty="0" smtClean="0"/>
              <a:t>Steering Committee meeting, Feb. 2017</a:t>
            </a:r>
          </a:p>
          <a:p>
            <a:pPr marL="342900" indent="-342900">
              <a:buFont typeface="Arial" panose="020B0604020202020204" pitchFamily="34" charset="0"/>
              <a:buChar char="•"/>
            </a:pPr>
            <a:r>
              <a:rPr lang="en-US" sz="2200" dirty="0" smtClean="0"/>
              <a:t>Support by the </a:t>
            </a:r>
            <a:r>
              <a:rPr lang="en-US" sz="2200" dirty="0"/>
              <a:t>Global Environment </a:t>
            </a:r>
            <a:r>
              <a:rPr lang="en-US" sz="2200" dirty="0" smtClean="0"/>
              <a:t>Facility</a:t>
            </a:r>
          </a:p>
          <a:p>
            <a:pPr marL="342900" indent="-342900">
              <a:buFont typeface="Arial" panose="020B0604020202020204" pitchFamily="34" charset="0"/>
              <a:buChar char="•"/>
            </a:pPr>
            <a:r>
              <a:rPr lang="en-US" sz="2200" dirty="0" smtClean="0"/>
              <a:t>Expanded concept to include Sustainable Chemistry</a:t>
            </a:r>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7937255" y="0"/>
            <a:ext cx="1212432" cy="106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1896" y="3962400"/>
            <a:ext cx="2161523"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descr="Image result for unep edc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81800" y="1722740"/>
            <a:ext cx="1447800" cy="2048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519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0" y="5687"/>
            <a:ext cx="1204582" cy="1061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0" y="429120"/>
            <a:ext cx="9144000" cy="16735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Strategic Approach to International </a:t>
            </a:r>
          </a:p>
          <a:p>
            <a:r>
              <a:rPr lang="en-US" sz="3200" b="1" dirty="0" smtClean="0"/>
              <a:t>Chemicals Management (SAICM)</a:t>
            </a:r>
          </a:p>
          <a:p>
            <a:r>
              <a:rPr lang="en-US" sz="3200" dirty="0" smtClean="0"/>
              <a:t>Looking Beyond 2020……</a:t>
            </a:r>
          </a:p>
        </p:txBody>
      </p:sp>
      <p:sp>
        <p:nvSpPr>
          <p:cNvPr id="7" name="Rectangle 6"/>
          <p:cNvSpPr/>
          <p:nvPr/>
        </p:nvSpPr>
        <p:spPr>
          <a:xfrm>
            <a:off x="381000" y="2247083"/>
            <a:ext cx="5334000" cy="4493538"/>
          </a:xfrm>
          <a:prstGeom prst="rect">
            <a:avLst/>
          </a:prstGeom>
        </p:spPr>
        <p:txBody>
          <a:bodyPr wrap="square">
            <a:spAutoFit/>
          </a:bodyPr>
          <a:lstStyle/>
          <a:p>
            <a:pPr marL="457200" lvl="0" indent="-457200">
              <a:buFont typeface="Wingdings" panose="05000000000000000000" pitchFamily="2" charset="2"/>
              <a:buChar char="Ø"/>
            </a:pPr>
            <a:r>
              <a:rPr lang="en-US" sz="2200" dirty="0" smtClean="0"/>
              <a:t>First </a:t>
            </a:r>
            <a:r>
              <a:rPr lang="en-US" sz="2200" dirty="0"/>
              <a:t>meeting of the intersessional process on the Strategic Approach to International Chemicals Management </a:t>
            </a:r>
            <a:r>
              <a:rPr lang="en-US" sz="2200" b="1" dirty="0"/>
              <a:t>beyond 2020 </a:t>
            </a:r>
            <a:r>
              <a:rPr lang="en-US" sz="2200" dirty="0" smtClean="0"/>
              <a:t>in </a:t>
            </a:r>
            <a:r>
              <a:rPr lang="en-US" sz="2200" dirty="0"/>
              <a:t>Brasilia, Brazil from 7 to 9 February </a:t>
            </a:r>
            <a:r>
              <a:rPr lang="en-US" sz="2200" dirty="0" smtClean="0"/>
              <a:t>2017</a:t>
            </a:r>
          </a:p>
          <a:p>
            <a:pPr marL="457200" lvl="0" indent="-457200">
              <a:buFont typeface="Wingdings" panose="05000000000000000000" pitchFamily="2" charset="2"/>
              <a:buChar char="Ø"/>
            </a:pPr>
            <a:endParaRPr lang="en-US" sz="2200" dirty="0" smtClean="0"/>
          </a:p>
          <a:p>
            <a:pPr marL="457200" lvl="0" indent="-457200">
              <a:buFont typeface="Wingdings" panose="05000000000000000000" pitchFamily="2" charset="2"/>
              <a:buChar char="Ø"/>
            </a:pPr>
            <a:r>
              <a:rPr lang="en-US" sz="2200" dirty="0" smtClean="0"/>
              <a:t>Objective is to prepare  recommendations </a:t>
            </a:r>
            <a:r>
              <a:rPr lang="en-US" sz="2200" dirty="0"/>
              <a:t>on </a:t>
            </a:r>
            <a:r>
              <a:rPr lang="en-US" sz="2200" dirty="0" smtClean="0"/>
              <a:t>the </a:t>
            </a:r>
            <a:r>
              <a:rPr lang="en-US" sz="2200" dirty="0"/>
              <a:t>sound management of chemicals and waste beyond 2020 for adoption in 2020 at the </a:t>
            </a:r>
            <a:r>
              <a:rPr lang="en-US" sz="2200" dirty="0" smtClean="0"/>
              <a:t>Fifth Session </a:t>
            </a:r>
            <a:r>
              <a:rPr lang="en-US" sz="2200" dirty="0"/>
              <a:t>of the International Conference on Chemicals Management (ICCM5</a:t>
            </a:r>
            <a:r>
              <a:rPr lang="en-US" sz="2200" dirty="0" smtClean="0"/>
              <a:t>)</a:t>
            </a:r>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7857258" y="5686"/>
            <a:ext cx="1286742" cy="106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5426" y="4191000"/>
            <a:ext cx="1726952"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descr="Image result for saic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97175" y="2264143"/>
            <a:ext cx="2603454" cy="1464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938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5" name="Text Box 6"/>
          <p:cNvSpPr txBox="1">
            <a:spLocks noChangeArrowheads="1"/>
          </p:cNvSpPr>
          <p:nvPr/>
        </p:nvSpPr>
        <p:spPr bwMode="auto">
          <a:xfrm>
            <a:off x="1828800" y="457200"/>
            <a:ext cx="571499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r>
              <a:rPr lang="en-US" altLang="en-US" sz="2800" b="1" dirty="0" smtClean="0">
                <a:solidFill>
                  <a:srgbClr val="000000"/>
                </a:solidFill>
                <a:latin typeface="Arial" panose="020B0604020202020204" pitchFamily="34" charset="0"/>
              </a:rPr>
              <a:t>Sustainable Chemistry:</a:t>
            </a:r>
          </a:p>
          <a:p>
            <a:pPr algn="ctr">
              <a:spcBef>
                <a:spcPct val="0"/>
              </a:spcBef>
              <a:buNone/>
            </a:pPr>
            <a:r>
              <a:rPr lang="en-US" altLang="en-US" sz="2800" b="1" dirty="0" smtClean="0">
                <a:solidFill>
                  <a:srgbClr val="000000"/>
                </a:solidFill>
                <a:latin typeface="Arial" panose="020B0604020202020204" pitchFamily="34" charset="0"/>
              </a:rPr>
              <a:t>Exploring Opportunities</a:t>
            </a:r>
            <a:endParaRPr lang="en-GB" altLang="en-US" sz="2800" b="1" dirty="0">
              <a:solidFill>
                <a:srgbClr val="000000"/>
              </a:solidFill>
            </a:endParaRPr>
          </a:p>
        </p:txBody>
      </p:sp>
      <p:sp>
        <p:nvSpPr>
          <p:cNvPr id="61446" name="Rectangle 1"/>
          <p:cNvSpPr>
            <a:spLocks noChangeArrowheads="1"/>
          </p:cNvSpPr>
          <p:nvPr/>
        </p:nvSpPr>
        <p:spPr bwMode="auto">
          <a:xfrm>
            <a:off x="-228600" y="1371600"/>
            <a:ext cx="6858000" cy="123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CH" altLang="en-US" sz="2800">
              <a:latin typeface="Arial" panose="020B0604020202020204" pitchFamily="34" charset="0"/>
            </a:endParaRPr>
          </a:p>
          <a:p>
            <a:pPr>
              <a:spcBef>
                <a:spcPct val="0"/>
              </a:spcBef>
              <a:buFontTx/>
              <a:buNone/>
            </a:pPr>
            <a:endParaRPr lang="fr-CH" altLang="en-US" sz="2800">
              <a:latin typeface="Arial" panose="020B0604020202020204" pitchFamily="34" charset="0"/>
            </a:endParaRPr>
          </a:p>
          <a:p>
            <a:pPr>
              <a:spcBef>
                <a:spcPct val="0"/>
              </a:spcBef>
              <a:buFontTx/>
              <a:buNone/>
            </a:pPr>
            <a:endParaRPr lang="en-GB" altLang="en-US" sz="1800">
              <a:latin typeface="Arial" panose="020B0604020202020204" pitchFamily="34" charset="0"/>
            </a:endParaRPr>
          </a:p>
        </p:txBody>
      </p:sp>
      <p:sp>
        <p:nvSpPr>
          <p:cNvPr id="61447" name="Text Box 6"/>
          <p:cNvSpPr txBox="1">
            <a:spLocks noChangeArrowheads="1"/>
          </p:cNvSpPr>
          <p:nvPr/>
        </p:nvSpPr>
        <p:spPr bwMode="auto">
          <a:xfrm>
            <a:off x="304800" y="1676400"/>
            <a:ext cx="675069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spcAft>
                <a:spcPts val="1200"/>
              </a:spcAft>
              <a:buFont typeface="Wingdings" panose="05000000000000000000" pitchFamily="2" charset="2"/>
              <a:buChar char="Ø"/>
            </a:pPr>
            <a:r>
              <a:rPr lang="en-US" altLang="en-US" sz="2000" dirty="0">
                <a:latin typeface="Arial" panose="020B0604020202020204" pitchFamily="34" charset="0"/>
              </a:rPr>
              <a:t>Mandate from </a:t>
            </a:r>
            <a:r>
              <a:rPr lang="en-US" altLang="en-US" sz="2000" dirty="0" smtClean="0">
                <a:latin typeface="Arial" panose="020B0604020202020204" pitchFamily="34" charset="0"/>
              </a:rPr>
              <a:t>UNEA2 (best practices &amp; analysis)</a:t>
            </a:r>
            <a:endParaRPr lang="en-US" altLang="en-US" sz="2000" dirty="0">
              <a:latin typeface="Arial" panose="020B0604020202020204" pitchFamily="34" charset="0"/>
            </a:endParaRPr>
          </a:p>
          <a:p>
            <a:pPr>
              <a:spcBef>
                <a:spcPct val="0"/>
              </a:spcBef>
              <a:spcAft>
                <a:spcPts val="1200"/>
              </a:spcAft>
              <a:buFont typeface="Wingdings" panose="05000000000000000000" pitchFamily="2" charset="2"/>
              <a:buChar char="Ø"/>
            </a:pPr>
            <a:r>
              <a:rPr lang="en-US" altLang="en-US" sz="2000" dirty="0" smtClean="0">
                <a:latin typeface="Arial" panose="020B0604020202020204" pitchFamily="34" charset="0"/>
              </a:rPr>
              <a:t>Advances </a:t>
            </a:r>
            <a:r>
              <a:rPr lang="en-US" altLang="en-US" sz="2000" dirty="0">
                <a:latin typeface="Arial" panose="020B0604020202020204" pitchFamily="34" charset="0"/>
              </a:rPr>
              <a:t>a chemistry that </a:t>
            </a:r>
            <a:r>
              <a:rPr lang="en-US" altLang="en-US" sz="2000" dirty="0" smtClean="0">
                <a:latin typeface="Arial" panose="020B0604020202020204" pitchFamily="34" charset="0"/>
              </a:rPr>
              <a:t>achieves </a:t>
            </a:r>
            <a:r>
              <a:rPr lang="en-US" altLang="en-US" sz="2000" dirty="0">
                <a:latin typeface="Arial" panose="020B0604020202020204" pitchFamily="34" charset="0"/>
              </a:rPr>
              <a:t>all three dimensions of sustainable </a:t>
            </a:r>
            <a:r>
              <a:rPr lang="en-US" altLang="en-US" sz="2000" dirty="0" smtClean="0">
                <a:latin typeface="Arial" panose="020B0604020202020204" pitchFamily="34" charset="0"/>
              </a:rPr>
              <a:t>development</a:t>
            </a:r>
          </a:p>
          <a:p>
            <a:pPr>
              <a:spcBef>
                <a:spcPct val="0"/>
              </a:spcBef>
              <a:spcAft>
                <a:spcPts val="1200"/>
              </a:spcAft>
              <a:buFont typeface="Wingdings" panose="05000000000000000000" pitchFamily="2" charset="2"/>
              <a:buChar char="Ø"/>
            </a:pPr>
            <a:r>
              <a:rPr lang="en-US" altLang="en-US" sz="2000" dirty="0" smtClean="0">
                <a:latin typeface="Arial" panose="020B0604020202020204" pitchFamily="34" charset="0"/>
              </a:rPr>
              <a:t>Potential </a:t>
            </a:r>
            <a:r>
              <a:rPr lang="en-US" altLang="en-US" sz="2000" dirty="0">
                <a:latin typeface="Arial" panose="020B0604020202020204" pitchFamily="34" charset="0"/>
              </a:rPr>
              <a:t>driver to detoxify chemicals products and production processes (through alternatives)</a:t>
            </a:r>
          </a:p>
          <a:p>
            <a:pPr>
              <a:spcBef>
                <a:spcPct val="0"/>
              </a:spcBef>
              <a:spcAft>
                <a:spcPts val="1200"/>
              </a:spcAft>
              <a:buFont typeface="Wingdings" panose="05000000000000000000" pitchFamily="2" charset="2"/>
              <a:buChar char="Ø"/>
            </a:pPr>
            <a:r>
              <a:rPr lang="en-US" altLang="en-US" sz="2000" dirty="0" smtClean="0">
                <a:latin typeface="Arial" panose="020B0604020202020204" pitchFamily="34" charset="0"/>
              </a:rPr>
              <a:t>Positive story </a:t>
            </a:r>
            <a:r>
              <a:rPr lang="en-US" altLang="en-US" sz="2000" dirty="0">
                <a:latin typeface="Arial" panose="020B0604020202020204" pitchFamily="34" charset="0"/>
              </a:rPr>
              <a:t>with transformative </a:t>
            </a:r>
            <a:r>
              <a:rPr lang="en-US" altLang="en-US" sz="2000" dirty="0" smtClean="0">
                <a:latin typeface="Arial" panose="020B0604020202020204" pitchFamily="34" charset="0"/>
              </a:rPr>
              <a:t>vision compatible </a:t>
            </a:r>
            <a:r>
              <a:rPr lang="en-US" altLang="en-US" sz="2000" dirty="0">
                <a:latin typeface="Arial" panose="020B0604020202020204" pitchFamily="34" charset="0"/>
              </a:rPr>
              <a:t>with the 2030 Sustainable Development </a:t>
            </a:r>
            <a:r>
              <a:rPr lang="en-US" altLang="en-US" sz="2000" dirty="0" smtClean="0">
                <a:latin typeface="Arial" panose="020B0604020202020204" pitchFamily="34" charset="0"/>
              </a:rPr>
              <a:t>Agenda</a:t>
            </a:r>
          </a:p>
          <a:p>
            <a:pPr>
              <a:spcBef>
                <a:spcPct val="0"/>
              </a:spcBef>
              <a:spcAft>
                <a:spcPts val="1200"/>
              </a:spcAft>
              <a:buFont typeface="Wingdings" panose="05000000000000000000" pitchFamily="2" charset="2"/>
              <a:buChar char="Ø"/>
            </a:pPr>
            <a:r>
              <a:rPr lang="en-US" altLang="en-US" sz="2000" dirty="0" smtClean="0">
                <a:latin typeface="Arial" panose="020B0604020202020204" pitchFamily="34" charset="0"/>
              </a:rPr>
              <a:t>Helps </a:t>
            </a:r>
            <a:r>
              <a:rPr lang="en-US" altLang="en-US" sz="2000" dirty="0">
                <a:latin typeface="Arial" panose="020B0604020202020204" pitchFamily="34" charset="0"/>
              </a:rPr>
              <a:t>expand traditional chemicals management with new </a:t>
            </a:r>
            <a:r>
              <a:rPr lang="en-US" altLang="en-US" sz="2000" dirty="0" smtClean="0">
                <a:latin typeface="Arial" panose="020B0604020202020204" pitchFamily="34" charset="0"/>
              </a:rPr>
              <a:t>concepts (incentives, innovation, business models)</a:t>
            </a:r>
          </a:p>
          <a:p>
            <a:pPr>
              <a:spcBef>
                <a:spcPct val="0"/>
              </a:spcBef>
              <a:spcAft>
                <a:spcPts val="1200"/>
              </a:spcAft>
              <a:buFont typeface="Wingdings" panose="05000000000000000000" pitchFamily="2" charset="2"/>
              <a:buChar char="Ø"/>
            </a:pPr>
            <a:r>
              <a:rPr lang="en-US" altLang="en-US" sz="2000" dirty="0" smtClean="0">
                <a:latin typeface="Arial" panose="020B0604020202020204" pitchFamily="34" charset="0"/>
              </a:rPr>
              <a:t>Requires </a:t>
            </a:r>
            <a:r>
              <a:rPr lang="en-US" altLang="en-US" sz="2000" dirty="0">
                <a:latin typeface="Arial" panose="020B0604020202020204" pitchFamily="34" charset="0"/>
              </a:rPr>
              <a:t>basic chemical safety infrastructure and capacities and addressing unfinished business </a:t>
            </a:r>
            <a:r>
              <a:rPr lang="en-US" altLang="en-US" sz="2000" dirty="0" smtClean="0">
                <a:latin typeface="Arial" panose="020B0604020202020204" pitchFamily="34" charset="0"/>
              </a:rPr>
              <a:t>!</a:t>
            </a:r>
          </a:p>
        </p:txBody>
      </p:sp>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0" y="-76199"/>
            <a:ext cx="1136932"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7920746" y="3413"/>
            <a:ext cx="1223254" cy="106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36156" y="2668486"/>
            <a:ext cx="1910298" cy="820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descr="Image result for sustainable chemistry healt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7803" y="4141300"/>
            <a:ext cx="1967004" cy="999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79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0" y="6262"/>
            <a:ext cx="1155298" cy="1161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1"/>
          <p:cNvSpPr txBox="1">
            <a:spLocks/>
          </p:cNvSpPr>
          <p:nvPr/>
        </p:nvSpPr>
        <p:spPr>
          <a:xfrm>
            <a:off x="5687" y="393315"/>
            <a:ext cx="9144000" cy="11401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t>Opportunities and Challenges</a:t>
            </a:r>
          </a:p>
        </p:txBody>
      </p:sp>
      <p:sp>
        <p:nvSpPr>
          <p:cNvPr id="7" name="Rectangle 6"/>
          <p:cNvSpPr/>
          <p:nvPr/>
        </p:nvSpPr>
        <p:spPr>
          <a:xfrm>
            <a:off x="381000" y="1532328"/>
            <a:ext cx="6705600" cy="4816703"/>
          </a:xfrm>
          <a:prstGeom prst="rect">
            <a:avLst/>
          </a:prstGeom>
        </p:spPr>
        <p:txBody>
          <a:bodyPr wrap="square">
            <a:spAutoFit/>
          </a:bodyPr>
          <a:lstStyle/>
          <a:p>
            <a:pPr marL="342900" indent="-342900">
              <a:spcAft>
                <a:spcPts val="600"/>
              </a:spcAft>
              <a:buFont typeface="Wingdings" panose="05000000000000000000" pitchFamily="2" charset="2"/>
              <a:buChar char="Ø"/>
            </a:pPr>
            <a:r>
              <a:rPr lang="en-US" sz="2200" b="1" dirty="0" smtClean="0"/>
              <a:t>Creating linkages and synergies</a:t>
            </a:r>
          </a:p>
          <a:p>
            <a:pPr marL="342900" indent="-342900">
              <a:spcAft>
                <a:spcPts val="600"/>
              </a:spcAft>
              <a:buFont typeface="Arial" panose="020B0604020202020204" pitchFamily="34" charset="0"/>
              <a:buChar char="•"/>
            </a:pPr>
            <a:r>
              <a:rPr lang="en-US" sz="2200" dirty="0" smtClean="0"/>
              <a:t>Sustainable Consumption and Production</a:t>
            </a:r>
          </a:p>
          <a:p>
            <a:pPr marL="342900" indent="-342900">
              <a:spcAft>
                <a:spcPts val="600"/>
              </a:spcAft>
              <a:buFont typeface="Arial" panose="020B0604020202020204" pitchFamily="34" charset="0"/>
              <a:buChar char="•"/>
            </a:pPr>
            <a:r>
              <a:rPr lang="en-US" sz="2200" dirty="0" smtClean="0"/>
              <a:t>Inclusive green economy </a:t>
            </a:r>
          </a:p>
          <a:p>
            <a:pPr marL="342900" indent="-342900">
              <a:spcAft>
                <a:spcPts val="600"/>
              </a:spcAft>
              <a:buFont typeface="Arial" panose="020B0604020202020204" pitchFamily="34" charset="0"/>
              <a:buChar char="•"/>
            </a:pPr>
            <a:r>
              <a:rPr lang="en-US" sz="2200" dirty="0" smtClean="0"/>
              <a:t>Life cycle thinking </a:t>
            </a:r>
          </a:p>
          <a:p>
            <a:pPr marL="342900" indent="-342900">
              <a:spcAft>
                <a:spcPts val="1200"/>
              </a:spcAft>
              <a:buFont typeface="Arial" panose="020B0604020202020204" pitchFamily="34" charset="0"/>
              <a:buChar char="•"/>
            </a:pPr>
            <a:r>
              <a:rPr lang="en-US" sz="2200" dirty="0" smtClean="0"/>
              <a:t>Circular economy</a:t>
            </a:r>
          </a:p>
          <a:p>
            <a:pPr marL="342900" indent="-342900">
              <a:spcAft>
                <a:spcPts val="600"/>
              </a:spcAft>
              <a:buFont typeface="Wingdings" panose="05000000000000000000" pitchFamily="2" charset="2"/>
              <a:buChar char="Ø"/>
            </a:pPr>
            <a:r>
              <a:rPr lang="en-US" sz="2200" b="1" dirty="0" smtClean="0"/>
              <a:t>Scaling up partnerships</a:t>
            </a:r>
          </a:p>
          <a:p>
            <a:pPr marL="342900" indent="-342900">
              <a:spcAft>
                <a:spcPts val="600"/>
              </a:spcAft>
              <a:buFont typeface="Arial" panose="020B0604020202020204" pitchFamily="34" charset="0"/>
              <a:buChar char="•"/>
            </a:pPr>
            <a:r>
              <a:rPr lang="en-US" sz="2200" dirty="0" smtClean="0"/>
              <a:t>Chemical industry</a:t>
            </a:r>
          </a:p>
          <a:p>
            <a:pPr marL="342900" indent="-342900">
              <a:spcAft>
                <a:spcPts val="600"/>
              </a:spcAft>
              <a:buFont typeface="Arial" panose="020B0604020202020204" pitchFamily="34" charset="0"/>
              <a:buChar char="•"/>
            </a:pPr>
            <a:r>
              <a:rPr lang="en-US" sz="2200" dirty="0" smtClean="0"/>
              <a:t>Downstream industry</a:t>
            </a:r>
          </a:p>
          <a:p>
            <a:pPr marL="342900" indent="-342900">
              <a:spcAft>
                <a:spcPts val="1200"/>
              </a:spcAft>
              <a:buFont typeface="Arial" panose="020B0604020202020204" pitchFamily="34" charset="0"/>
              <a:buChar char="•"/>
            </a:pPr>
            <a:r>
              <a:rPr lang="en-US" sz="2200" dirty="0" smtClean="0"/>
              <a:t>Consumer organizations</a:t>
            </a:r>
          </a:p>
          <a:p>
            <a:pPr marL="342900" indent="-342900">
              <a:spcAft>
                <a:spcPts val="1200"/>
              </a:spcAft>
              <a:buFont typeface="Wingdings" panose="05000000000000000000" pitchFamily="2" charset="2"/>
              <a:buChar char="Ø"/>
            </a:pPr>
            <a:r>
              <a:rPr lang="en-US" sz="2200" b="1" dirty="0" smtClean="0"/>
              <a:t>Implementing the integrated approach to financing</a:t>
            </a:r>
          </a:p>
          <a:p>
            <a:pPr marL="342900" indent="-342900">
              <a:spcAft>
                <a:spcPts val="600"/>
              </a:spcAft>
              <a:buFont typeface="Wingdings" panose="05000000000000000000" pitchFamily="2" charset="2"/>
              <a:buChar char="Ø"/>
            </a:pPr>
            <a:r>
              <a:rPr lang="en-US" sz="2200" b="1" dirty="0" smtClean="0"/>
              <a:t>Political commitment and support</a:t>
            </a:r>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7937255" y="0"/>
            <a:ext cx="1212432" cy="106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Image result for opportunities and challenges"/>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758078"/>
            <a:ext cx="2514600" cy="1899522"/>
          </a:xfrm>
          <a:prstGeom prst="rect">
            <a:avLst/>
          </a:prstGeom>
          <a:noFill/>
          <a:ln>
            <a:noFill/>
          </a:ln>
        </p:spPr>
      </p:pic>
      <p:pic>
        <p:nvPicPr>
          <p:cNvPr id="11" name="Picture 10" descr="Image result for opportunities and challenges"/>
          <p:cNvPicPr/>
          <p:nvPr/>
        </p:nvPicPr>
        <p:blipFill>
          <a:blip r:embed="rId6">
            <a:extLst>
              <a:ext uri="{28A0092B-C50C-407E-A947-70E740481C1C}">
                <a14:useLocalDpi xmlns:a14="http://schemas.microsoft.com/office/drawing/2010/main" val="0"/>
              </a:ext>
            </a:extLst>
          </a:blip>
          <a:srcRect/>
          <a:stretch>
            <a:fillRect/>
          </a:stretch>
        </p:blipFill>
        <p:spPr bwMode="auto">
          <a:xfrm>
            <a:off x="6152810" y="3811490"/>
            <a:ext cx="2533990" cy="1598709"/>
          </a:xfrm>
          <a:prstGeom prst="rect">
            <a:avLst/>
          </a:prstGeom>
          <a:noFill/>
          <a:ln>
            <a:noFill/>
          </a:ln>
        </p:spPr>
      </p:pic>
    </p:spTree>
    <p:extLst>
      <p:ext uri="{BB962C8B-B14F-4D97-AF65-F5344CB8AC3E}">
        <p14:creationId xmlns:p14="http://schemas.microsoft.com/office/powerpoint/2010/main" val="5146797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7027" t="24438" r="6853" b="18971"/>
          <a:stretch/>
        </p:blipFill>
        <p:spPr bwMode="auto">
          <a:xfrm>
            <a:off x="0" y="-76200"/>
            <a:ext cx="1887940" cy="1898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676400" y="2209800"/>
            <a:ext cx="5996109" cy="2923877"/>
          </a:xfrm>
          <a:prstGeom prst="rect">
            <a:avLst/>
          </a:prstGeom>
        </p:spPr>
        <p:txBody>
          <a:bodyPr wrap="square">
            <a:spAutoFit/>
          </a:bodyPr>
          <a:lstStyle/>
          <a:p>
            <a:pPr algn="ctr"/>
            <a:endParaRPr lang="en-US" sz="4800" dirty="0" smtClean="0"/>
          </a:p>
          <a:p>
            <a:pPr algn="ctr"/>
            <a:r>
              <a:rPr lang="en-US" sz="4800" dirty="0" smtClean="0"/>
              <a:t>Thank you very much for your attention!</a:t>
            </a:r>
            <a:endParaRPr lang="en-US" sz="2000" dirty="0" smtClean="0"/>
          </a:p>
          <a:p>
            <a:endParaRPr lang="en-US" sz="2000" dirty="0"/>
          </a:p>
          <a:p>
            <a:endParaRPr lang="en-US" sz="2000" dirty="0" smtClean="0"/>
          </a:p>
        </p:txBody>
      </p:sp>
      <p:pic>
        <p:nvPicPr>
          <p:cNvPr id="8" name="Picture 2" descr="Bar CW.gif"/>
          <p:cNvPicPr>
            <a:picLocks noChangeAspect="1"/>
          </p:cNvPicPr>
          <p:nvPr/>
        </p:nvPicPr>
        <p:blipFill rotWithShape="1">
          <a:blip r:embed="rId4" cstate="print">
            <a:extLst>
              <a:ext uri="{28A0092B-C50C-407E-A947-70E740481C1C}">
                <a14:useLocalDpi xmlns:a14="http://schemas.microsoft.com/office/drawing/2010/main" val="0"/>
              </a:ext>
            </a:extLst>
          </a:blip>
          <a:srcRect t="62374" b="24795"/>
          <a:stretch/>
        </p:blipFill>
        <p:spPr bwMode="auto">
          <a:xfrm>
            <a:off x="7217698" y="3412"/>
            <a:ext cx="1926302" cy="167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4931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3116</TotalTime>
  <Words>1947</Words>
  <Application>Microsoft Office PowerPoint</Application>
  <PresentationFormat>On-screen Show (4:3)</PresentationFormat>
  <Paragraphs>185</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Maarten Kappelle</dc:creator>
  <cp:lastModifiedBy>Maarten Kappelle</cp:lastModifiedBy>
  <cp:revision>82</cp:revision>
  <cp:lastPrinted>2017-01-24T07:55:10Z</cp:lastPrinted>
  <dcterms:created xsi:type="dcterms:W3CDTF">2017-01-17T06:28:15Z</dcterms:created>
  <dcterms:modified xsi:type="dcterms:W3CDTF">2017-01-24T10:35:32Z</dcterms:modified>
</cp:coreProperties>
</file>