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37"/>
  </p:notesMasterIdLst>
  <p:sldIdLst>
    <p:sldId id="1397" r:id="rId5"/>
    <p:sldId id="8901" r:id="rId6"/>
    <p:sldId id="1417" r:id="rId7"/>
    <p:sldId id="8939" r:id="rId8"/>
    <p:sldId id="1425" r:id="rId9"/>
    <p:sldId id="1423" r:id="rId10"/>
    <p:sldId id="8902" r:id="rId11"/>
    <p:sldId id="8937" r:id="rId12"/>
    <p:sldId id="8911" r:id="rId13"/>
    <p:sldId id="8915" r:id="rId14"/>
    <p:sldId id="1419" r:id="rId15"/>
    <p:sldId id="1420" r:id="rId16"/>
    <p:sldId id="8938" r:id="rId17"/>
    <p:sldId id="1424" r:id="rId18"/>
    <p:sldId id="8898" r:id="rId19"/>
    <p:sldId id="8899" r:id="rId20"/>
    <p:sldId id="262" r:id="rId21"/>
    <p:sldId id="269" r:id="rId22"/>
    <p:sldId id="284" r:id="rId23"/>
    <p:sldId id="8888" r:id="rId24"/>
    <p:sldId id="8900" r:id="rId25"/>
    <p:sldId id="265" r:id="rId26"/>
    <p:sldId id="8890" r:id="rId27"/>
    <p:sldId id="8903" r:id="rId28"/>
    <p:sldId id="273" r:id="rId29"/>
    <p:sldId id="8876" r:id="rId30"/>
    <p:sldId id="260" r:id="rId31"/>
    <p:sldId id="1411" r:id="rId32"/>
    <p:sldId id="263" r:id="rId33"/>
    <p:sldId id="8936" r:id="rId34"/>
    <p:sldId id="8889" r:id="rId35"/>
    <p:sldId id="141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DDEC6B-E8F1-67F7-F026-6FCDDAF9841D}" name="Andrea Hinwood" initials="AH" userId="S::andrea.hinwood@un.org::412cd319-237a-45d2-afb8-6c3a4ef65d3a" providerId="AD"/>
  <p188:author id="{BEFC06E6-333C-60CD-E4C5-C3BDB6F01D7F}" name="Pierre Henri Boileau" initials="PB" userId="S::pierre.boileau@un.org::e0595c42-767a-4486-8f9b-c354ec262d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B9E9"/>
    <a:srgbClr val="14A89F"/>
    <a:srgbClr val="01AEEF"/>
    <a:srgbClr val="CECAE7"/>
    <a:srgbClr val="70CDFD"/>
    <a:srgbClr val="68BDE7"/>
    <a:srgbClr val="67BEE8"/>
    <a:srgbClr val="00A6EB"/>
    <a:srgbClr val="69ACD2"/>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88947" autoAdjust="0"/>
  </p:normalViewPr>
  <p:slideViewPr>
    <p:cSldViewPr snapToGrid="0">
      <p:cViewPr varScale="1">
        <p:scale>
          <a:sx n="77" d="100"/>
          <a:sy n="77" d="100"/>
        </p:scale>
        <p:origin x="888" y="50"/>
      </p:cViewPr>
      <p:guideLst/>
    </p:cSldViewPr>
  </p:slideViewPr>
  <p:outlineViewPr>
    <p:cViewPr>
      <p:scale>
        <a:sx n="33" d="100"/>
        <a:sy n="33" d="100"/>
      </p:scale>
      <p:origin x="0" y="0"/>
    </p:cViewPr>
  </p:outlineViewPr>
  <p:notesTextViewPr>
    <p:cViewPr>
      <p:scale>
        <a:sx n="65" d="100"/>
        <a:sy n="6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_rels/data3.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F3C4AEBF-8378-4D9F-8114-F286B288117B}" type="doc">
      <dgm:prSet loTypeId="urn:microsoft.com/office/officeart/2005/8/layout/process1" loCatId="process" qsTypeId="urn:microsoft.com/office/officeart/2005/8/quickstyle/simple1" qsCatId="simple" csTypeId="urn:microsoft.com/office/officeart/2005/8/colors/colorful2" csCatId="colorful" phldr="1"/>
      <dgm:spPr/>
      <dgm:t>
        <a:bodyPr/>
        <a:lstStyle/>
        <a:p>
          <a:endParaRPr lang="en-US"/>
        </a:p>
      </dgm:t>
    </dgm:pt>
    <dgm:pt modelId="{547FDD62-3BE4-479C-BB00-6427B2BF1994}">
      <dgm:prSet/>
      <dgm:spPr>
        <a:solidFill>
          <a:srgbClr val="01AEEF"/>
        </a:solidFill>
      </dgm:spPr>
      <dgm:t>
        <a:bodyPr/>
        <a:lstStyle/>
        <a:p>
          <a:pPr>
            <a:lnSpc>
              <a:spcPct val="100000"/>
            </a:lnSpc>
          </a:pPr>
          <a:r>
            <a:rPr lang="en-GB" dirty="0">
              <a:latin typeface="Roboto" panose="02000000000000000000" pitchFamily="2" charset="0"/>
              <a:ea typeface="Roboto" panose="02000000000000000000" pitchFamily="2" charset="0"/>
              <a:cs typeface="Roboto" panose="02000000000000000000" pitchFamily="2" charset="0"/>
            </a:rPr>
            <a:t>1. There is a need for strengthened environmental governance at all levels. The planetary crises of climate change, pollution, nature and biodiversity loss can only be tackled successfully if they become a top policy Priority and Action supported by legislation, inclusive decision-making, monitoring, and enforcement. </a:t>
          </a:r>
          <a:endParaRPr lang="en-US" dirty="0">
            <a:latin typeface="Roboto" panose="02000000000000000000" pitchFamily="2" charset="0"/>
            <a:ea typeface="Roboto" panose="02000000000000000000" pitchFamily="2" charset="0"/>
            <a:cs typeface="Roboto" panose="02000000000000000000" pitchFamily="2" charset="0"/>
          </a:endParaRPr>
        </a:p>
      </dgm:t>
    </dgm:pt>
    <dgm:pt modelId="{54A4308F-3E58-42A1-B3A6-99FB131C687E}" type="parTrans" cxnId="{3150D1BB-D267-44E0-8838-3352950F58BD}">
      <dgm:prSet/>
      <dgm:spPr/>
      <dgm:t>
        <a:bodyPr/>
        <a:lstStyle/>
        <a:p>
          <a:endParaRPr lang="en-US"/>
        </a:p>
      </dgm:t>
    </dgm:pt>
    <dgm:pt modelId="{83FF97CD-2E03-4CD0-BDE8-5A924AE3F9A6}" type="sibTrans" cxnId="{3150D1BB-D267-44E0-8838-3352950F58BD}">
      <dgm:prSet/>
      <dgm:spPr>
        <a:solidFill>
          <a:srgbClr val="01AEEF"/>
        </a:solidFill>
      </dgm:spPr>
      <dgm:t>
        <a:bodyPr/>
        <a:lstStyle/>
        <a:p>
          <a:endParaRPr lang="en-US"/>
        </a:p>
      </dgm:t>
    </dgm:pt>
    <dgm:pt modelId="{D7DCFA16-76E8-49B5-BF23-DF0ECB41D858}">
      <dgm:prSet/>
      <dgm:spPr>
        <a:solidFill>
          <a:srgbClr val="14A89F"/>
        </a:solidFill>
      </dgm:spPr>
      <dgm:t>
        <a:bodyPr/>
        <a:lstStyle/>
        <a:p>
          <a:pPr>
            <a:lnSpc>
              <a:spcPct val="100000"/>
            </a:lnSpc>
          </a:pPr>
          <a:r>
            <a:rPr lang="en-GB" dirty="0">
              <a:solidFill>
                <a:schemeClr val="bg1"/>
              </a:solidFill>
              <a:latin typeface="Roboto" panose="02000000000000000000" pitchFamily="2" charset="0"/>
              <a:ea typeface="Roboto" panose="02000000000000000000" pitchFamily="2" charset="0"/>
              <a:cs typeface="Roboto" panose="02000000000000000000" pitchFamily="2" charset="0"/>
            </a:rPr>
            <a:t>2. Humanity has been facing multiple interlinked (SYSTEMIC) environmental, social, economic and health challenges – Including the TRIPLE PLANETARY CRISIS: the climate change crisis, pollution, biodiversity loss and the extinction of species, deforestation, land degradation, increased incidents of environmental disasters, widening gaps between rich and poor, backlash to women’s rights, lack of decent jobs and new emerging zoonotic diseases. The complexity and difficulties of addressing these challenges are compounded </a:t>
          </a:r>
          <a:r>
            <a:rPr lang="en-GB" b="1" dirty="0">
              <a:solidFill>
                <a:schemeClr val="bg1"/>
              </a:solidFill>
              <a:latin typeface="Roboto" panose="02000000000000000000" pitchFamily="2" charset="0"/>
              <a:ea typeface="Roboto" panose="02000000000000000000" pitchFamily="2" charset="0"/>
              <a:cs typeface="Roboto" panose="02000000000000000000" pitchFamily="2" charset="0"/>
            </a:rPr>
            <a:t>by the urgent need for action and the current fragility of the global economy. </a:t>
          </a:r>
          <a:endParaRPr lang="en-US" dirty="0">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68384D8A-F751-4638-BB0A-059F20E1017E}" type="parTrans" cxnId="{99F5C80D-175A-472C-93FC-717C4B1E2920}">
      <dgm:prSet/>
      <dgm:spPr/>
      <dgm:t>
        <a:bodyPr/>
        <a:lstStyle/>
        <a:p>
          <a:endParaRPr lang="en-US"/>
        </a:p>
      </dgm:t>
    </dgm:pt>
    <dgm:pt modelId="{9F23B25F-0CD4-4BFE-BBE2-295D1CA315AF}" type="sibTrans" cxnId="{99F5C80D-175A-472C-93FC-717C4B1E2920}">
      <dgm:prSet/>
      <dgm:spPr/>
      <dgm:t>
        <a:bodyPr/>
        <a:lstStyle/>
        <a:p>
          <a:endParaRPr lang="en-US"/>
        </a:p>
      </dgm:t>
    </dgm:pt>
    <dgm:pt modelId="{96F87A07-5387-AE47-BE72-AA0AC6621926}" type="pres">
      <dgm:prSet presAssocID="{F3C4AEBF-8378-4D9F-8114-F286B288117B}" presName="Name0" presStyleCnt="0">
        <dgm:presLayoutVars>
          <dgm:dir/>
          <dgm:resizeHandles val="exact"/>
        </dgm:presLayoutVars>
      </dgm:prSet>
      <dgm:spPr/>
    </dgm:pt>
    <dgm:pt modelId="{ED76BC8F-D87E-9749-907A-09A16F36F158}" type="pres">
      <dgm:prSet presAssocID="{547FDD62-3BE4-479C-BB00-6427B2BF1994}" presName="node" presStyleLbl="node1" presStyleIdx="0" presStyleCnt="2" custLinFactNeighborX="-958">
        <dgm:presLayoutVars>
          <dgm:bulletEnabled val="1"/>
        </dgm:presLayoutVars>
      </dgm:prSet>
      <dgm:spPr/>
    </dgm:pt>
    <dgm:pt modelId="{8EDC9C43-5AF8-8A46-8EC1-19619762E851}" type="pres">
      <dgm:prSet presAssocID="{83FF97CD-2E03-4CD0-BDE8-5A924AE3F9A6}" presName="sibTrans" presStyleLbl="sibTrans2D1" presStyleIdx="0" presStyleCnt="1"/>
      <dgm:spPr/>
    </dgm:pt>
    <dgm:pt modelId="{5E49CE3D-BB1D-EB46-86BE-237ACC9CA2ED}" type="pres">
      <dgm:prSet presAssocID="{83FF97CD-2E03-4CD0-BDE8-5A924AE3F9A6}" presName="connectorText" presStyleLbl="sibTrans2D1" presStyleIdx="0" presStyleCnt="1"/>
      <dgm:spPr/>
    </dgm:pt>
    <dgm:pt modelId="{7D23ACA0-7CF4-F44B-96C1-9A3D3C6DBF40}" type="pres">
      <dgm:prSet presAssocID="{D7DCFA16-76E8-49B5-BF23-DF0ECB41D858}" presName="node" presStyleLbl="node1" presStyleIdx="1" presStyleCnt="2">
        <dgm:presLayoutVars>
          <dgm:bulletEnabled val="1"/>
        </dgm:presLayoutVars>
      </dgm:prSet>
      <dgm:spPr/>
    </dgm:pt>
  </dgm:ptLst>
  <dgm:cxnLst>
    <dgm:cxn modelId="{99F5C80D-175A-472C-93FC-717C4B1E2920}" srcId="{F3C4AEBF-8378-4D9F-8114-F286B288117B}" destId="{D7DCFA16-76E8-49B5-BF23-DF0ECB41D858}" srcOrd="1" destOrd="0" parTransId="{68384D8A-F751-4638-BB0A-059F20E1017E}" sibTransId="{9F23B25F-0CD4-4BFE-BBE2-295D1CA315AF}"/>
    <dgm:cxn modelId="{E416C791-5EA3-8C46-B839-16116440F765}" type="presOf" srcId="{F3C4AEBF-8378-4D9F-8114-F286B288117B}" destId="{96F87A07-5387-AE47-BE72-AA0AC6621926}" srcOrd="0" destOrd="0" presId="urn:microsoft.com/office/officeart/2005/8/layout/process1"/>
    <dgm:cxn modelId="{CED199AC-4FEE-E54F-9009-3D953D8EF2B7}" type="presOf" srcId="{547FDD62-3BE4-479C-BB00-6427B2BF1994}" destId="{ED76BC8F-D87E-9749-907A-09A16F36F158}" srcOrd="0" destOrd="0" presId="urn:microsoft.com/office/officeart/2005/8/layout/process1"/>
    <dgm:cxn modelId="{CD95DCAC-A8FD-C64C-A975-657C2F4B3FB2}" type="presOf" srcId="{83FF97CD-2E03-4CD0-BDE8-5A924AE3F9A6}" destId="{8EDC9C43-5AF8-8A46-8EC1-19619762E851}" srcOrd="0" destOrd="0" presId="urn:microsoft.com/office/officeart/2005/8/layout/process1"/>
    <dgm:cxn modelId="{76F110BA-E186-404C-8D03-FEAD43AD1D01}" type="presOf" srcId="{83FF97CD-2E03-4CD0-BDE8-5A924AE3F9A6}" destId="{5E49CE3D-BB1D-EB46-86BE-237ACC9CA2ED}" srcOrd="1" destOrd="0" presId="urn:microsoft.com/office/officeart/2005/8/layout/process1"/>
    <dgm:cxn modelId="{3150D1BB-D267-44E0-8838-3352950F58BD}" srcId="{F3C4AEBF-8378-4D9F-8114-F286B288117B}" destId="{547FDD62-3BE4-479C-BB00-6427B2BF1994}" srcOrd="0" destOrd="0" parTransId="{54A4308F-3E58-42A1-B3A6-99FB131C687E}" sibTransId="{83FF97CD-2E03-4CD0-BDE8-5A924AE3F9A6}"/>
    <dgm:cxn modelId="{2AA7ACC1-5345-8941-BDE7-3E07835BAA9A}" type="presOf" srcId="{D7DCFA16-76E8-49B5-BF23-DF0ECB41D858}" destId="{7D23ACA0-7CF4-F44B-96C1-9A3D3C6DBF40}" srcOrd="0" destOrd="0" presId="urn:microsoft.com/office/officeart/2005/8/layout/process1"/>
    <dgm:cxn modelId="{EAEA3ADE-E1B8-E44F-9D98-279746935183}" type="presParOf" srcId="{96F87A07-5387-AE47-BE72-AA0AC6621926}" destId="{ED76BC8F-D87E-9749-907A-09A16F36F158}" srcOrd="0" destOrd="0" presId="urn:microsoft.com/office/officeart/2005/8/layout/process1"/>
    <dgm:cxn modelId="{1D593A24-5DBB-3B43-A967-02728A0832DF}" type="presParOf" srcId="{96F87A07-5387-AE47-BE72-AA0AC6621926}" destId="{8EDC9C43-5AF8-8A46-8EC1-19619762E851}" srcOrd="1" destOrd="0" presId="urn:microsoft.com/office/officeart/2005/8/layout/process1"/>
    <dgm:cxn modelId="{8C510E13-2757-A341-80FE-6C434D225B64}" type="presParOf" srcId="{8EDC9C43-5AF8-8A46-8EC1-19619762E851}" destId="{5E49CE3D-BB1D-EB46-86BE-237ACC9CA2ED}" srcOrd="0" destOrd="0" presId="urn:microsoft.com/office/officeart/2005/8/layout/process1"/>
    <dgm:cxn modelId="{8591ACD0-A57B-D049-8200-50C908963EA8}" type="presParOf" srcId="{96F87A07-5387-AE47-BE72-AA0AC6621926}" destId="{7D23ACA0-7CF4-F44B-96C1-9A3D3C6DBF40}"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4E30ED-40EA-4A1D-8580-06A66EC829B8}"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2C2EE2C2-3524-495D-A8AB-2AF125C75A5F}">
      <dgm:prSet custT="1"/>
      <dgm:spPr>
        <a:solidFill>
          <a:srgbClr val="00B0F0"/>
        </a:solidFill>
      </dgm:spPr>
      <dgm:t>
        <a:bodyPr/>
        <a:lstStyle/>
        <a:p>
          <a:r>
            <a:rPr lang="en-GB" sz="1600" b="0" i="0" dirty="0">
              <a:latin typeface="Roboto" panose="02000000000000000000" pitchFamily="2" charset="0"/>
              <a:ea typeface="Roboto" panose="02000000000000000000" pitchFamily="2" charset="0"/>
              <a:cs typeface="Roboto" panose="02000000000000000000" pitchFamily="2" charset="0"/>
            </a:rPr>
            <a:t>“Lead us out of this mess”, SG urged delegates at the Swedish summit convened by the UN General Assembly, in a call for action against a “triple planetary crisis” that’s been caused by the climate emergency – “that is killing and displacing ever more people each year” – biodiversity loss – which threatens “more than three billion people” – and pollution and waste, “that is costing some nine million lives a year”. </a:t>
          </a:r>
          <a:endParaRPr lang="en-US" sz="1600" dirty="0">
            <a:latin typeface="Roboto" panose="02000000000000000000" pitchFamily="2" charset="0"/>
            <a:ea typeface="Roboto" panose="02000000000000000000" pitchFamily="2" charset="0"/>
            <a:cs typeface="Roboto" panose="02000000000000000000" pitchFamily="2" charset="0"/>
          </a:endParaRPr>
        </a:p>
      </dgm:t>
    </dgm:pt>
    <dgm:pt modelId="{23B93782-CF1A-4A6A-88A5-0C44E62CC36E}" type="parTrans" cxnId="{85825338-CB30-4E77-86FA-826E10C333EB}">
      <dgm:prSet/>
      <dgm:spPr/>
      <dgm:t>
        <a:bodyPr/>
        <a:lstStyle/>
        <a:p>
          <a:endParaRPr lang="en-US"/>
        </a:p>
      </dgm:t>
    </dgm:pt>
    <dgm:pt modelId="{04998856-EFBE-4FF8-BAD0-275490921EBA}" type="sibTrans" cxnId="{85825338-CB30-4E77-86FA-826E10C333EB}">
      <dgm:prSet/>
      <dgm:spPr/>
      <dgm:t>
        <a:bodyPr/>
        <a:lstStyle/>
        <a:p>
          <a:endParaRPr lang="en-US"/>
        </a:p>
      </dgm:t>
    </dgm:pt>
    <dgm:pt modelId="{5B8DC94F-4568-4212-9B5C-E334545F1298}">
      <dgm:prSet custT="1"/>
      <dgm:spPr>
        <a:solidFill>
          <a:srgbClr val="0070C0"/>
        </a:solidFill>
      </dgm:spPr>
      <dgm:t>
        <a:bodyPr/>
        <a:lstStyle/>
        <a:p>
          <a:r>
            <a:rPr lang="en-GB" sz="1600" b="0" i="0" dirty="0">
              <a:latin typeface="Roboto" panose="02000000000000000000" pitchFamily="2" charset="0"/>
              <a:ea typeface="Roboto" panose="02000000000000000000" pitchFamily="2" charset="0"/>
              <a:cs typeface="Roboto" panose="02000000000000000000" pitchFamily="2" charset="0"/>
            </a:rPr>
            <a:t>All Nations should do more to protect the basic human right to a clean, healthy environment for everyone, UN SG    Mr. Guterres insisted, focusing in particular on “poor communities, women and girls, indigenous peoples and the generations to come”. – By UN SG</a:t>
          </a:r>
          <a:endParaRPr lang="en-US" sz="1600" dirty="0">
            <a:latin typeface="Roboto" panose="02000000000000000000" pitchFamily="2" charset="0"/>
            <a:ea typeface="Roboto" panose="02000000000000000000" pitchFamily="2" charset="0"/>
            <a:cs typeface="Roboto" panose="02000000000000000000" pitchFamily="2" charset="0"/>
          </a:endParaRPr>
        </a:p>
      </dgm:t>
    </dgm:pt>
    <dgm:pt modelId="{C33268C3-F9BF-4487-B0D1-89C891EE066D}" type="parTrans" cxnId="{F98873D9-9FB8-4D13-8D8F-EFEAFE961CAB}">
      <dgm:prSet/>
      <dgm:spPr/>
      <dgm:t>
        <a:bodyPr/>
        <a:lstStyle/>
        <a:p>
          <a:endParaRPr lang="en-US"/>
        </a:p>
      </dgm:t>
    </dgm:pt>
    <dgm:pt modelId="{D2103D1D-C8DA-4D4F-881B-2A78317969BE}" type="sibTrans" cxnId="{F98873D9-9FB8-4D13-8D8F-EFEAFE961CAB}">
      <dgm:prSet/>
      <dgm:spPr/>
      <dgm:t>
        <a:bodyPr/>
        <a:lstStyle/>
        <a:p>
          <a:endParaRPr lang="en-US"/>
        </a:p>
      </dgm:t>
    </dgm:pt>
    <dgm:pt modelId="{B36C6DA8-72DB-AE40-9E0F-7F39704AD941}" type="pres">
      <dgm:prSet presAssocID="{CA4E30ED-40EA-4A1D-8580-06A66EC829B8}" presName="Name0" presStyleCnt="0">
        <dgm:presLayoutVars>
          <dgm:dir/>
          <dgm:animLvl val="lvl"/>
          <dgm:resizeHandles val="exact"/>
        </dgm:presLayoutVars>
      </dgm:prSet>
      <dgm:spPr/>
    </dgm:pt>
    <dgm:pt modelId="{8F94D613-43B4-B54B-A679-474538055810}" type="pres">
      <dgm:prSet presAssocID="{5B8DC94F-4568-4212-9B5C-E334545F1298}" presName="boxAndChildren" presStyleCnt="0"/>
      <dgm:spPr/>
    </dgm:pt>
    <dgm:pt modelId="{511CF507-56CF-7D46-9801-599558E22108}" type="pres">
      <dgm:prSet presAssocID="{5B8DC94F-4568-4212-9B5C-E334545F1298}" presName="parentTextBox" presStyleLbl="node1" presStyleIdx="0" presStyleCnt="2"/>
      <dgm:spPr/>
    </dgm:pt>
    <dgm:pt modelId="{7A4ED02C-2086-B54C-AE95-9537B11E0D4F}" type="pres">
      <dgm:prSet presAssocID="{04998856-EFBE-4FF8-BAD0-275490921EBA}" presName="sp" presStyleCnt="0"/>
      <dgm:spPr/>
    </dgm:pt>
    <dgm:pt modelId="{1EEEEF47-2BEF-994C-AFA2-869D954767EC}" type="pres">
      <dgm:prSet presAssocID="{2C2EE2C2-3524-495D-A8AB-2AF125C75A5F}" presName="arrowAndChildren" presStyleCnt="0"/>
      <dgm:spPr/>
    </dgm:pt>
    <dgm:pt modelId="{EE53C24D-FEEA-DC47-9C2E-A10543A46F84}" type="pres">
      <dgm:prSet presAssocID="{2C2EE2C2-3524-495D-A8AB-2AF125C75A5F}" presName="parentTextArrow" presStyleLbl="node1" presStyleIdx="1" presStyleCnt="2" custLinFactNeighborX="-104" custLinFactNeighborY="3118"/>
      <dgm:spPr/>
    </dgm:pt>
  </dgm:ptLst>
  <dgm:cxnLst>
    <dgm:cxn modelId="{85825338-CB30-4E77-86FA-826E10C333EB}" srcId="{CA4E30ED-40EA-4A1D-8580-06A66EC829B8}" destId="{2C2EE2C2-3524-495D-A8AB-2AF125C75A5F}" srcOrd="0" destOrd="0" parTransId="{23B93782-CF1A-4A6A-88A5-0C44E62CC36E}" sibTransId="{04998856-EFBE-4FF8-BAD0-275490921EBA}"/>
    <dgm:cxn modelId="{63989C67-ADD3-6D4E-A048-12737D68F346}" type="presOf" srcId="{2C2EE2C2-3524-495D-A8AB-2AF125C75A5F}" destId="{EE53C24D-FEEA-DC47-9C2E-A10543A46F84}" srcOrd="0" destOrd="0" presId="urn:microsoft.com/office/officeart/2005/8/layout/process4"/>
    <dgm:cxn modelId="{6821C8AB-B0ED-2549-A99E-670E62C8E673}" type="presOf" srcId="{5B8DC94F-4568-4212-9B5C-E334545F1298}" destId="{511CF507-56CF-7D46-9801-599558E22108}" srcOrd="0" destOrd="0" presId="urn:microsoft.com/office/officeart/2005/8/layout/process4"/>
    <dgm:cxn modelId="{8D2F41BD-498F-314A-BEB2-65EC098A3F60}" type="presOf" srcId="{CA4E30ED-40EA-4A1D-8580-06A66EC829B8}" destId="{B36C6DA8-72DB-AE40-9E0F-7F39704AD941}" srcOrd="0" destOrd="0" presId="urn:microsoft.com/office/officeart/2005/8/layout/process4"/>
    <dgm:cxn modelId="{F98873D9-9FB8-4D13-8D8F-EFEAFE961CAB}" srcId="{CA4E30ED-40EA-4A1D-8580-06A66EC829B8}" destId="{5B8DC94F-4568-4212-9B5C-E334545F1298}" srcOrd="1" destOrd="0" parTransId="{C33268C3-F9BF-4487-B0D1-89C891EE066D}" sibTransId="{D2103D1D-C8DA-4D4F-881B-2A78317969BE}"/>
    <dgm:cxn modelId="{AAAC4CC7-B25E-F444-BF80-C7A1FDDDFEEB}" type="presParOf" srcId="{B36C6DA8-72DB-AE40-9E0F-7F39704AD941}" destId="{8F94D613-43B4-B54B-A679-474538055810}" srcOrd="0" destOrd="0" presId="urn:microsoft.com/office/officeart/2005/8/layout/process4"/>
    <dgm:cxn modelId="{7C0FF5D1-1029-5B47-94D8-9F913E5EACDF}" type="presParOf" srcId="{8F94D613-43B4-B54B-A679-474538055810}" destId="{511CF507-56CF-7D46-9801-599558E22108}" srcOrd="0" destOrd="0" presId="urn:microsoft.com/office/officeart/2005/8/layout/process4"/>
    <dgm:cxn modelId="{7F8043A8-D036-C24E-BA58-43CD52AEC04E}" type="presParOf" srcId="{B36C6DA8-72DB-AE40-9E0F-7F39704AD941}" destId="{7A4ED02C-2086-B54C-AE95-9537B11E0D4F}" srcOrd="1" destOrd="0" presId="urn:microsoft.com/office/officeart/2005/8/layout/process4"/>
    <dgm:cxn modelId="{F3A227A2-F6A5-2449-8469-2E28168D450E}" type="presParOf" srcId="{B36C6DA8-72DB-AE40-9E0F-7F39704AD941}" destId="{1EEEEF47-2BEF-994C-AFA2-869D954767EC}" srcOrd="2" destOrd="0" presId="urn:microsoft.com/office/officeart/2005/8/layout/process4"/>
    <dgm:cxn modelId="{C59F49DE-CB51-4045-87F0-C1660515CF13}" type="presParOf" srcId="{1EEEEF47-2BEF-994C-AFA2-869D954767EC}" destId="{EE53C24D-FEEA-DC47-9C2E-A10543A46F8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057F9B-931F-41C7-BDE2-BBE5D8A9BDBE}" type="doc">
      <dgm:prSet loTypeId="urn:microsoft.com/office/officeart/2018/2/layout/IconVerticalSolidList" loCatId="icon" qsTypeId="urn:microsoft.com/office/officeart/2005/8/quickstyle/simple1" qsCatId="simple" csTypeId="urn:microsoft.com/office/officeart/2018/5/colors/Iconchunking_neutralicontext_colorful2" csCatId="colorful" phldr="1"/>
      <dgm:spPr/>
      <dgm:t>
        <a:bodyPr/>
        <a:lstStyle/>
        <a:p>
          <a:endParaRPr lang="en-US"/>
        </a:p>
      </dgm:t>
    </dgm:pt>
    <dgm:pt modelId="{DF9D3202-2254-4121-B35C-A1E16FFD54A7}">
      <dgm:prSet custT="1"/>
      <dgm:spPr/>
      <dgm:t>
        <a:bodyPr/>
        <a:lstStyle/>
        <a:p>
          <a:r>
            <a:rPr lang="en-AU" sz="2000" b="0" dirty="0">
              <a:latin typeface="Roboto" panose="02000000000000000000" pitchFamily="2" charset="0"/>
              <a:ea typeface="Roboto" panose="02000000000000000000" pitchFamily="2" charset="0"/>
              <a:cs typeface="Roboto" panose="02000000000000000000" pitchFamily="2" charset="0"/>
            </a:rPr>
            <a:t>Group of </a:t>
          </a:r>
          <a:r>
            <a:rPr lang="en-AU" sz="2400" b="1" dirty="0">
              <a:latin typeface="Roboto" panose="02000000000000000000" pitchFamily="2" charset="0"/>
              <a:ea typeface="Roboto" panose="02000000000000000000" pitchFamily="2" charset="0"/>
              <a:cs typeface="Roboto" panose="02000000000000000000" pitchFamily="2" charset="0"/>
            </a:rPr>
            <a:t>14</a:t>
          </a:r>
          <a:r>
            <a:rPr lang="en-AU" sz="2000" b="0" dirty="0">
              <a:latin typeface="Roboto" panose="02000000000000000000" pitchFamily="2" charset="0"/>
              <a:ea typeface="Roboto" panose="02000000000000000000" pitchFamily="2" charset="0"/>
              <a:cs typeface="Roboto" panose="02000000000000000000" pitchFamily="2" charset="0"/>
            </a:rPr>
            <a:t> Agencies + </a:t>
          </a:r>
          <a:r>
            <a:rPr lang="en-AU" sz="2400" b="1" dirty="0">
              <a:latin typeface="Roboto" panose="02000000000000000000" pitchFamily="2" charset="0"/>
              <a:ea typeface="Roboto" panose="02000000000000000000" pitchFamily="2" charset="0"/>
              <a:cs typeface="Roboto" panose="02000000000000000000" pitchFamily="2" charset="0"/>
            </a:rPr>
            <a:t>3</a:t>
          </a:r>
          <a:r>
            <a:rPr lang="en-AU" sz="2800" b="1" dirty="0">
              <a:latin typeface="Roboto" panose="02000000000000000000" pitchFamily="2" charset="0"/>
              <a:ea typeface="Roboto" panose="02000000000000000000" pitchFamily="2" charset="0"/>
              <a:cs typeface="Roboto" panose="02000000000000000000" pitchFamily="2" charset="0"/>
            </a:rPr>
            <a:t> </a:t>
          </a:r>
          <a:r>
            <a:rPr lang="en-AU" sz="2000" b="0" dirty="0">
              <a:latin typeface="Roboto" panose="02000000000000000000" pitchFamily="2" charset="0"/>
              <a:ea typeface="Roboto" panose="02000000000000000000" pitchFamily="2" charset="0"/>
              <a:cs typeface="Roboto" panose="02000000000000000000" pitchFamily="2" charset="0"/>
            </a:rPr>
            <a:t>MEAs with </a:t>
          </a:r>
          <a:r>
            <a:rPr lang="en-AU" sz="2000" b="1" i="0" dirty="0">
              <a:latin typeface="Roboto" panose="02000000000000000000" pitchFamily="2" charset="0"/>
              <a:ea typeface="Roboto" panose="02000000000000000000" pitchFamily="2" charset="0"/>
              <a:cs typeface="Roboto" panose="02000000000000000000" pitchFamily="2" charset="0"/>
            </a:rPr>
            <a:t>One</a:t>
          </a:r>
          <a:r>
            <a:rPr lang="en-AU" sz="2000" b="0" dirty="0">
              <a:latin typeface="Roboto" panose="02000000000000000000" pitchFamily="2" charset="0"/>
              <a:ea typeface="Roboto" panose="02000000000000000000" pitchFamily="2" charset="0"/>
              <a:cs typeface="Roboto" panose="02000000000000000000" pitchFamily="2" charset="0"/>
            </a:rPr>
            <a:t> UN Common Approach to EWE</a:t>
          </a:r>
          <a:endParaRPr lang="en-US" sz="2000" b="0" dirty="0">
            <a:latin typeface="Roboto" panose="02000000000000000000" pitchFamily="2" charset="0"/>
            <a:ea typeface="Roboto" panose="02000000000000000000" pitchFamily="2" charset="0"/>
            <a:cs typeface="Roboto" panose="02000000000000000000" pitchFamily="2" charset="0"/>
          </a:endParaRPr>
        </a:p>
      </dgm:t>
    </dgm:pt>
    <dgm:pt modelId="{36D1531F-F9D3-4146-A70C-82A77AA38FB5}" type="parTrans" cxnId="{77EC3116-C40F-46EF-B2E3-0AB736F383B0}">
      <dgm:prSet/>
      <dgm:spPr/>
      <dgm:t>
        <a:bodyPr/>
        <a:lstStyle/>
        <a:p>
          <a:endParaRPr lang="en-US"/>
        </a:p>
      </dgm:t>
    </dgm:pt>
    <dgm:pt modelId="{9485F070-1A29-4145-9D55-908682E65785}" type="sibTrans" cxnId="{77EC3116-C40F-46EF-B2E3-0AB736F383B0}">
      <dgm:prSet/>
      <dgm:spPr/>
      <dgm:t>
        <a:bodyPr/>
        <a:lstStyle/>
        <a:p>
          <a:endParaRPr lang="en-US"/>
        </a:p>
      </dgm:t>
    </dgm:pt>
    <dgm:pt modelId="{98E72621-6048-483D-935E-86CAE78CA7BA}">
      <dgm:prSet custT="1"/>
      <dgm:spPr/>
      <dgm:t>
        <a:bodyPr/>
        <a:lstStyle/>
        <a:p>
          <a:r>
            <a:rPr lang="en-AU" sz="2000" i="0" dirty="0">
              <a:latin typeface="Roboto" panose="02000000000000000000" pitchFamily="2" charset="0"/>
              <a:ea typeface="Roboto" panose="02000000000000000000" pitchFamily="2" charset="0"/>
              <a:cs typeface="Roboto" panose="02000000000000000000" pitchFamily="2" charset="0"/>
            </a:rPr>
            <a:t>14 UN Agencies: UNEP, WMO, UNDRR, ITU, IFRC, FAO, WHO, UNDP, UNDA, OICT, OCHA, and IOM</a:t>
          </a:r>
          <a:endParaRPr lang="en-US" sz="2000" i="0" dirty="0">
            <a:latin typeface="Roboto" panose="02000000000000000000" pitchFamily="2" charset="0"/>
            <a:ea typeface="Roboto" panose="02000000000000000000" pitchFamily="2" charset="0"/>
            <a:cs typeface="Roboto" panose="02000000000000000000" pitchFamily="2" charset="0"/>
          </a:endParaRPr>
        </a:p>
      </dgm:t>
    </dgm:pt>
    <dgm:pt modelId="{0740AB4A-4DB0-422C-AC56-23F580463046}" type="parTrans" cxnId="{E9C7D210-C9C3-42B6-BCA4-0C748FD91977}">
      <dgm:prSet/>
      <dgm:spPr/>
      <dgm:t>
        <a:bodyPr/>
        <a:lstStyle/>
        <a:p>
          <a:endParaRPr lang="en-US"/>
        </a:p>
      </dgm:t>
    </dgm:pt>
    <dgm:pt modelId="{022029A5-EEBA-4161-A5E5-6A151C20AFCB}" type="sibTrans" cxnId="{E9C7D210-C9C3-42B6-BCA4-0C748FD91977}">
      <dgm:prSet/>
      <dgm:spPr/>
      <dgm:t>
        <a:bodyPr/>
        <a:lstStyle/>
        <a:p>
          <a:endParaRPr lang="en-US"/>
        </a:p>
      </dgm:t>
    </dgm:pt>
    <dgm:pt modelId="{D770A0C1-A975-402E-BF1D-A1AB7E4EDCD6}">
      <dgm:prSet custT="1"/>
      <dgm:spPr/>
      <dgm:t>
        <a:bodyPr/>
        <a:lstStyle/>
        <a:p>
          <a:r>
            <a:rPr lang="en-AU" sz="2000" i="0" dirty="0">
              <a:latin typeface="Roboto" panose="02000000000000000000" pitchFamily="2" charset="0"/>
              <a:ea typeface="Roboto" panose="02000000000000000000" pitchFamily="2" charset="0"/>
              <a:cs typeface="Roboto" panose="02000000000000000000" pitchFamily="2" charset="0"/>
            </a:rPr>
            <a:t>3 MEAs: CBD, BRS AND UNCCD</a:t>
          </a:r>
          <a:endParaRPr lang="en-US" sz="2000" i="0" dirty="0">
            <a:latin typeface="Roboto" panose="02000000000000000000" pitchFamily="2" charset="0"/>
            <a:ea typeface="Roboto" panose="02000000000000000000" pitchFamily="2" charset="0"/>
            <a:cs typeface="Roboto" panose="02000000000000000000" pitchFamily="2" charset="0"/>
          </a:endParaRPr>
        </a:p>
      </dgm:t>
    </dgm:pt>
    <dgm:pt modelId="{3D7DF0A3-1F9B-4DAA-9AB2-4570935BF62B}" type="parTrans" cxnId="{C66D305C-D787-4C2D-869B-A8E59CBCF799}">
      <dgm:prSet/>
      <dgm:spPr/>
      <dgm:t>
        <a:bodyPr/>
        <a:lstStyle/>
        <a:p>
          <a:endParaRPr lang="en-US"/>
        </a:p>
      </dgm:t>
    </dgm:pt>
    <dgm:pt modelId="{1C321914-A4AD-4BEF-8343-31EC3B048F6B}" type="sibTrans" cxnId="{C66D305C-D787-4C2D-869B-A8E59CBCF799}">
      <dgm:prSet/>
      <dgm:spPr/>
      <dgm:t>
        <a:bodyPr/>
        <a:lstStyle/>
        <a:p>
          <a:endParaRPr lang="en-US"/>
        </a:p>
      </dgm:t>
    </dgm:pt>
    <dgm:pt modelId="{27A370FF-AAEE-42E3-AB10-44A2B4DCDF98}">
      <dgm:prSet custT="1"/>
      <dgm:spPr/>
      <dgm:t>
        <a:bodyPr/>
        <a:lstStyle/>
        <a:p>
          <a:r>
            <a:rPr lang="en-AU" sz="1600" i="0" dirty="0">
              <a:latin typeface="Roboto" panose="02000000000000000000" pitchFamily="2" charset="0"/>
              <a:ea typeface="Roboto" panose="02000000000000000000" pitchFamily="2" charset="0"/>
              <a:cs typeface="Roboto" panose="02000000000000000000" pitchFamily="2" charset="0"/>
            </a:rPr>
            <a:t>Across UNEP, including Ecosystems Division, Industry and Economy Division, Policy and Programming Division, the Chief Digital Office and Chief Scientist Office, and All 6 UNEP Regional Offices</a:t>
          </a:r>
          <a:endParaRPr lang="en-US" sz="1600" i="0" dirty="0">
            <a:latin typeface="Roboto" panose="02000000000000000000" pitchFamily="2" charset="0"/>
            <a:ea typeface="Roboto" panose="02000000000000000000" pitchFamily="2" charset="0"/>
            <a:cs typeface="Roboto" panose="02000000000000000000" pitchFamily="2" charset="0"/>
          </a:endParaRPr>
        </a:p>
      </dgm:t>
    </dgm:pt>
    <dgm:pt modelId="{0E36D763-D3C6-4DE0-B3F8-028712B1A47F}" type="parTrans" cxnId="{4E65BD30-1EAC-43EC-8B33-1799EF2B7542}">
      <dgm:prSet/>
      <dgm:spPr/>
      <dgm:t>
        <a:bodyPr/>
        <a:lstStyle/>
        <a:p>
          <a:endParaRPr lang="en-US"/>
        </a:p>
      </dgm:t>
    </dgm:pt>
    <dgm:pt modelId="{213CCB51-E201-4092-9BA2-853BDB1A28E7}" type="sibTrans" cxnId="{4E65BD30-1EAC-43EC-8B33-1799EF2B7542}">
      <dgm:prSet/>
      <dgm:spPr/>
      <dgm:t>
        <a:bodyPr/>
        <a:lstStyle/>
        <a:p>
          <a:endParaRPr lang="en-US"/>
        </a:p>
      </dgm:t>
    </dgm:pt>
    <dgm:pt modelId="{ECB635C5-F80D-4530-8A69-0C6F4A206BE7}" type="pres">
      <dgm:prSet presAssocID="{0C057F9B-931F-41C7-BDE2-BBE5D8A9BDBE}" presName="root" presStyleCnt="0">
        <dgm:presLayoutVars>
          <dgm:dir/>
          <dgm:resizeHandles val="exact"/>
        </dgm:presLayoutVars>
      </dgm:prSet>
      <dgm:spPr/>
    </dgm:pt>
    <dgm:pt modelId="{1CC9033E-A415-4AB5-BF89-1ABAAA25D450}" type="pres">
      <dgm:prSet presAssocID="{DF9D3202-2254-4121-B35C-A1E16FFD54A7}" presName="compNode" presStyleCnt="0"/>
      <dgm:spPr/>
    </dgm:pt>
    <dgm:pt modelId="{E0356EE8-187C-4067-9FE9-0E5EB6327B62}" type="pres">
      <dgm:prSet presAssocID="{DF9D3202-2254-4121-B35C-A1E16FFD54A7}" presName="bgRect" presStyleLbl="bgShp" presStyleIdx="0" presStyleCnt="4"/>
      <dgm:spPr>
        <a:solidFill>
          <a:srgbClr val="00B0F0"/>
        </a:solidFill>
      </dgm:spPr>
    </dgm:pt>
    <dgm:pt modelId="{A7FC45E4-84EB-4E4A-9762-4F4DF51C0067}" type="pres">
      <dgm:prSet presAssocID="{DF9D3202-2254-4121-B35C-A1E16FFD54A7}" presName="iconRect" presStyleLbl="node1" presStyleIdx="0" presStyleCnt="4" custScaleX="175784" custScaleY="17578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2A8107BA-65B6-442B-B4B8-594B4380A975}" type="pres">
      <dgm:prSet presAssocID="{DF9D3202-2254-4121-B35C-A1E16FFD54A7}" presName="spaceRect" presStyleCnt="0"/>
      <dgm:spPr/>
    </dgm:pt>
    <dgm:pt modelId="{E44490B3-2444-4715-9BC5-72010F2F93DC}" type="pres">
      <dgm:prSet presAssocID="{DF9D3202-2254-4121-B35C-A1E16FFD54A7}" presName="parTx" presStyleLbl="revTx" presStyleIdx="0" presStyleCnt="4" custScaleX="95520">
        <dgm:presLayoutVars>
          <dgm:chMax val="0"/>
          <dgm:chPref val="0"/>
        </dgm:presLayoutVars>
      </dgm:prSet>
      <dgm:spPr/>
    </dgm:pt>
    <dgm:pt modelId="{FA7373EA-D7D9-4CB6-996C-C496F5E9149F}" type="pres">
      <dgm:prSet presAssocID="{9485F070-1A29-4145-9D55-908682E65785}" presName="sibTrans" presStyleCnt="0"/>
      <dgm:spPr/>
    </dgm:pt>
    <dgm:pt modelId="{A6694F4A-8E40-4C8B-8D87-58D9C62CC837}" type="pres">
      <dgm:prSet presAssocID="{98E72621-6048-483D-935E-86CAE78CA7BA}" presName="compNode" presStyleCnt="0"/>
      <dgm:spPr/>
    </dgm:pt>
    <dgm:pt modelId="{44E86C06-803B-4BD0-9195-4E4CF393DA17}" type="pres">
      <dgm:prSet presAssocID="{98E72621-6048-483D-935E-86CAE78CA7BA}" presName="bgRect" presStyleLbl="bgShp" presStyleIdx="1" presStyleCnt="4"/>
      <dgm:spPr>
        <a:solidFill>
          <a:srgbClr val="0083B5"/>
        </a:solidFill>
      </dgm:spPr>
    </dgm:pt>
    <dgm:pt modelId="{7B62BB3D-E314-4975-897C-F71E6FDE69F9}" type="pres">
      <dgm:prSet presAssocID="{98E72621-6048-483D-935E-86CAE78CA7BA}" presName="iconRect" presStyleLbl="node1" presStyleIdx="1" presStyleCnt="4" custScaleX="217410" custScaleY="21741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835BAB97-CFDB-47A3-974C-6A09ACCFAA46}" type="pres">
      <dgm:prSet presAssocID="{98E72621-6048-483D-935E-86CAE78CA7BA}" presName="spaceRect" presStyleCnt="0"/>
      <dgm:spPr/>
    </dgm:pt>
    <dgm:pt modelId="{F5F94457-AEB8-483A-B042-6B79C663B1AE}" type="pres">
      <dgm:prSet presAssocID="{98E72621-6048-483D-935E-86CAE78CA7BA}" presName="parTx" presStyleLbl="revTx" presStyleIdx="1" presStyleCnt="4" custScaleX="97074">
        <dgm:presLayoutVars>
          <dgm:chMax val="0"/>
          <dgm:chPref val="0"/>
        </dgm:presLayoutVars>
      </dgm:prSet>
      <dgm:spPr/>
    </dgm:pt>
    <dgm:pt modelId="{90F4DDB7-9F14-4C57-AEBD-C5A0C1C68CAD}" type="pres">
      <dgm:prSet presAssocID="{022029A5-EEBA-4161-A5E5-6A151C20AFCB}" presName="sibTrans" presStyleCnt="0"/>
      <dgm:spPr/>
    </dgm:pt>
    <dgm:pt modelId="{0254CA4F-896B-4483-8CD5-868487C503CA}" type="pres">
      <dgm:prSet presAssocID="{D770A0C1-A975-402E-BF1D-A1AB7E4EDCD6}" presName="compNode" presStyleCnt="0"/>
      <dgm:spPr/>
    </dgm:pt>
    <dgm:pt modelId="{A1791889-2EF2-4204-AD68-B65251C39AE9}" type="pres">
      <dgm:prSet presAssocID="{D770A0C1-A975-402E-BF1D-A1AB7E4EDCD6}" presName="bgRect" presStyleLbl="bgShp" presStyleIdx="2" presStyleCnt="4"/>
      <dgm:spPr>
        <a:solidFill>
          <a:schemeClr val="accent1">
            <a:lumMod val="60000"/>
            <a:lumOff val="40000"/>
          </a:schemeClr>
        </a:solidFill>
      </dgm:spPr>
    </dgm:pt>
    <dgm:pt modelId="{96964132-80A9-4155-8662-4E0B5B810A7B}" type="pres">
      <dgm:prSet presAssocID="{D770A0C1-A975-402E-BF1D-A1AB7E4EDCD6}" presName="iconRect" presStyleLbl="node1" presStyleIdx="2" presStyleCnt="4" custScaleX="181213" custScaleY="18121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Hand with Plant"/>
        </a:ext>
      </dgm:extLst>
    </dgm:pt>
    <dgm:pt modelId="{D2484F5E-BEFA-4FDD-B11B-CD5D9346EFF8}" type="pres">
      <dgm:prSet presAssocID="{D770A0C1-A975-402E-BF1D-A1AB7E4EDCD6}" presName="spaceRect" presStyleCnt="0"/>
      <dgm:spPr/>
    </dgm:pt>
    <dgm:pt modelId="{E71A1E7E-58C1-487D-9F99-8ECE01F07081}" type="pres">
      <dgm:prSet presAssocID="{D770A0C1-A975-402E-BF1D-A1AB7E4EDCD6}" presName="parTx" presStyleLbl="revTx" presStyleIdx="2" presStyleCnt="4" custScaleX="96401">
        <dgm:presLayoutVars>
          <dgm:chMax val="0"/>
          <dgm:chPref val="0"/>
        </dgm:presLayoutVars>
      </dgm:prSet>
      <dgm:spPr/>
    </dgm:pt>
    <dgm:pt modelId="{FBD8EBD5-2DFA-4C0B-BD5E-0EAAE7B4513E}" type="pres">
      <dgm:prSet presAssocID="{1C321914-A4AD-4BEF-8343-31EC3B048F6B}" presName="sibTrans" presStyleCnt="0"/>
      <dgm:spPr/>
    </dgm:pt>
    <dgm:pt modelId="{A6701A9A-2DFE-4E83-9507-F9A487291FCF}" type="pres">
      <dgm:prSet presAssocID="{27A370FF-AAEE-42E3-AB10-44A2B4DCDF98}" presName="compNode" presStyleCnt="0"/>
      <dgm:spPr/>
    </dgm:pt>
    <dgm:pt modelId="{E319B3C6-A5E9-40BA-AC69-6531F58F6D61}" type="pres">
      <dgm:prSet presAssocID="{27A370FF-AAEE-42E3-AB10-44A2B4DCDF98}" presName="bgRect" presStyleLbl="bgShp" presStyleIdx="3" presStyleCnt="4" custLinFactNeighborY="2424"/>
      <dgm:spPr>
        <a:solidFill>
          <a:srgbClr val="CCB9E9"/>
        </a:solidFill>
      </dgm:spPr>
    </dgm:pt>
    <dgm:pt modelId="{3A1E08BA-2561-42A1-AB84-D3A435A41907}" type="pres">
      <dgm:prSet presAssocID="{27A370FF-AAEE-42E3-AB10-44A2B4DCDF98}" presName="iconRect" presStyleLbl="node1" presStyleIdx="3" presStyleCnt="4" custScaleX="177352" custScaleY="177352" custLinFactNeighborY="3219"/>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ptain"/>
        </a:ext>
      </dgm:extLst>
    </dgm:pt>
    <dgm:pt modelId="{895F7B66-C9D3-47B0-98CC-4A3FB02D3880}" type="pres">
      <dgm:prSet presAssocID="{27A370FF-AAEE-42E3-AB10-44A2B4DCDF98}" presName="spaceRect" presStyleCnt="0"/>
      <dgm:spPr/>
    </dgm:pt>
    <dgm:pt modelId="{EF484A03-FEBB-4926-A204-AD506C9483BC}" type="pres">
      <dgm:prSet presAssocID="{27A370FF-AAEE-42E3-AB10-44A2B4DCDF98}" presName="parTx" presStyleLbl="revTx" presStyleIdx="3" presStyleCnt="4" custScaleX="96401">
        <dgm:presLayoutVars>
          <dgm:chMax val="0"/>
          <dgm:chPref val="0"/>
        </dgm:presLayoutVars>
      </dgm:prSet>
      <dgm:spPr/>
    </dgm:pt>
  </dgm:ptLst>
  <dgm:cxnLst>
    <dgm:cxn modelId="{BABCBA0F-6F99-F444-9E23-1293C9366303}" type="presOf" srcId="{98E72621-6048-483D-935E-86CAE78CA7BA}" destId="{F5F94457-AEB8-483A-B042-6B79C663B1AE}" srcOrd="0" destOrd="0" presId="urn:microsoft.com/office/officeart/2018/2/layout/IconVerticalSolidList"/>
    <dgm:cxn modelId="{E9C7D210-C9C3-42B6-BCA4-0C748FD91977}" srcId="{0C057F9B-931F-41C7-BDE2-BBE5D8A9BDBE}" destId="{98E72621-6048-483D-935E-86CAE78CA7BA}" srcOrd="1" destOrd="0" parTransId="{0740AB4A-4DB0-422C-AC56-23F580463046}" sibTransId="{022029A5-EEBA-4161-A5E5-6A151C20AFCB}"/>
    <dgm:cxn modelId="{77EC3116-C40F-46EF-B2E3-0AB736F383B0}" srcId="{0C057F9B-931F-41C7-BDE2-BBE5D8A9BDBE}" destId="{DF9D3202-2254-4121-B35C-A1E16FFD54A7}" srcOrd="0" destOrd="0" parTransId="{36D1531F-F9D3-4146-A70C-82A77AA38FB5}" sibTransId="{9485F070-1A29-4145-9D55-908682E65785}"/>
    <dgm:cxn modelId="{4E65BD30-1EAC-43EC-8B33-1799EF2B7542}" srcId="{0C057F9B-931F-41C7-BDE2-BBE5D8A9BDBE}" destId="{27A370FF-AAEE-42E3-AB10-44A2B4DCDF98}" srcOrd="3" destOrd="0" parTransId="{0E36D763-D3C6-4DE0-B3F8-028712B1A47F}" sibTransId="{213CCB51-E201-4092-9BA2-853BDB1A28E7}"/>
    <dgm:cxn modelId="{C66D305C-D787-4C2D-869B-A8E59CBCF799}" srcId="{0C057F9B-931F-41C7-BDE2-BBE5D8A9BDBE}" destId="{D770A0C1-A975-402E-BF1D-A1AB7E4EDCD6}" srcOrd="2" destOrd="0" parTransId="{3D7DF0A3-1F9B-4DAA-9AB2-4570935BF62B}" sibTransId="{1C321914-A4AD-4BEF-8343-31EC3B048F6B}"/>
    <dgm:cxn modelId="{C5493B5C-6485-194D-9226-6FFC6F3C1D48}" type="presOf" srcId="{0C057F9B-931F-41C7-BDE2-BBE5D8A9BDBE}" destId="{ECB635C5-F80D-4530-8A69-0C6F4A206BE7}" srcOrd="0" destOrd="0" presId="urn:microsoft.com/office/officeart/2018/2/layout/IconVerticalSolidList"/>
    <dgm:cxn modelId="{3BE0C149-FAB8-3A4F-9FF9-899672A5707A}" type="presOf" srcId="{DF9D3202-2254-4121-B35C-A1E16FFD54A7}" destId="{E44490B3-2444-4715-9BC5-72010F2F93DC}" srcOrd="0" destOrd="0" presId="urn:microsoft.com/office/officeart/2018/2/layout/IconVerticalSolidList"/>
    <dgm:cxn modelId="{45DC4AC8-CB7F-FB42-BF61-D0609CC70DD2}" type="presOf" srcId="{27A370FF-AAEE-42E3-AB10-44A2B4DCDF98}" destId="{EF484A03-FEBB-4926-A204-AD506C9483BC}" srcOrd="0" destOrd="0" presId="urn:microsoft.com/office/officeart/2018/2/layout/IconVerticalSolidList"/>
    <dgm:cxn modelId="{965AC1D9-F4D6-D344-98F1-C3CEB9BB0DDB}" type="presOf" srcId="{D770A0C1-A975-402E-BF1D-A1AB7E4EDCD6}" destId="{E71A1E7E-58C1-487D-9F99-8ECE01F07081}" srcOrd="0" destOrd="0" presId="urn:microsoft.com/office/officeart/2018/2/layout/IconVerticalSolidList"/>
    <dgm:cxn modelId="{F4460DE3-524D-2048-BB4F-601CEC62CB4B}" type="presParOf" srcId="{ECB635C5-F80D-4530-8A69-0C6F4A206BE7}" destId="{1CC9033E-A415-4AB5-BF89-1ABAAA25D450}" srcOrd="0" destOrd="0" presId="urn:microsoft.com/office/officeart/2018/2/layout/IconVerticalSolidList"/>
    <dgm:cxn modelId="{801884F2-6912-1549-B8EF-6B40AB42FA7D}" type="presParOf" srcId="{1CC9033E-A415-4AB5-BF89-1ABAAA25D450}" destId="{E0356EE8-187C-4067-9FE9-0E5EB6327B62}" srcOrd="0" destOrd="0" presId="urn:microsoft.com/office/officeart/2018/2/layout/IconVerticalSolidList"/>
    <dgm:cxn modelId="{D71D2ECD-7EC2-C84D-BB2A-8FD54EF7AC5B}" type="presParOf" srcId="{1CC9033E-A415-4AB5-BF89-1ABAAA25D450}" destId="{A7FC45E4-84EB-4E4A-9762-4F4DF51C0067}" srcOrd="1" destOrd="0" presId="urn:microsoft.com/office/officeart/2018/2/layout/IconVerticalSolidList"/>
    <dgm:cxn modelId="{62BD5182-F092-4B43-9CDF-35F78C21B736}" type="presParOf" srcId="{1CC9033E-A415-4AB5-BF89-1ABAAA25D450}" destId="{2A8107BA-65B6-442B-B4B8-594B4380A975}" srcOrd="2" destOrd="0" presId="urn:microsoft.com/office/officeart/2018/2/layout/IconVerticalSolidList"/>
    <dgm:cxn modelId="{83ABAEF2-DDBD-E447-A477-0437EBE38690}" type="presParOf" srcId="{1CC9033E-A415-4AB5-BF89-1ABAAA25D450}" destId="{E44490B3-2444-4715-9BC5-72010F2F93DC}" srcOrd="3" destOrd="0" presId="urn:microsoft.com/office/officeart/2018/2/layout/IconVerticalSolidList"/>
    <dgm:cxn modelId="{3AF13458-A8A1-1E42-8D4A-47EBDD146371}" type="presParOf" srcId="{ECB635C5-F80D-4530-8A69-0C6F4A206BE7}" destId="{FA7373EA-D7D9-4CB6-996C-C496F5E9149F}" srcOrd="1" destOrd="0" presId="urn:microsoft.com/office/officeart/2018/2/layout/IconVerticalSolidList"/>
    <dgm:cxn modelId="{9CAA7683-6BB7-2E4B-93BE-D149E28B918D}" type="presParOf" srcId="{ECB635C5-F80D-4530-8A69-0C6F4A206BE7}" destId="{A6694F4A-8E40-4C8B-8D87-58D9C62CC837}" srcOrd="2" destOrd="0" presId="urn:microsoft.com/office/officeart/2018/2/layout/IconVerticalSolidList"/>
    <dgm:cxn modelId="{F875F86F-149F-E349-B6D9-E0B85FC182C2}" type="presParOf" srcId="{A6694F4A-8E40-4C8B-8D87-58D9C62CC837}" destId="{44E86C06-803B-4BD0-9195-4E4CF393DA17}" srcOrd="0" destOrd="0" presId="urn:microsoft.com/office/officeart/2018/2/layout/IconVerticalSolidList"/>
    <dgm:cxn modelId="{521D7F59-9349-EF41-8845-FE4834AD1E26}" type="presParOf" srcId="{A6694F4A-8E40-4C8B-8D87-58D9C62CC837}" destId="{7B62BB3D-E314-4975-897C-F71E6FDE69F9}" srcOrd="1" destOrd="0" presId="urn:microsoft.com/office/officeart/2018/2/layout/IconVerticalSolidList"/>
    <dgm:cxn modelId="{EA7927A0-4674-2F4D-B330-1742724022F6}" type="presParOf" srcId="{A6694F4A-8E40-4C8B-8D87-58D9C62CC837}" destId="{835BAB97-CFDB-47A3-974C-6A09ACCFAA46}" srcOrd="2" destOrd="0" presId="urn:microsoft.com/office/officeart/2018/2/layout/IconVerticalSolidList"/>
    <dgm:cxn modelId="{40CBF58E-110D-D843-947D-9386CEB20A47}" type="presParOf" srcId="{A6694F4A-8E40-4C8B-8D87-58D9C62CC837}" destId="{F5F94457-AEB8-483A-B042-6B79C663B1AE}" srcOrd="3" destOrd="0" presId="urn:microsoft.com/office/officeart/2018/2/layout/IconVerticalSolidList"/>
    <dgm:cxn modelId="{8510B5F0-AC1C-C440-B546-1D0D6F457FE8}" type="presParOf" srcId="{ECB635C5-F80D-4530-8A69-0C6F4A206BE7}" destId="{90F4DDB7-9F14-4C57-AEBD-C5A0C1C68CAD}" srcOrd="3" destOrd="0" presId="urn:microsoft.com/office/officeart/2018/2/layout/IconVerticalSolidList"/>
    <dgm:cxn modelId="{AFC45077-1A67-3D42-92BA-53F340867FBF}" type="presParOf" srcId="{ECB635C5-F80D-4530-8A69-0C6F4A206BE7}" destId="{0254CA4F-896B-4483-8CD5-868487C503CA}" srcOrd="4" destOrd="0" presId="urn:microsoft.com/office/officeart/2018/2/layout/IconVerticalSolidList"/>
    <dgm:cxn modelId="{B6C91F08-1CFD-A54D-B0C1-DC2BB00AF466}" type="presParOf" srcId="{0254CA4F-896B-4483-8CD5-868487C503CA}" destId="{A1791889-2EF2-4204-AD68-B65251C39AE9}" srcOrd="0" destOrd="0" presId="urn:microsoft.com/office/officeart/2018/2/layout/IconVerticalSolidList"/>
    <dgm:cxn modelId="{9F027D1F-F140-844A-B076-C748784F3059}" type="presParOf" srcId="{0254CA4F-896B-4483-8CD5-868487C503CA}" destId="{96964132-80A9-4155-8662-4E0B5B810A7B}" srcOrd="1" destOrd="0" presId="urn:microsoft.com/office/officeart/2018/2/layout/IconVerticalSolidList"/>
    <dgm:cxn modelId="{7C93381F-C41E-CE41-BFFF-1221E273A9A7}" type="presParOf" srcId="{0254CA4F-896B-4483-8CD5-868487C503CA}" destId="{D2484F5E-BEFA-4FDD-B11B-CD5D9346EFF8}" srcOrd="2" destOrd="0" presId="urn:microsoft.com/office/officeart/2018/2/layout/IconVerticalSolidList"/>
    <dgm:cxn modelId="{1C2F7ECF-D6FE-B242-93E6-8B0C75085A05}" type="presParOf" srcId="{0254CA4F-896B-4483-8CD5-868487C503CA}" destId="{E71A1E7E-58C1-487D-9F99-8ECE01F07081}" srcOrd="3" destOrd="0" presId="urn:microsoft.com/office/officeart/2018/2/layout/IconVerticalSolidList"/>
    <dgm:cxn modelId="{7130F8E1-145B-7F4E-A499-73A748003FBD}" type="presParOf" srcId="{ECB635C5-F80D-4530-8A69-0C6F4A206BE7}" destId="{FBD8EBD5-2DFA-4C0B-BD5E-0EAAE7B4513E}" srcOrd="5" destOrd="0" presId="urn:microsoft.com/office/officeart/2018/2/layout/IconVerticalSolidList"/>
    <dgm:cxn modelId="{41866A5C-63A0-C947-82AE-0DB7F72556E7}" type="presParOf" srcId="{ECB635C5-F80D-4530-8A69-0C6F4A206BE7}" destId="{A6701A9A-2DFE-4E83-9507-F9A487291FCF}" srcOrd="6" destOrd="0" presId="urn:microsoft.com/office/officeart/2018/2/layout/IconVerticalSolidList"/>
    <dgm:cxn modelId="{FC8F51E4-006D-264C-BFF3-AD39212E590B}" type="presParOf" srcId="{A6701A9A-2DFE-4E83-9507-F9A487291FCF}" destId="{E319B3C6-A5E9-40BA-AC69-6531F58F6D61}" srcOrd="0" destOrd="0" presId="urn:microsoft.com/office/officeart/2018/2/layout/IconVerticalSolidList"/>
    <dgm:cxn modelId="{71901086-CB02-3F49-A7FE-EBF6ED06D545}" type="presParOf" srcId="{A6701A9A-2DFE-4E83-9507-F9A487291FCF}" destId="{3A1E08BA-2561-42A1-AB84-D3A435A41907}" srcOrd="1" destOrd="0" presId="urn:microsoft.com/office/officeart/2018/2/layout/IconVerticalSolidList"/>
    <dgm:cxn modelId="{C5F6E8B6-39BE-1D4C-B07D-66312FFD38E6}" type="presParOf" srcId="{A6701A9A-2DFE-4E83-9507-F9A487291FCF}" destId="{895F7B66-C9D3-47B0-98CC-4A3FB02D3880}" srcOrd="2" destOrd="0" presId="urn:microsoft.com/office/officeart/2018/2/layout/IconVerticalSolidList"/>
    <dgm:cxn modelId="{2DCC9598-8658-E041-B0F8-BF0389A43A34}" type="presParOf" srcId="{A6701A9A-2DFE-4E83-9507-F9A487291FCF}" destId="{EF484A03-FEBB-4926-A204-AD506C9483B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76BC8F-D87E-9749-907A-09A16F36F158}">
      <dsp:nvSpPr>
        <dsp:cNvPr id="0" name=""/>
        <dsp:cNvSpPr/>
      </dsp:nvSpPr>
      <dsp:spPr>
        <a:xfrm>
          <a:off x="0" y="0"/>
          <a:ext cx="4479914" cy="4041775"/>
        </a:xfrm>
        <a:prstGeom prst="roundRect">
          <a:avLst>
            <a:gd name="adj" fmla="val 10000"/>
          </a:avLst>
        </a:prstGeom>
        <a:solidFill>
          <a:srgbClr val="01AEE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GB" sz="1600" kern="1200" dirty="0">
              <a:latin typeface="Roboto" panose="02000000000000000000" pitchFamily="2" charset="0"/>
              <a:ea typeface="Roboto" panose="02000000000000000000" pitchFamily="2" charset="0"/>
              <a:cs typeface="Roboto" panose="02000000000000000000" pitchFamily="2" charset="0"/>
            </a:rPr>
            <a:t>1. There is a need for strengthened environmental governance at all levels. The planetary crises of climate change, pollution, nature and biodiversity loss can only be tackled successfully if they become a top policy Priority and Action supported by legislation, inclusive decision-making, monitoring, and enforcement. </a:t>
          </a:r>
          <a:endParaRPr lang="en-US" sz="1600" kern="1200" dirty="0">
            <a:latin typeface="Roboto" panose="02000000000000000000" pitchFamily="2" charset="0"/>
            <a:ea typeface="Roboto" panose="02000000000000000000" pitchFamily="2" charset="0"/>
            <a:cs typeface="Roboto" panose="02000000000000000000" pitchFamily="2" charset="0"/>
          </a:endParaRPr>
        </a:p>
      </dsp:txBody>
      <dsp:txXfrm>
        <a:off x="118380" y="118380"/>
        <a:ext cx="4243154" cy="3805015"/>
      </dsp:txXfrm>
    </dsp:sp>
    <dsp:sp modelId="{8EDC9C43-5AF8-8A46-8EC1-19619762E851}">
      <dsp:nvSpPr>
        <dsp:cNvPr id="0" name=""/>
        <dsp:cNvSpPr/>
      </dsp:nvSpPr>
      <dsp:spPr>
        <a:xfrm>
          <a:off x="4928431" y="1465378"/>
          <a:ext cx="950855" cy="1111018"/>
        </a:xfrm>
        <a:prstGeom prst="rightArrow">
          <a:avLst>
            <a:gd name="adj1" fmla="val 60000"/>
            <a:gd name="adj2" fmla="val 50000"/>
          </a:avLst>
        </a:prstGeom>
        <a:solidFill>
          <a:srgbClr val="01AEE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928431" y="1687582"/>
        <a:ext cx="665599" cy="666610"/>
      </dsp:txXfrm>
    </dsp:sp>
    <dsp:sp modelId="{7D23ACA0-7CF4-F44B-96C1-9A3D3C6DBF40}">
      <dsp:nvSpPr>
        <dsp:cNvPr id="0" name=""/>
        <dsp:cNvSpPr/>
      </dsp:nvSpPr>
      <dsp:spPr>
        <a:xfrm>
          <a:off x="6273981" y="0"/>
          <a:ext cx="4479914" cy="4041775"/>
        </a:xfrm>
        <a:prstGeom prst="roundRect">
          <a:avLst>
            <a:gd name="adj" fmla="val 10000"/>
          </a:avLst>
        </a:prstGeom>
        <a:solidFill>
          <a:srgbClr val="14A89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GB" sz="1600" kern="1200" dirty="0">
              <a:solidFill>
                <a:schemeClr val="bg1"/>
              </a:solidFill>
              <a:latin typeface="Roboto" panose="02000000000000000000" pitchFamily="2" charset="0"/>
              <a:ea typeface="Roboto" panose="02000000000000000000" pitchFamily="2" charset="0"/>
              <a:cs typeface="Roboto" panose="02000000000000000000" pitchFamily="2" charset="0"/>
            </a:rPr>
            <a:t>2. Humanity has been facing multiple interlinked (SYSTEMIC) environmental, social, economic and health challenges – Including the TRIPLE PLANETARY CRISIS: the climate change crisis, pollution, biodiversity loss and the extinction of species, deforestation, land degradation, increased incidents of environmental disasters, widening gaps between rich and poor, backlash to women’s rights, lack of decent jobs and new emerging zoonotic diseases. The complexity and difficulties of addressing these challenges are compounded </a:t>
          </a:r>
          <a:r>
            <a:rPr lang="en-GB" sz="1600" b="1" kern="1200" dirty="0">
              <a:solidFill>
                <a:schemeClr val="bg1"/>
              </a:solidFill>
              <a:latin typeface="Roboto" panose="02000000000000000000" pitchFamily="2" charset="0"/>
              <a:ea typeface="Roboto" panose="02000000000000000000" pitchFamily="2" charset="0"/>
              <a:cs typeface="Roboto" panose="02000000000000000000" pitchFamily="2" charset="0"/>
            </a:rPr>
            <a:t>by the urgent need for action and the current fragility of the global economy. </a:t>
          </a:r>
          <a:endParaRPr lang="en-US" sz="1600" kern="1200" dirty="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6392361" y="118380"/>
        <a:ext cx="4243154" cy="38050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CF507-56CF-7D46-9801-599558E22108}">
      <dsp:nvSpPr>
        <dsp:cNvPr id="0" name=""/>
        <dsp:cNvSpPr/>
      </dsp:nvSpPr>
      <dsp:spPr>
        <a:xfrm>
          <a:off x="0" y="2470039"/>
          <a:ext cx="10749714" cy="1620613"/>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0" i="0" kern="1200" dirty="0">
              <a:latin typeface="Roboto" panose="02000000000000000000" pitchFamily="2" charset="0"/>
              <a:ea typeface="Roboto" panose="02000000000000000000" pitchFamily="2" charset="0"/>
              <a:cs typeface="Roboto" panose="02000000000000000000" pitchFamily="2" charset="0"/>
            </a:rPr>
            <a:t>All Nations should do more to protect the basic human right to a clean, healthy environment for everyone, UN SG    Mr. Guterres insisted, focusing in particular on “poor communities, women and girls, indigenous peoples and the generations to come”. – By UN SG</a:t>
          </a:r>
          <a:endParaRPr lang="en-US" sz="1600" kern="1200" dirty="0">
            <a:latin typeface="Roboto" panose="02000000000000000000" pitchFamily="2" charset="0"/>
            <a:ea typeface="Roboto" panose="02000000000000000000" pitchFamily="2" charset="0"/>
            <a:cs typeface="Roboto" panose="02000000000000000000" pitchFamily="2" charset="0"/>
          </a:endParaRPr>
        </a:p>
      </dsp:txBody>
      <dsp:txXfrm>
        <a:off x="0" y="2470039"/>
        <a:ext cx="10749714" cy="1620613"/>
      </dsp:txXfrm>
    </dsp:sp>
    <dsp:sp modelId="{EE53C24D-FEEA-DC47-9C2E-A10543A46F84}">
      <dsp:nvSpPr>
        <dsp:cNvPr id="0" name=""/>
        <dsp:cNvSpPr/>
      </dsp:nvSpPr>
      <dsp:spPr>
        <a:xfrm rot="10800000">
          <a:off x="0" y="79561"/>
          <a:ext cx="10749714" cy="2492503"/>
        </a:xfrm>
        <a:prstGeom prst="upArrowCallou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0" i="0" kern="1200" dirty="0">
              <a:latin typeface="Roboto" panose="02000000000000000000" pitchFamily="2" charset="0"/>
              <a:ea typeface="Roboto" panose="02000000000000000000" pitchFamily="2" charset="0"/>
              <a:cs typeface="Roboto" panose="02000000000000000000" pitchFamily="2" charset="0"/>
            </a:rPr>
            <a:t>“Lead us out of this mess”, SG urged delegates at the Swedish summit convened by the UN General Assembly, in a call for action against a “triple planetary crisis” that’s been caused by the climate emergency – “that is killing and displacing ever more people each year” – biodiversity loss – which threatens “more than three billion people” – and pollution and waste, “that is costing some nine million lives a year”. </a:t>
          </a:r>
          <a:endParaRPr lang="en-US" sz="1600" kern="1200" dirty="0">
            <a:latin typeface="Roboto" panose="02000000000000000000" pitchFamily="2" charset="0"/>
            <a:ea typeface="Roboto" panose="02000000000000000000" pitchFamily="2" charset="0"/>
            <a:cs typeface="Roboto" panose="02000000000000000000" pitchFamily="2" charset="0"/>
          </a:endParaRPr>
        </a:p>
      </dsp:txBody>
      <dsp:txXfrm rot="10800000">
        <a:off x="0" y="79561"/>
        <a:ext cx="10749714" cy="16195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56EE8-187C-4067-9FE9-0E5EB6327B62}">
      <dsp:nvSpPr>
        <dsp:cNvPr id="0" name=""/>
        <dsp:cNvSpPr/>
      </dsp:nvSpPr>
      <dsp:spPr>
        <a:xfrm>
          <a:off x="-8221" y="6304"/>
          <a:ext cx="11056255" cy="806953"/>
        </a:xfrm>
        <a:prstGeom prst="roundRect">
          <a:avLst>
            <a:gd name="adj" fmla="val 10000"/>
          </a:avLst>
        </a:prstGeom>
        <a:solidFill>
          <a:srgbClr val="00B0F0"/>
        </a:solidFill>
        <a:ln>
          <a:noFill/>
        </a:ln>
        <a:effectLst/>
      </dsp:spPr>
      <dsp:style>
        <a:lnRef idx="0">
          <a:scrgbClr r="0" g="0" b="0"/>
        </a:lnRef>
        <a:fillRef idx="1">
          <a:scrgbClr r="0" g="0" b="0"/>
        </a:fillRef>
        <a:effectRef idx="0">
          <a:scrgbClr r="0" g="0" b="0"/>
        </a:effectRef>
        <a:fontRef idx="minor"/>
      </dsp:style>
    </dsp:sp>
    <dsp:sp modelId="{A7FC45E4-84EB-4E4A-9762-4F4DF51C0067}">
      <dsp:nvSpPr>
        <dsp:cNvPr id="0" name=""/>
        <dsp:cNvSpPr/>
      </dsp:nvSpPr>
      <dsp:spPr>
        <a:xfrm>
          <a:off x="67707" y="19695"/>
          <a:ext cx="780172" cy="7801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4490B3-2444-4715-9BC5-72010F2F93DC}">
      <dsp:nvSpPr>
        <dsp:cNvPr id="0" name=""/>
        <dsp:cNvSpPr/>
      </dsp:nvSpPr>
      <dsp:spPr>
        <a:xfrm>
          <a:off x="1150551" y="6304"/>
          <a:ext cx="9668916" cy="80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403" tIns="85403" rIns="85403" bIns="85403" numCol="1" spcCol="1270" anchor="ctr" anchorCtr="0">
          <a:noAutofit/>
        </a:bodyPr>
        <a:lstStyle/>
        <a:p>
          <a:pPr marL="0" lvl="0" indent="0" algn="l" defTabSz="889000">
            <a:lnSpc>
              <a:spcPct val="90000"/>
            </a:lnSpc>
            <a:spcBef>
              <a:spcPct val="0"/>
            </a:spcBef>
            <a:spcAft>
              <a:spcPct val="35000"/>
            </a:spcAft>
            <a:buNone/>
          </a:pPr>
          <a:r>
            <a:rPr lang="en-AU" sz="2000" b="0" kern="1200" dirty="0">
              <a:latin typeface="Roboto" panose="02000000000000000000" pitchFamily="2" charset="0"/>
              <a:ea typeface="Roboto" panose="02000000000000000000" pitchFamily="2" charset="0"/>
              <a:cs typeface="Roboto" panose="02000000000000000000" pitchFamily="2" charset="0"/>
            </a:rPr>
            <a:t>Group of </a:t>
          </a:r>
          <a:r>
            <a:rPr lang="en-AU" sz="2400" b="1" kern="1200" dirty="0">
              <a:latin typeface="Roboto" panose="02000000000000000000" pitchFamily="2" charset="0"/>
              <a:ea typeface="Roboto" panose="02000000000000000000" pitchFamily="2" charset="0"/>
              <a:cs typeface="Roboto" panose="02000000000000000000" pitchFamily="2" charset="0"/>
            </a:rPr>
            <a:t>14</a:t>
          </a:r>
          <a:r>
            <a:rPr lang="en-AU" sz="2000" b="0" kern="1200" dirty="0">
              <a:latin typeface="Roboto" panose="02000000000000000000" pitchFamily="2" charset="0"/>
              <a:ea typeface="Roboto" panose="02000000000000000000" pitchFamily="2" charset="0"/>
              <a:cs typeface="Roboto" panose="02000000000000000000" pitchFamily="2" charset="0"/>
            </a:rPr>
            <a:t> Agencies + </a:t>
          </a:r>
          <a:r>
            <a:rPr lang="en-AU" sz="2400" b="1" kern="1200" dirty="0">
              <a:latin typeface="Roboto" panose="02000000000000000000" pitchFamily="2" charset="0"/>
              <a:ea typeface="Roboto" panose="02000000000000000000" pitchFamily="2" charset="0"/>
              <a:cs typeface="Roboto" panose="02000000000000000000" pitchFamily="2" charset="0"/>
            </a:rPr>
            <a:t>3</a:t>
          </a:r>
          <a:r>
            <a:rPr lang="en-AU" sz="2800" b="1" kern="1200" dirty="0">
              <a:latin typeface="Roboto" panose="02000000000000000000" pitchFamily="2" charset="0"/>
              <a:ea typeface="Roboto" panose="02000000000000000000" pitchFamily="2" charset="0"/>
              <a:cs typeface="Roboto" panose="02000000000000000000" pitchFamily="2" charset="0"/>
            </a:rPr>
            <a:t> </a:t>
          </a:r>
          <a:r>
            <a:rPr lang="en-AU" sz="2000" b="0" kern="1200" dirty="0">
              <a:latin typeface="Roboto" panose="02000000000000000000" pitchFamily="2" charset="0"/>
              <a:ea typeface="Roboto" panose="02000000000000000000" pitchFamily="2" charset="0"/>
              <a:cs typeface="Roboto" panose="02000000000000000000" pitchFamily="2" charset="0"/>
            </a:rPr>
            <a:t>MEAs with </a:t>
          </a:r>
          <a:r>
            <a:rPr lang="en-AU" sz="2000" b="1" i="0" kern="1200" dirty="0">
              <a:latin typeface="Roboto" panose="02000000000000000000" pitchFamily="2" charset="0"/>
              <a:ea typeface="Roboto" panose="02000000000000000000" pitchFamily="2" charset="0"/>
              <a:cs typeface="Roboto" panose="02000000000000000000" pitchFamily="2" charset="0"/>
            </a:rPr>
            <a:t>One</a:t>
          </a:r>
          <a:r>
            <a:rPr lang="en-AU" sz="2000" b="0" kern="1200" dirty="0">
              <a:latin typeface="Roboto" panose="02000000000000000000" pitchFamily="2" charset="0"/>
              <a:ea typeface="Roboto" panose="02000000000000000000" pitchFamily="2" charset="0"/>
              <a:cs typeface="Roboto" panose="02000000000000000000" pitchFamily="2" charset="0"/>
            </a:rPr>
            <a:t> UN Common Approach to EWE</a:t>
          </a:r>
          <a:endParaRPr lang="en-US" sz="2000" b="0" kern="1200" dirty="0">
            <a:latin typeface="Roboto" panose="02000000000000000000" pitchFamily="2" charset="0"/>
            <a:ea typeface="Roboto" panose="02000000000000000000" pitchFamily="2" charset="0"/>
            <a:cs typeface="Roboto" panose="02000000000000000000" pitchFamily="2" charset="0"/>
          </a:endParaRPr>
        </a:p>
      </dsp:txBody>
      <dsp:txXfrm>
        <a:off x="1150551" y="6304"/>
        <a:ext cx="9668916" cy="806953"/>
      </dsp:txXfrm>
    </dsp:sp>
    <dsp:sp modelId="{44E86C06-803B-4BD0-9195-4E4CF393DA17}">
      <dsp:nvSpPr>
        <dsp:cNvPr id="0" name=""/>
        <dsp:cNvSpPr/>
      </dsp:nvSpPr>
      <dsp:spPr>
        <a:xfrm>
          <a:off x="8221" y="1093979"/>
          <a:ext cx="11056255" cy="806953"/>
        </a:xfrm>
        <a:prstGeom prst="roundRect">
          <a:avLst>
            <a:gd name="adj" fmla="val 10000"/>
          </a:avLst>
        </a:prstGeom>
        <a:solidFill>
          <a:srgbClr val="0083B5"/>
        </a:solidFill>
        <a:ln>
          <a:noFill/>
        </a:ln>
        <a:effectLst/>
      </dsp:spPr>
      <dsp:style>
        <a:lnRef idx="0">
          <a:scrgbClr r="0" g="0" b="0"/>
        </a:lnRef>
        <a:fillRef idx="1">
          <a:scrgbClr r="0" g="0" b="0"/>
        </a:fillRef>
        <a:effectRef idx="0">
          <a:scrgbClr r="0" g="0" b="0"/>
        </a:effectRef>
        <a:fontRef idx="minor"/>
      </dsp:style>
    </dsp:sp>
    <dsp:sp modelId="{7B62BB3D-E314-4975-897C-F71E6FDE69F9}">
      <dsp:nvSpPr>
        <dsp:cNvPr id="0" name=""/>
        <dsp:cNvSpPr/>
      </dsp:nvSpPr>
      <dsp:spPr>
        <a:xfrm>
          <a:off x="-8221" y="1014996"/>
          <a:ext cx="964918" cy="9649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F94457-AEB8-483A-B042-6B79C663B1AE}">
      <dsp:nvSpPr>
        <dsp:cNvPr id="0" name=""/>
        <dsp:cNvSpPr/>
      </dsp:nvSpPr>
      <dsp:spPr>
        <a:xfrm>
          <a:off x="1088344" y="1093979"/>
          <a:ext cx="9826218" cy="80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403" tIns="85403" rIns="85403" bIns="85403" numCol="1" spcCol="1270" anchor="ctr" anchorCtr="0">
          <a:noAutofit/>
        </a:bodyPr>
        <a:lstStyle/>
        <a:p>
          <a:pPr marL="0" lvl="0" indent="0" algn="l" defTabSz="889000">
            <a:lnSpc>
              <a:spcPct val="90000"/>
            </a:lnSpc>
            <a:spcBef>
              <a:spcPct val="0"/>
            </a:spcBef>
            <a:spcAft>
              <a:spcPct val="35000"/>
            </a:spcAft>
            <a:buNone/>
          </a:pPr>
          <a:r>
            <a:rPr lang="en-AU" sz="2000" i="0" kern="1200" dirty="0">
              <a:latin typeface="Roboto" panose="02000000000000000000" pitchFamily="2" charset="0"/>
              <a:ea typeface="Roboto" panose="02000000000000000000" pitchFamily="2" charset="0"/>
              <a:cs typeface="Roboto" panose="02000000000000000000" pitchFamily="2" charset="0"/>
            </a:rPr>
            <a:t>14 UN Agencies: UNEP, WMO, UNDRR, ITU, IFRC, FAO, WHO, UNDP, UNDA, OICT, OCHA, and IOM</a:t>
          </a:r>
          <a:endParaRPr lang="en-US" sz="2000" i="0" kern="1200" dirty="0">
            <a:latin typeface="Roboto" panose="02000000000000000000" pitchFamily="2" charset="0"/>
            <a:ea typeface="Roboto" panose="02000000000000000000" pitchFamily="2" charset="0"/>
            <a:cs typeface="Roboto" panose="02000000000000000000" pitchFamily="2" charset="0"/>
          </a:endParaRPr>
        </a:p>
      </dsp:txBody>
      <dsp:txXfrm>
        <a:off x="1088344" y="1093979"/>
        <a:ext cx="9826218" cy="806953"/>
      </dsp:txXfrm>
    </dsp:sp>
    <dsp:sp modelId="{A1791889-2EF2-4204-AD68-B65251C39AE9}">
      <dsp:nvSpPr>
        <dsp:cNvPr id="0" name=""/>
        <dsp:cNvSpPr/>
      </dsp:nvSpPr>
      <dsp:spPr>
        <a:xfrm>
          <a:off x="-8221" y="2181654"/>
          <a:ext cx="11056255" cy="806953"/>
        </a:xfrm>
        <a:prstGeom prst="roundRect">
          <a:avLst>
            <a:gd name="adj" fmla="val 1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dsp:style>
    </dsp:sp>
    <dsp:sp modelId="{96964132-80A9-4155-8662-4E0B5B810A7B}">
      <dsp:nvSpPr>
        <dsp:cNvPr id="0" name=""/>
        <dsp:cNvSpPr/>
      </dsp:nvSpPr>
      <dsp:spPr>
        <a:xfrm>
          <a:off x="55660" y="2182997"/>
          <a:ext cx="804267" cy="80426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1A1E7E-58C1-487D-9F99-8ECE01F07081}">
      <dsp:nvSpPr>
        <dsp:cNvPr id="0" name=""/>
        <dsp:cNvSpPr/>
      </dsp:nvSpPr>
      <dsp:spPr>
        <a:xfrm>
          <a:off x="1105962" y="2181654"/>
          <a:ext cx="9758095" cy="80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403" tIns="85403" rIns="85403" bIns="85403" numCol="1" spcCol="1270" anchor="ctr" anchorCtr="0">
          <a:noAutofit/>
        </a:bodyPr>
        <a:lstStyle/>
        <a:p>
          <a:pPr marL="0" lvl="0" indent="0" algn="l" defTabSz="889000">
            <a:lnSpc>
              <a:spcPct val="90000"/>
            </a:lnSpc>
            <a:spcBef>
              <a:spcPct val="0"/>
            </a:spcBef>
            <a:spcAft>
              <a:spcPct val="35000"/>
            </a:spcAft>
            <a:buNone/>
          </a:pPr>
          <a:r>
            <a:rPr lang="en-AU" sz="2000" i="0" kern="1200" dirty="0">
              <a:latin typeface="Roboto" panose="02000000000000000000" pitchFamily="2" charset="0"/>
              <a:ea typeface="Roboto" panose="02000000000000000000" pitchFamily="2" charset="0"/>
              <a:cs typeface="Roboto" panose="02000000000000000000" pitchFamily="2" charset="0"/>
            </a:rPr>
            <a:t>3 MEAs: CBD, BRS AND UNCCD</a:t>
          </a:r>
          <a:endParaRPr lang="en-US" sz="2000" i="0" kern="1200" dirty="0">
            <a:latin typeface="Roboto" panose="02000000000000000000" pitchFamily="2" charset="0"/>
            <a:ea typeface="Roboto" panose="02000000000000000000" pitchFamily="2" charset="0"/>
            <a:cs typeface="Roboto" panose="02000000000000000000" pitchFamily="2" charset="0"/>
          </a:endParaRPr>
        </a:p>
      </dsp:txBody>
      <dsp:txXfrm>
        <a:off x="1105962" y="2181654"/>
        <a:ext cx="9758095" cy="806953"/>
      </dsp:txXfrm>
    </dsp:sp>
    <dsp:sp modelId="{E319B3C6-A5E9-40BA-AC69-6531F58F6D61}">
      <dsp:nvSpPr>
        <dsp:cNvPr id="0" name=""/>
        <dsp:cNvSpPr/>
      </dsp:nvSpPr>
      <dsp:spPr>
        <a:xfrm>
          <a:off x="-8221" y="3196651"/>
          <a:ext cx="11056255" cy="806953"/>
        </a:xfrm>
        <a:prstGeom prst="roundRect">
          <a:avLst>
            <a:gd name="adj" fmla="val 10000"/>
          </a:avLst>
        </a:prstGeom>
        <a:solidFill>
          <a:srgbClr val="CCB9E9"/>
        </a:solidFill>
        <a:ln>
          <a:noFill/>
        </a:ln>
        <a:effectLst/>
      </dsp:spPr>
      <dsp:style>
        <a:lnRef idx="0">
          <a:scrgbClr r="0" g="0" b="0"/>
        </a:lnRef>
        <a:fillRef idx="1">
          <a:scrgbClr r="0" g="0" b="0"/>
        </a:fillRef>
        <a:effectRef idx="0">
          <a:scrgbClr r="0" g="0" b="0"/>
        </a:effectRef>
        <a:fontRef idx="minor"/>
      </dsp:style>
    </dsp:sp>
    <dsp:sp modelId="{3A1E08BA-2561-42A1-AB84-D3A435A41907}">
      <dsp:nvSpPr>
        <dsp:cNvPr id="0" name=""/>
        <dsp:cNvSpPr/>
      </dsp:nvSpPr>
      <dsp:spPr>
        <a:xfrm>
          <a:off x="64228" y="3214544"/>
          <a:ext cx="787131" cy="7871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484A03-FEBB-4926-A204-AD506C9483BC}">
      <dsp:nvSpPr>
        <dsp:cNvPr id="0" name=""/>
        <dsp:cNvSpPr/>
      </dsp:nvSpPr>
      <dsp:spPr>
        <a:xfrm>
          <a:off x="1105962" y="3190346"/>
          <a:ext cx="9758095" cy="806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403" tIns="85403" rIns="85403" bIns="85403" numCol="1" spcCol="1270" anchor="ctr" anchorCtr="0">
          <a:noAutofit/>
        </a:bodyPr>
        <a:lstStyle/>
        <a:p>
          <a:pPr marL="0" lvl="0" indent="0" algn="l" defTabSz="711200">
            <a:lnSpc>
              <a:spcPct val="90000"/>
            </a:lnSpc>
            <a:spcBef>
              <a:spcPct val="0"/>
            </a:spcBef>
            <a:spcAft>
              <a:spcPct val="35000"/>
            </a:spcAft>
            <a:buNone/>
          </a:pPr>
          <a:r>
            <a:rPr lang="en-AU" sz="1600" i="0" kern="1200" dirty="0">
              <a:latin typeface="Roboto" panose="02000000000000000000" pitchFamily="2" charset="0"/>
              <a:ea typeface="Roboto" panose="02000000000000000000" pitchFamily="2" charset="0"/>
              <a:cs typeface="Roboto" panose="02000000000000000000" pitchFamily="2" charset="0"/>
            </a:rPr>
            <a:t>Across UNEP, including Ecosystems Division, Industry and Economy Division, Policy and Programming Division, the Chief Digital Office and Chief Scientist Office, and All 6 UNEP Regional Offices</a:t>
          </a:r>
          <a:endParaRPr lang="en-US" sz="1600" i="0" kern="1200" dirty="0">
            <a:latin typeface="Roboto" panose="02000000000000000000" pitchFamily="2" charset="0"/>
            <a:ea typeface="Roboto" panose="02000000000000000000" pitchFamily="2" charset="0"/>
            <a:cs typeface="Roboto" panose="02000000000000000000" pitchFamily="2" charset="0"/>
          </a:endParaRPr>
        </a:p>
      </dsp:txBody>
      <dsp:txXfrm>
        <a:off x="1105962" y="3190346"/>
        <a:ext cx="9758095" cy="80695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C83D59-9B6A-499C-828E-F06F32B0DDDD}" type="datetimeFigureOut">
              <a:rPr lang="en-US" smtClean="0"/>
              <a:t>2/20/2024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30D43D-693E-46F1-BC12-6B3CB7827D26}" type="slidenum">
              <a:rPr lang="en-US" smtClean="0"/>
              <a:t>‹#›</a:t>
            </a:fld>
            <a:endParaRPr lang="en-US"/>
          </a:p>
        </p:txBody>
      </p:sp>
    </p:spTree>
    <p:extLst>
      <p:ext uri="{BB962C8B-B14F-4D97-AF65-F5344CB8AC3E}">
        <p14:creationId xmlns:p14="http://schemas.microsoft.com/office/powerpoint/2010/main" val="3290999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247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0D43D-693E-46F1-BC12-6B3CB7827D26}" type="slidenum">
              <a:rPr lang="en-US" smtClean="0"/>
              <a:t>2</a:t>
            </a:fld>
            <a:endParaRPr lang="en-US"/>
          </a:p>
        </p:txBody>
      </p:sp>
    </p:spTree>
    <p:extLst>
      <p:ext uri="{BB962C8B-B14F-4D97-AF65-F5344CB8AC3E}">
        <p14:creationId xmlns:p14="http://schemas.microsoft.com/office/powerpoint/2010/main" val="1613366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0D43D-693E-46F1-BC12-6B3CB7827D26}" type="slidenum">
              <a:rPr lang="en-US" smtClean="0"/>
              <a:t>3</a:t>
            </a:fld>
            <a:endParaRPr lang="en-US"/>
          </a:p>
        </p:txBody>
      </p:sp>
    </p:spTree>
    <p:extLst>
      <p:ext uri="{BB962C8B-B14F-4D97-AF65-F5344CB8AC3E}">
        <p14:creationId xmlns:p14="http://schemas.microsoft.com/office/powerpoint/2010/main" val="738895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0D43D-693E-46F1-BC12-6B3CB7827D26}" type="slidenum">
              <a:rPr lang="en-US" smtClean="0"/>
              <a:t>5</a:t>
            </a:fld>
            <a:endParaRPr lang="en-US"/>
          </a:p>
        </p:txBody>
      </p:sp>
    </p:spTree>
    <p:extLst>
      <p:ext uri="{BB962C8B-B14F-4D97-AF65-F5344CB8AC3E}">
        <p14:creationId xmlns:p14="http://schemas.microsoft.com/office/powerpoint/2010/main" val="1892137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0D43D-693E-46F1-BC12-6B3CB7827D26}" type="slidenum">
              <a:rPr lang="en-US" smtClean="0"/>
              <a:t>6</a:t>
            </a:fld>
            <a:endParaRPr lang="en-US"/>
          </a:p>
        </p:txBody>
      </p:sp>
    </p:spTree>
    <p:extLst>
      <p:ext uri="{BB962C8B-B14F-4D97-AF65-F5344CB8AC3E}">
        <p14:creationId xmlns:p14="http://schemas.microsoft.com/office/powerpoint/2010/main" val="4162227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0D43D-693E-46F1-BC12-6B3CB7827D26}" type="slidenum">
              <a:rPr lang="en-US" smtClean="0"/>
              <a:t>7</a:t>
            </a:fld>
            <a:endParaRPr lang="en-US"/>
          </a:p>
        </p:txBody>
      </p:sp>
    </p:spTree>
    <p:extLst>
      <p:ext uri="{BB962C8B-B14F-4D97-AF65-F5344CB8AC3E}">
        <p14:creationId xmlns:p14="http://schemas.microsoft.com/office/powerpoint/2010/main" val="4256984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0D43D-693E-46F1-BC12-6B3CB7827D26}" type="slidenum">
              <a:rPr lang="en-US" smtClean="0"/>
              <a:t>8</a:t>
            </a:fld>
            <a:endParaRPr lang="en-US"/>
          </a:p>
        </p:txBody>
      </p:sp>
    </p:spTree>
    <p:extLst>
      <p:ext uri="{BB962C8B-B14F-4D97-AF65-F5344CB8AC3E}">
        <p14:creationId xmlns:p14="http://schemas.microsoft.com/office/powerpoint/2010/main" val="857959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30D43D-693E-46F1-BC12-6B3CB7827D26}" type="slidenum">
              <a:rPr lang="en-US" smtClean="0"/>
              <a:t>9</a:t>
            </a:fld>
            <a:endParaRPr lang="en-US"/>
          </a:p>
        </p:txBody>
      </p:sp>
    </p:spTree>
    <p:extLst>
      <p:ext uri="{BB962C8B-B14F-4D97-AF65-F5344CB8AC3E}">
        <p14:creationId xmlns:p14="http://schemas.microsoft.com/office/powerpoint/2010/main" val="2458663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124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779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6330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742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8120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092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0D43D-693E-46F1-BC12-6B3CB7827D26}" type="slidenum">
              <a:rPr lang="en-US" smtClean="0"/>
              <a:t>17</a:t>
            </a:fld>
            <a:endParaRPr lang="en-US"/>
          </a:p>
        </p:txBody>
      </p:sp>
    </p:spTree>
    <p:extLst>
      <p:ext uri="{BB962C8B-B14F-4D97-AF65-F5344CB8AC3E}">
        <p14:creationId xmlns:p14="http://schemas.microsoft.com/office/powerpoint/2010/main" val="3748710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591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802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0D43D-693E-46F1-BC12-6B3CB7827D26}" type="slidenum">
              <a:rPr lang="en-US" smtClean="0"/>
              <a:t>32</a:t>
            </a:fld>
            <a:endParaRPr lang="en-US"/>
          </a:p>
        </p:txBody>
      </p:sp>
    </p:spTree>
    <p:extLst>
      <p:ext uri="{BB962C8B-B14F-4D97-AF65-F5344CB8AC3E}">
        <p14:creationId xmlns:p14="http://schemas.microsoft.com/office/powerpoint/2010/main" val="3162246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86176261-0454-6ADE-B9C8-99772C7C388E}"/>
              </a:ext>
            </a:extLst>
          </p:cNvPr>
          <p:cNvPicPr>
            <a:picLocks noChangeAspect="1"/>
          </p:cNvPicPr>
          <p:nvPr userDrawn="1"/>
        </p:nvPicPr>
        <p:blipFill>
          <a:blip r:embed="rId2"/>
          <a:stretch>
            <a:fillRect/>
          </a:stretch>
        </p:blipFill>
        <p:spPr>
          <a:xfrm>
            <a:off x="10355200" y="15678"/>
            <a:ext cx="1284889" cy="1284889"/>
          </a:xfrm>
          <a:prstGeom prst="rect">
            <a:avLst/>
          </a:prstGeom>
        </p:spPr>
      </p:pic>
      <p:cxnSp>
        <p:nvCxnSpPr>
          <p:cNvPr id="3" name="Straight Connector 2">
            <a:extLst>
              <a:ext uri="{FF2B5EF4-FFF2-40B4-BE49-F238E27FC236}">
                <a16:creationId xmlns:a16="http://schemas.microsoft.com/office/drawing/2014/main" id="{50B44D7D-07E9-805E-AD99-C2A7F00BD47A}"/>
              </a:ext>
            </a:extLst>
          </p:cNvPr>
          <p:cNvCxnSpPr>
            <a:cxnSpLocks/>
          </p:cNvCxnSpPr>
          <p:nvPr userDrawn="1"/>
        </p:nvCxnSpPr>
        <p:spPr>
          <a:xfrm>
            <a:off x="702573" y="1010474"/>
            <a:ext cx="9652627"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4141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mp; Bullets">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FC1C3346-BF56-C4C3-2357-70959DCCB2E5}"/>
              </a:ext>
            </a:extLst>
          </p:cNvPr>
          <p:cNvPicPr>
            <a:picLocks noChangeAspect="1"/>
          </p:cNvPicPr>
          <p:nvPr userDrawn="1"/>
        </p:nvPicPr>
        <p:blipFill>
          <a:blip r:embed="rId2"/>
          <a:stretch>
            <a:fillRect/>
          </a:stretch>
        </p:blipFill>
        <p:spPr>
          <a:xfrm>
            <a:off x="10355200" y="15678"/>
            <a:ext cx="1284889" cy="1284889"/>
          </a:xfrm>
          <a:prstGeom prst="rect">
            <a:avLst/>
          </a:prstGeom>
        </p:spPr>
      </p:pic>
      <p:cxnSp>
        <p:nvCxnSpPr>
          <p:cNvPr id="3" name="Straight Connector 2">
            <a:extLst>
              <a:ext uri="{FF2B5EF4-FFF2-40B4-BE49-F238E27FC236}">
                <a16:creationId xmlns:a16="http://schemas.microsoft.com/office/drawing/2014/main" id="{5920261C-7DCD-463C-B535-B85FE0EBAD24}"/>
              </a:ext>
            </a:extLst>
          </p:cNvPr>
          <p:cNvCxnSpPr>
            <a:cxnSpLocks/>
          </p:cNvCxnSpPr>
          <p:nvPr userDrawn="1"/>
        </p:nvCxnSpPr>
        <p:spPr>
          <a:xfrm>
            <a:off x="702573" y="1010474"/>
            <a:ext cx="9652627"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277769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77D1EC99-27EA-1AD9-694D-2875FB380CD5}"/>
              </a:ext>
            </a:extLst>
          </p:cNvPr>
          <p:cNvPicPr>
            <a:picLocks noChangeAspect="1"/>
          </p:cNvPicPr>
          <p:nvPr userDrawn="1"/>
        </p:nvPicPr>
        <p:blipFill>
          <a:blip r:embed="rId2"/>
          <a:stretch>
            <a:fillRect/>
          </a:stretch>
        </p:blipFill>
        <p:spPr>
          <a:xfrm>
            <a:off x="10355200" y="15678"/>
            <a:ext cx="1284889" cy="1284889"/>
          </a:xfrm>
          <a:prstGeom prst="rect">
            <a:avLst/>
          </a:prstGeom>
        </p:spPr>
      </p:pic>
      <p:cxnSp>
        <p:nvCxnSpPr>
          <p:cNvPr id="3" name="Straight Connector 2">
            <a:extLst>
              <a:ext uri="{FF2B5EF4-FFF2-40B4-BE49-F238E27FC236}">
                <a16:creationId xmlns:a16="http://schemas.microsoft.com/office/drawing/2014/main" id="{6645B33D-E3DC-A8C0-0E33-AFA77A68864F}"/>
              </a:ext>
            </a:extLst>
          </p:cNvPr>
          <p:cNvCxnSpPr>
            <a:cxnSpLocks/>
          </p:cNvCxnSpPr>
          <p:nvPr userDrawn="1"/>
        </p:nvCxnSpPr>
        <p:spPr>
          <a:xfrm>
            <a:off x="702573" y="1010474"/>
            <a:ext cx="9652627"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4265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509634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edocs.unep.org/20.500.11822/44793" TargetMode="External"/><Relationship Id="rId13" Type="http://schemas.openxmlformats.org/officeDocument/2006/relationships/hyperlink" Target="https://wedocs.unep.org/20.500.11822/44794" TargetMode="External"/><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10.png"/><Relationship Id="rId2" Type="http://schemas.openxmlformats.org/officeDocument/2006/relationships/hyperlink" Target="https://wedocs.unep.org/20.500.11822/44792" TargetMode="External"/><Relationship Id="rId1" Type="http://schemas.openxmlformats.org/officeDocument/2006/relationships/slideLayout" Target="../slideLayouts/slideLayout2.xml"/><Relationship Id="rId6" Type="http://schemas.openxmlformats.org/officeDocument/2006/relationships/hyperlink" Target="https://wedocs.unep.org/20.500.11822/44789" TargetMode="External"/><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hyperlink" Target="https://wedocs.unep.org/20.500.11822/44791" TargetMode="External"/><Relationship Id="rId4" Type="http://schemas.openxmlformats.org/officeDocument/2006/relationships/hyperlink" Target="https://wedocs.unep.org/20.500.11822/44790" TargetMode="Externa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E3BB7B-6EC3-643D-DD3A-12461F7DBF9C}"/>
              </a:ext>
            </a:extLst>
          </p:cNvPr>
          <p:cNvSpPr/>
          <p:nvPr/>
        </p:nvSpPr>
        <p:spPr>
          <a:xfrm>
            <a:off x="0" y="0"/>
            <a:ext cx="12192000"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35D7D1CC-6A8B-8FF4-E1BD-F343FA6B7917}"/>
              </a:ext>
            </a:extLst>
          </p:cNvPr>
          <p:cNvPicPr>
            <a:picLocks noChangeAspect="1"/>
          </p:cNvPicPr>
          <p:nvPr/>
        </p:nvPicPr>
        <p:blipFill>
          <a:blip r:embed="rId3"/>
          <a:stretch>
            <a:fillRect/>
          </a:stretch>
        </p:blipFill>
        <p:spPr>
          <a:xfrm>
            <a:off x="10406323" y="356411"/>
            <a:ext cx="1284730" cy="1284730"/>
          </a:xfrm>
          <a:prstGeom prst="rect">
            <a:avLst/>
          </a:prstGeom>
        </p:spPr>
      </p:pic>
      <p:graphicFrame>
        <p:nvGraphicFramePr>
          <p:cNvPr id="2" name="Table 1">
            <a:extLst>
              <a:ext uri="{FF2B5EF4-FFF2-40B4-BE49-F238E27FC236}">
                <a16:creationId xmlns:a16="http://schemas.microsoft.com/office/drawing/2014/main" id="{2C8222E3-BE74-D81A-5306-2A2A033D0839}"/>
              </a:ext>
            </a:extLst>
          </p:cNvPr>
          <p:cNvGraphicFramePr>
            <a:graphicFrameLocks noGrp="1"/>
          </p:cNvGraphicFramePr>
          <p:nvPr>
            <p:extLst>
              <p:ext uri="{D42A27DB-BD31-4B8C-83A1-F6EECF244321}">
                <p14:modId xmlns:p14="http://schemas.microsoft.com/office/powerpoint/2010/main" val="2065570463"/>
              </p:ext>
            </p:extLst>
          </p:nvPr>
        </p:nvGraphicFramePr>
        <p:xfrm>
          <a:off x="538400" y="866256"/>
          <a:ext cx="7758875" cy="5499119"/>
        </p:xfrm>
        <a:graphic>
          <a:graphicData uri="http://schemas.openxmlformats.org/drawingml/2006/table">
            <a:tbl>
              <a:tblPr>
                <a:effectLst/>
                <a:tableStyleId>{5C22544A-7EE6-4342-B048-85BDC9FD1C3A}</a:tableStyleId>
              </a:tblPr>
              <a:tblGrid>
                <a:gridCol w="3525426">
                  <a:extLst>
                    <a:ext uri="{9D8B030D-6E8A-4147-A177-3AD203B41FA5}">
                      <a16:colId xmlns:a16="http://schemas.microsoft.com/office/drawing/2014/main" val="1067668210"/>
                    </a:ext>
                  </a:extLst>
                </a:gridCol>
                <a:gridCol w="4233449">
                  <a:extLst>
                    <a:ext uri="{9D8B030D-6E8A-4147-A177-3AD203B41FA5}">
                      <a16:colId xmlns:a16="http://schemas.microsoft.com/office/drawing/2014/main" val="1295543309"/>
                    </a:ext>
                  </a:extLst>
                </a:gridCol>
              </a:tblGrid>
              <a:tr h="2338609">
                <a:tc gridSpan="2">
                  <a:txBody>
                    <a:bodyPr/>
                    <a:lstStyle/>
                    <a:p>
                      <a:r>
                        <a:rPr lang="en-US" sz="3600" b="1" i="0" dirty="0">
                          <a:solidFill>
                            <a:schemeClr val="bg1"/>
                          </a:solidFill>
                          <a:latin typeface="Roboto" panose="02000000000000000000" pitchFamily="2" charset="0"/>
                          <a:ea typeface="Roboto" panose="02000000000000000000" pitchFamily="2" charset="0"/>
                          <a:cs typeface="Roboto" panose="02000000000000000000" pitchFamily="2" charset="0"/>
                        </a:rPr>
                        <a:t>Early Warning and Data Analytics</a:t>
                      </a:r>
                    </a:p>
                    <a:p>
                      <a:pPr algn="l"/>
                      <a:r>
                        <a:rPr lang="en-US" sz="2120" dirty="0">
                          <a:solidFill>
                            <a:schemeClr val="bg1"/>
                          </a:solidFill>
                          <a:latin typeface="Roboto" panose="02000000000000000000" pitchFamily="2" charset="0"/>
                          <a:ea typeface="Roboto" panose="02000000000000000000" pitchFamily="2" charset="0"/>
                          <a:cs typeface="Roboto" panose="02000000000000000000" pitchFamily="2" charset="0"/>
                        </a:rPr>
                        <a:t>Strategy, Policy and Action for People, Places and Planet</a:t>
                      </a:r>
                    </a:p>
                    <a:p>
                      <a:pPr algn="l"/>
                      <a:endParaRPr lang="en-US" sz="2800" i="1"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l"/>
                      <a:endParaRPr lang="en-US" sz="2800" i="1"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l"/>
                      <a:endParaRPr lang="en-US" sz="2800" i="1"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l"/>
                      <a:r>
                        <a:rPr lang="en-US" sz="2100" b="1" i="0" dirty="0">
                          <a:solidFill>
                            <a:schemeClr val="bg1"/>
                          </a:solidFill>
                          <a:latin typeface="Roboto" panose="02000000000000000000" pitchFamily="2" charset="0"/>
                          <a:ea typeface="Roboto" panose="02000000000000000000" pitchFamily="2" charset="0"/>
                          <a:cs typeface="Roboto" panose="02000000000000000000" pitchFamily="2" charset="0"/>
                        </a:rPr>
                        <a:t>Executive Brief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900" b="0" i="1" dirty="0">
                          <a:solidFill>
                            <a:schemeClr val="bg1"/>
                          </a:solidFill>
                          <a:latin typeface="Roboto" panose="02000000000000000000" pitchFamily="2" charset="0"/>
                          <a:ea typeface="Roboto" panose="02000000000000000000" pitchFamily="2" charset="0"/>
                          <a:cs typeface="Roboto" panose="02000000000000000000" pitchFamily="2" charset="0"/>
                        </a:rPr>
                        <a:t>February 2024 </a:t>
                      </a:r>
                    </a:p>
                    <a:p>
                      <a:pPr algn="l"/>
                      <a:endParaRPr lang="en-US" sz="1800" i="0" dirty="0">
                        <a:solidFill>
                          <a:schemeClr val="bg1"/>
                        </a:solidFill>
                        <a:latin typeface="Roboto"/>
                        <a:ea typeface="Roboto"/>
                      </a:endParaRPr>
                    </a:p>
                    <a:p>
                      <a:pPr algn="l"/>
                      <a:endParaRPr lang="en-US" sz="1800" i="0" dirty="0">
                        <a:solidFill>
                          <a:schemeClr val="bg1"/>
                        </a:solidFill>
                        <a:latin typeface="Roboto"/>
                        <a:ea typeface="Roboto"/>
                      </a:endParaRPr>
                    </a:p>
                    <a:p>
                      <a:pPr algn="l"/>
                      <a:endParaRPr lang="en-US" sz="1800" i="0" dirty="0">
                        <a:solidFill>
                          <a:schemeClr val="bg1"/>
                        </a:solidFill>
                        <a:latin typeface="Roboto"/>
                        <a:ea typeface="Roboto"/>
                      </a:endParaRP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noFill/>
                  </a:tcPr>
                </a:tc>
                <a:tc hMerge="1">
                  <a:txBody>
                    <a:bodyPr/>
                    <a:lstStyle/>
                    <a:p>
                      <a:endParaRPr lang="en-US">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4063466170"/>
                  </a:ext>
                </a:extLst>
              </a:tr>
              <a:tr h="1219040">
                <a:tc gridSpan="2">
                  <a:txBody>
                    <a:bodyPr/>
                    <a:lstStyle/>
                    <a:p>
                      <a:pPr marL="0" marR="0" lvl="0" indent="0" algn="l" defTabSz="914400">
                        <a:lnSpc>
                          <a:spcPct val="100000"/>
                        </a:lnSpc>
                        <a:spcBef>
                          <a:spcPts val="0"/>
                        </a:spcBef>
                        <a:spcAft>
                          <a:spcPts val="0"/>
                        </a:spcAft>
                        <a:buClrTx/>
                        <a:buSzTx/>
                        <a:buFontTx/>
                        <a:buNone/>
                        <a:tabLst/>
                        <a:defRPr/>
                      </a:pPr>
                      <a:endParaRPr lang="en-US" sz="1600" b="1"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a:lnSpc>
                          <a:spcPct val="100000"/>
                        </a:lnSpc>
                        <a:spcBef>
                          <a:spcPts val="0"/>
                        </a:spcBef>
                        <a:spcAft>
                          <a:spcPts val="0"/>
                        </a:spcAft>
                        <a:buClrTx/>
                        <a:buSzTx/>
                        <a:buFontTx/>
                        <a:buNone/>
                        <a:tabLst/>
                        <a:defRPr/>
                      </a:pP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Alexandre Caldas</a:t>
                      </a:r>
                    </a:p>
                    <a:p>
                      <a:pPr marL="0" marR="0" lvl="0" indent="0" algn="l" defTabSz="914400">
                        <a:lnSpc>
                          <a:spcPct val="100000"/>
                        </a:lnSpc>
                        <a:spcBef>
                          <a:spcPts val="0"/>
                        </a:spcBef>
                        <a:spcAft>
                          <a:spcPts val="0"/>
                        </a:spcAft>
                        <a:buClrTx/>
                        <a:buSzTx/>
                        <a:buFontTx/>
                        <a:buNone/>
                        <a:tabLst/>
                        <a:defRPr/>
                      </a:pPr>
                      <a:r>
                        <a:rPr lang="en-US" sz="1100" b="1" i="0" dirty="0">
                          <a:solidFill>
                            <a:schemeClr val="bg1"/>
                          </a:solidFill>
                          <a:latin typeface="Roboto" panose="02000000000000000000" pitchFamily="2" charset="0"/>
                          <a:ea typeface="Roboto" panose="02000000000000000000" pitchFamily="2" charset="0"/>
                          <a:cs typeface="Roboto" panose="02000000000000000000" pitchFamily="2" charset="0"/>
                        </a:rPr>
                        <a:t>Director of the United Nations and Chair of the ECOSOC UN Geospatial Network</a:t>
                      </a:r>
                    </a:p>
                    <a:p>
                      <a:pPr marL="0" marR="0" lvl="0" indent="0" algn="l" defTabSz="914400">
                        <a:lnSpc>
                          <a:spcPct val="100000"/>
                        </a:lnSpc>
                        <a:spcBef>
                          <a:spcPts val="0"/>
                        </a:spcBef>
                        <a:spcAft>
                          <a:spcPts val="0"/>
                        </a:spcAft>
                        <a:buClrTx/>
                        <a:buSzTx/>
                        <a:buFontTx/>
                        <a:buNone/>
                        <a:tabLst/>
                        <a:defRPr/>
                      </a:pPr>
                      <a:r>
                        <a:rPr lang="en-US" sz="1100" b="0" i="0" dirty="0">
                          <a:solidFill>
                            <a:schemeClr val="bg1"/>
                          </a:solidFill>
                          <a:latin typeface="Roboto" panose="02000000000000000000" pitchFamily="2" charset="0"/>
                          <a:ea typeface="Roboto" panose="02000000000000000000" pitchFamily="2" charset="0"/>
                          <a:cs typeface="Roboto" panose="02000000000000000000" pitchFamily="2" charset="0"/>
                        </a:rPr>
                        <a:t>Chief Early Warning and Data Analytics Branch, Early Warning and Assessment Division (EWAD)</a:t>
                      </a:r>
                    </a:p>
                    <a:p>
                      <a:pPr marL="0" marR="0" lvl="0" indent="0" algn="l" defTabSz="914400">
                        <a:lnSpc>
                          <a:spcPct val="100000"/>
                        </a:lnSpc>
                        <a:spcBef>
                          <a:spcPts val="0"/>
                        </a:spcBef>
                        <a:spcAft>
                          <a:spcPts val="0"/>
                        </a:spcAft>
                        <a:buClrTx/>
                        <a:buSzTx/>
                        <a:buFontTx/>
                        <a:buNone/>
                        <a:tabLst/>
                        <a:defRPr/>
                      </a:pPr>
                      <a:r>
                        <a:rPr lang="en-US" sz="1100" b="0" i="0" dirty="0">
                          <a:solidFill>
                            <a:schemeClr val="bg1"/>
                          </a:solidFill>
                          <a:latin typeface="Roboto" panose="02000000000000000000" pitchFamily="2" charset="0"/>
                          <a:ea typeface="Roboto" panose="02000000000000000000" pitchFamily="2" charset="0"/>
                          <a:cs typeface="Roboto" panose="02000000000000000000" pitchFamily="2" charset="0"/>
                        </a:rPr>
                        <a:t>United Nations Environment Programme (UNEP)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8326156"/>
                  </a:ext>
                </a:extLst>
              </a:tr>
              <a:tr h="497351">
                <a:tc>
                  <a:txBody>
                    <a:bodyPr/>
                    <a:lstStyle/>
                    <a:p>
                      <a:endParaRPr lang="en-US" sz="1100" dirty="0">
                        <a:solidFill>
                          <a:schemeClr val="bg1"/>
                        </a:solidFill>
                        <a:latin typeface="Roboto" panose="02000000000000000000" pitchFamily="2" charset="0"/>
                        <a:ea typeface="Roboto" panose="02000000000000000000" pitchFamily="2" charset="0"/>
                        <a:cs typeface="Roboto" panose="02000000000000000000" pitchFamily="2" charset="0"/>
                      </a:endParaRP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noFill/>
                  </a:tcPr>
                </a:tc>
                <a:tc>
                  <a:txBody>
                    <a:bodyPr/>
                    <a:lstStyle/>
                    <a:p>
                      <a:endParaRPr lang="en-US" dirty="0">
                        <a:solidFill>
                          <a:schemeClr val="bg1"/>
                        </a:solidFill>
                        <a:latin typeface="Roboto" panose="02000000000000000000" pitchFamily="2" charset="0"/>
                        <a:ea typeface="Roboto" panose="02000000000000000000" pitchFamily="2" charset="0"/>
                        <a:cs typeface="Roboto" panose="02000000000000000000" pitchFamily="2" charset="0"/>
                      </a:endParaRP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noFill/>
                  </a:tcPr>
                </a:tc>
                <a:extLst>
                  <a:ext uri="{0D108BD9-81ED-4DB2-BD59-A6C34878D82A}">
                    <a16:rowId xmlns:a16="http://schemas.microsoft.com/office/drawing/2014/main" val="1414307942"/>
                  </a:ext>
                </a:extLst>
              </a:tr>
            </a:tbl>
          </a:graphicData>
        </a:graphic>
      </p:graphicFrame>
    </p:spTree>
    <p:extLst>
      <p:ext uri="{BB962C8B-B14F-4D97-AF65-F5344CB8AC3E}">
        <p14:creationId xmlns:p14="http://schemas.microsoft.com/office/powerpoint/2010/main" val="3870718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68320A13-ED19-244B-7E4A-DB7E2473EBCB}"/>
              </a:ext>
            </a:extLst>
          </p:cNvPr>
          <p:cNvPicPr>
            <a:picLocks noChangeAspect="1"/>
          </p:cNvPicPr>
          <p:nvPr/>
        </p:nvPicPr>
        <p:blipFill>
          <a:blip r:embed="rId3"/>
          <a:stretch>
            <a:fillRect/>
          </a:stretch>
        </p:blipFill>
        <p:spPr>
          <a:xfrm>
            <a:off x="10355200" y="15678"/>
            <a:ext cx="1284889" cy="1284889"/>
          </a:xfrm>
          <a:prstGeom prst="rect">
            <a:avLst/>
          </a:prstGeom>
        </p:spPr>
      </p:pic>
      <p:cxnSp>
        <p:nvCxnSpPr>
          <p:cNvPr id="8" name="Straight Connector 7">
            <a:extLst>
              <a:ext uri="{FF2B5EF4-FFF2-40B4-BE49-F238E27FC236}">
                <a16:creationId xmlns:a16="http://schemas.microsoft.com/office/drawing/2014/main" id="{75A3B833-37B8-2826-C26B-5B1245EC70F4}"/>
              </a:ext>
            </a:extLst>
          </p:cNvPr>
          <p:cNvCxnSpPr>
            <a:cxnSpLocks/>
          </p:cNvCxnSpPr>
          <p:nvPr/>
        </p:nvCxnSpPr>
        <p:spPr>
          <a:xfrm>
            <a:off x="702573" y="1010474"/>
            <a:ext cx="9652627"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8AA58D4D-AC80-D693-0376-F79EB6F5C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556" y="1166402"/>
            <a:ext cx="9844088" cy="5445210"/>
          </a:xfrm>
          <a:prstGeom prst="rect">
            <a:avLst/>
          </a:prstGeom>
        </p:spPr>
      </p:pic>
      <p:sp>
        <p:nvSpPr>
          <p:cNvPr id="12" name="Title 1">
            <a:extLst>
              <a:ext uri="{FF2B5EF4-FFF2-40B4-BE49-F238E27FC236}">
                <a16:creationId xmlns:a16="http://schemas.microsoft.com/office/drawing/2014/main" id="{FE28C9FB-DF2C-4847-2C8F-4A451090779D}"/>
              </a:ext>
            </a:extLst>
          </p:cNvPr>
          <p:cNvSpPr txBox="1">
            <a:spLocks/>
          </p:cNvSpPr>
          <p:nvPr/>
        </p:nvSpPr>
        <p:spPr>
          <a:xfrm>
            <a:off x="580491" y="376366"/>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EWAD – An Agile Structure for the Future</a:t>
            </a:r>
          </a:p>
        </p:txBody>
      </p:sp>
    </p:spTree>
    <p:extLst>
      <p:ext uri="{BB962C8B-B14F-4D97-AF65-F5344CB8AC3E}">
        <p14:creationId xmlns:p14="http://schemas.microsoft.com/office/powerpoint/2010/main" val="329059724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A17290-BF9B-64A2-18E5-6CF5597906CA}"/>
              </a:ext>
            </a:extLst>
          </p:cNvPr>
          <p:cNvPicPr>
            <a:picLocks noChangeAspect="1"/>
          </p:cNvPicPr>
          <p:nvPr/>
        </p:nvPicPr>
        <p:blipFill>
          <a:blip r:embed="rId3"/>
          <a:stretch>
            <a:fillRect/>
          </a:stretch>
        </p:blipFill>
        <p:spPr>
          <a:xfrm>
            <a:off x="2297906" y="954560"/>
            <a:ext cx="7596188" cy="5409407"/>
          </a:xfrm>
          <a:prstGeom prst="rect">
            <a:avLst/>
          </a:prstGeom>
        </p:spPr>
      </p:pic>
      <p:cxnSp>
        <p:nvCxnSpPr>
          <p:cNvPr id="3" name="Straight Connector 2">
            <a:extLst>
              <a:ext uri="{FF2B5EF4-FFF2-40B4-BE49-F238E27FC236}">
                <a16:creationId xmlns:a16="http://schemas.microsoft.com/office/drawing/2014/main" id="{BFA3ADE6-3D82-12D3-2DAE-9ED0B4F75E92}"/>
              </a:ext>
            </a:extLst>
          </p:cNvPr>
          <p:cNvCxnSpPr>
            <a:cxnSpLocks/>
          </p:cNvCxnSpPr>
          <p:nvPr/>
        </p:nvCxnSpPr>
        <p:spPr>
          <a:xfrm>
            <a:off x="702573" y="1010474"/>
            <a:ext cx="9652627"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E51E2DED-CA7F-F274-0737-496943D70CAD}"/>
              </a:ext>
            </a:extLst>
          </p:cNvPr>
          <p:cNvSpPr txBox="1">
            <a:spLocks/>
          </p:cNvSpPr>
          <p:nvPr/>
        </p:nvSpPr>
        <p:spPr>
          <a:xfrm>
            <a:off x="580491" y="376366"/>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EWAD – An Agile Structure for the Future</a:t>
            </a:r>
          </a:p>
        </p:txBody>
      </p:sp>
    </p:spTree>
    <p:extLst>
      <p:ext uri="{BB962C8B-B14F-4D97-AF65-F5344CB8AC3E}">
        <p14:creationId xmlns:p14="http://schemas.microsoft.com/office/powerpoint/2010/main" val="7316827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rochure of a green plant growing&#10;&#10;Description automatically generated">
            <a:hlinkClick r:id="rId2"/>
            <a:extLst>
              <a:ext uri="{FF2B5EF4-FFF2-40B4-BE49-F238E27FC236}">
                <a16:creationId xmlns:a16="http://schemas.microsoft.com/office/drawing/2014/main" id="{2DE98B9F-18AF-AEF5-C392-5F46731FD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580" y="2583478"/>
            <a:ext cx="2043251" cy="2043251"/>
          </a:xfrm>
          <a:prstGeom prst="rect">
            <a:avLst/>
          </a:prstGeom>
        </p:spPr>
      </p:pic>
      <p:pic>
        <p:nvPicPr>
          <p:cNvPr id="6" name="Picture 5" descr="A blue and white cover with a beach and trees&#10;&#10;Description automatically generated">
            <a:hlinkClick r:id="rId4"/>
            <a:extLst>
              <a:ext uri="{FF2B5EF4-FFF2-40B4-BE49-F238E27FC236}">
                <a16:creationId xmlns:a16="http://schemas.microsoft.com/office/drawing/2014/main" id="{2D95A046-108A-4C37-66D8-B7BA496C35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5826" y="4103203"/>
            <a:ext cx="2043251" cy="2025169"/>
          </a:xfrm>
          <a:prstGeom prst="rect">
            <a:avLst/>
          </a:prstGeom>
        </p:spPr>
      </p:pic>
      <p:pic>
        <p:nvPicPr>
          <p:cNvPr id="8" name="Picture 7" descr="A person standing on a dock&#10;&#10;Description automatically generated">
            <a:hlinkClick r:id="rId6"/>
            <a:extLst>
              <a:ext uri="{FF2B5EF4-FFF2-40B4-BE49-F238E27FC236}">
                <a16:creationId xmlns:a16="http://schemas.microsoft.com/office/drawing/2014/main" id="{94CE196D-877C-E9EF-7C81-44B9E3535B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50252" y="4597891"/>
            <a:ext cx="2052292" cy="2034210"/>
          </a:xfrm>
          <a:prstGeom prst="rect">
            <a:avLst/>
          </a:prstGeom>
        </p:spPr>
      </p:pic>
      <p:pic>
        <p:nvPicPr>
          <p:cNvPr id="10" name="Picture 9" descr="A cover of a book&#10;&#10;Description automatically generated">
            <a:hlinkClick r:id="rId8"/>
            <a:extLst>
              <a:ext uri="{FF2B5EF4-FFF2-40B4-BE49-F238E27FC236}">
                <a16:creationId xmlns:a16="http://schemas.microsoft.com/office/drawing/2014/main" id="{2FB9382B-6322-4FC4-6C7D-BA03BB7873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48316" y="4103203"/>
            <a:ext cx="2043251" cy="2034210"/>
          </a:xfrm>
          <a:prstGeom prst="rect">
            <a:avLst/>
          </a:prstGeom>
        </p:spPr>
      </p:pic>
      <p:pic>
        <p:nvPicPr>
          <p:cNvPr id="12" name="Picture 11" descr="A cover of a computer program&#10;&#10;Description automatically generated with medium confidence">
            <a:hlinkClick r:id="rId10"/>
            <a:extLst>
              <a:ext uri="{FF2B5EF4-FFF2-40B4-BE49-F238E27FC236}">
                <a16:creationId xmlns:a16="http://schemas.microsoft.com/office/drawing/2014/main" id="{5D3D1FE9-49CB-AAB4-1E29-D6FB93D9BEC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409110" y="2608919"/>
            <a:ext cx="2052292" cy="2034210"/>
          </a:xfrm>
          <a:prstGeom prst="rect">
            <a:avLst/>
          </a:prstGeom>
        </p:spPr>
      </p:pic>
      <p:pic>
        <p:nvPicPr>
          <p:cNvPr id="14" name="Picture 13" descr="A cover of a book&#10;&#10;Description automatically generated">
            <a:extLst>
              <a:ext uri="{FF2B5EF4-FFF2-40B4-BE49-F238E27FC236}">
                <a16:creationId xmlns:a16="http://schemas.microsoft.com/office/drawing/2014/main" id="{AADFA291-ABE4-84E0-0732-34D93891AF9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733234" y="1291455"/>
            <a:ext cx="2725531" cy="2716565"/>
          </a:xfrm>
          <a:prstGeom prst="rect">
            <a:avLst/>
          </a:prstGeom>
        </p:spPr>
      </p:pic>
      <p:sp>
        <p:nvSpPr>
          <p:cNvPr id="15" name="Title 1">
            <a:extLst>
              <a:ext uri="{FF2B5EF4-FFF2-40B4-BE49-F238E27FC236}">
                <a16:creationId xmlns:a16="http://schemas.microsoft.com/office/drawing/2014/main" id="{C57FBE46-037A-60C1-C90E-75560DD4E0B9}"/>
              </a:ext>
            </a:extLst>
          </p:cNvPr>
          <p:cNvSpPr txBox="1">
            <a:spLocks/>
          </p:cNvSpPr>
          <p:nvPr/>
        </p:nvSpPr>
        <p:spPr>
          <a:xfrm>
            <a:off x="580491" y="376366"/>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Early Warning and Data Analytics Services</a:t>
            </a:r>
          </a:p>
        </p:txBody>
      </p:sp>
      <p:sp>
        <p:nvSpPr>
          <p:cNvPr id="23" name="TextBox 22">
            <a:extLst>
              <a:ext uri="{FF2B5EF4-FFF2-40B4-BE49-F238E27FC236}">
                <a16:creationId xmlns:a16="http://schemas.microsoft.com/office/drawing/2014/main" id="{815D5B84-A5BA-33C6-1B24-330DA9845DEE}"/>
              </a:ext>
            </a:extLst>
          </p:cNvPr>
          <p:cNvSpPr txBox="1"/>
          <p:nvPr/>
        </p:nvSpPr>
        <p:spPr>
          <a:xfrm>
            <a:off x="5105400" y="6581461"/>
            <a:ext cx="1943100" cy="200055"/>
          </a:xfrm>
          <a:prstGeom prst="rect">
            <a:avLst/>
          </a:prstGeom>
          <a:noFill/>
        </p:spPr>
        <p:txBody>
          <a:bodyPr wrap="square">
            <a:spAutoFit/>
          </a:bodyPr>
          <a:lstStyle/>
          <a:p>
            <a:pPr algn="ctr"/>
            <a:r>
              <a:rPr lang="en-GB" sz="700" b="0" i="0" u="sng" strike="noStrike" dirty="0">
                <a:solidFill>
                  <a:srgbClr val="0563C1"/>
                </a:solidFill>
                <a:effectLst/>
                <a:latin typeface="Calibri" panose="020F0502020204030204" pitchFamily="34" charset="0"/>
                <a:hlinkClick r:id="rId6" tooltip="https://wedocs.unep.org/20.500.11822/44789"/>
              </a:rPr>
              <a:t>https://wedocs.unep.org/20.500.11822/44789</a:t>
            </a:r>
            <a:endParaRPr lang="en-KE" sz="700" dirty="0"/>
          </a:p>
        </p:txBody>
      </p:sp>
      <p:sp>
        <p:nvSpPr>
          <p:cNvPr id="24" name="TextBox 23">
            <a:extLst>
              <a:ext uri="{FF2B5EF4-FFF2-40B4-BE49-F238E27FC236}">
                <a16:creationId xmlns:a16="http://schemas.microsoft.com/office/drawing/2014/main" id="{505AD10C-E4DB-0911-D0A1-66E3C77935B8}"/>
              </a:ext>
            </a:extLst>
          </p:cNvPr>
          <p:cNvSpPr txBox="1"/>
          <p:nvPr/>
        </p:nvSpPr>
        <p:spPr>
          <a:xfrm>
            <a:off x="7302500" y="6098861"/>
            <a:ext cx="1943100" cy="200055"/>
          </a:xfrm>
          <a:prstGeom prst="rect">
            <a:avLst/>
          </a:prstGeom>
          <a:noFill/>
        </p:spPr>
        <p:txBody>
          <a:bodyPr wrap="square">
            <a:spAutoFit/>
          </a:bodyPr>
          <a:lstStyle/>
          <a:p>
            <a:pPr algn="ctr"/>
            <a:r>
              <a:rPr lang="en-GB" sz="700" b="0" i="0" u="sng" strike="noStrike" dirty="0">
                <a:solidFill>
                  <a:srgbClr val="0563C1"/>
                </a:solidFill>
                <a:effectLst/>
                <a:latin typeface="Calibri" panose="020F0502020204030204" pitchFamily="34" charset="0"/>
                <a:hlinkClick r:id="rId8" tooltip="https://wedocs.unep.org/20.500.11822/44793"/>
              </a:rPr>
              <a:t>https://wedocs.unep.org/20.500.11822/44793</a:t>
            </a:r>
            <a:endParaRPr lang="en-KE" sz="700" dirty="0"/>
          </a:p>
        </p:txBody>
      </p:sp>
      <p:sp>
        <p:nvSpPr>
          <p:cNvPr id="25" name="TextBox 24">
            <a:extLst>
              <a:ext uri="{FF2B5EF4-FFF2-40B4-BE49-F238E27FC236}">
                <a16:creationId xmlns:a16="http://schemas.microsoft.com/office/drawing/2014/main" id="{F92C5F95-9A10-CB2F-19AF-13D8CD2FFCB3}"/>
              </a:ext>
            </a:extLst>
          </p:cNvPr>
          <p:cNvSpPr txBox="1"/>
          <p:nvPr/>
        </p:nvSpPr>
        <p:spPr>
          <a:xfrm>
            <a:off x="2921000" y="6098861"/>
            <a:ext cx="1943100" cy="200055"/>
          </a:xfrm>
          <a:prstGeom prst="rect">
            <a:avLst/>
          </a:prstGeom>
          <a:noFill/>
        </p:spPr>
        <p:txBody>
          <a:bodyPr wrap="square">
            <a:spAutoFit/>
          </a:bodyPr>
          <a:lstStyle/>
          <a:p>
            <a:pPr algn="l"/>
            <a:r>
              <a:rPr lang="en-GB" sz="700" b="0" i="0" u="sng" strike="noStrike" dirty="0">
                <a:solidFill>
                  <a:srgbClr val="0563C1"/>
                </a:solidFill>
                <a:effectLst/>
                <a:latin typeface="Calibri" panose="020F0502020204030204" pitchFamily="34" charset="0"/>
                <a:hlinkClick r:id="rId4" tooltip="https://wedocs.unep.org/20.500.11822/44790"/>
              </a:rPr>
              <a:t>https://wedocs.unep.org/20.500.11822/44790</a:t>
            </a:r>
            <a:endParaRPr lang="en-GB" sz="700" b="0" i="0" u="none" strike="noStrike" dirty="0">
              <a:solidFill>
                <a:srgbClr val="000000"/>
              </a:solidFill>
              <a:effectLst/>
              <a:latin typeface="Calibri" panose="020F0502020204030204" pitchFamily="34" charset="0"/>
            </a:endParaRPr>
          </a:p>
        </p:txBody>
      </p:sp>
      <p:sp>
        <p:nvSpPr>
          <p:cNvPr id="26" name="TextBox 25">
            <a:extLst>
              <a:ext uri="{FF2B5EF4-FFF2-40B4-BE49-F238E27FC236}">
                <a16:creationId xmlns:a16="http://schemas.microsoft.com/office/drawing/2014/main" id="{278119A0-DD1B-DD60-D262-D876CD0B2BAA}"/>
              </a:ext>
            </a:extLst>
          </p:cNvPr>
          <p:cNvSpPr txBox="1"/>
          <p:nvPr/>
        </p:nvSpPr>
        <p:spPr>
          <a:xfrm>
            <a:off x="711200" y="4587561"/>
            <a:ext cx="1943100" cy="200055"/>
          </a:xfrm>
          <a:prstGeom prst="rect">
            <a:avLst/>
          </a:prstGeom>
          <a:noFill/>
        </p:spPr>
        <p:txBody>
          <a:bodyPr wrap="square">
            <a:spAutoFit/>
          </a:bodyPr>
          <a:lstStyle/>
          <a:p>
            <a:pPr algn="ctr"/>
            <a:r>
              <a:rPr lang="en-GB" sz="700" b="0" i="0" u="sng" strike="noStrike" dirty="0">
                <a:solidFill>
                  <a:srgbClr val="0563C1"/>
                </a:solidFill>
                <a:effectLst/>
                <a:latin typeface="Calibri" panose="020F0502020204030204" pitchFamily="34" charset="0"/>
              </a:rPr>
              <a:t>https://</a:t>
            </a:r>
            <a:r>
              <a:rPr lang="en-GB" sz="700" b="0" i="0" u="sng" strike="noStrike" dirty="0" err="1">
                <a:solidFill>
                  <a:srgbClr val="0563C1"/>
                </a:solidFill>
                <a:effectLst/>
                <a:latin typeface="Calibri" panose="020F0502020204030204" pitchFamily="34" charset="0"/>
              </a:rPr>
              <a:t>wedocs.unep.org</a:t>
            </a:r>
            <a:r>
              <a:rPr lang="en-GB" sz="700" b="0" i="0" u="sng" strike="noStrike" dirty="0">
                <a:solidFill>
                  <a:srgbClr val="0563C1"/>
                </a:solidFill>
                <a:effectLst/>
                <a:latin typeface="Calibri" panose="020F0502020204030204" pitchFamily="34" charset="0"/>
              </a:rPr>
              <a:t>/20.500.11822/44792</a:t>
            </a:r>
            <a:endParaRPr lang="en-KE" sz="700" dirty="0"/>
          </a:p>
        </p:txBody>
      </p:sp>
      <p:sp>
        <p:nvSpPr>
          <p:cNvPr id="27" name="TextBox 26">
            <a:extLst>
              <a:ext uri="{FF2B5EF4-FFF2-40B4-BE49-F238E27FC236}">
                <a16:creationId xmlns:a16="http://schemas.microsoft.com/office/drawing/2014/main" id="{BC827C2F-E534-726C-A4B1-4C5455AC018D}"/>
              </a:ext>
            </a:extLst>
          </p:cNvPr>
          <p:cNvSpPr txBox="1"/>
          <p:nvPr/>
        </p:nvSpPr>
        <p:spPr>
          <a:xfrm>
            <a:off x="9474200" y="4587561"/>
            <a:ext cx="1943100" cy="200055"/>
          </a:xfrm>
          <a:prstGeom prst="rect">
            <a:avLst/>
          </a:prstGeom>
          <a:noFill/>
        </p:spPr>
        <p:txBody>
          <a:bodyPr wrap="square">
            <a:spAutoFit/>
          </a:bodyPr>
          <a:lstStyle/>
          <a:p>
            <a:pPr algn="l"/>
            <a:r>
              <a:rPr lang="en-GB" sz="700" b="0" i="0" u="sng" strike="noStrike" dirty="0">
                <a:solidFill>
                  <a:srgbClr val="0563C1"/>
                </a:solidFill>
                <a:effectLst/>
                <a:latin typeface="Calibri" panose="020F0502020204030204" pitchFamily="34" charset="0"/>
                <a:hlinkClick r:id="rId10" tooltip="https://wedocs.unep.org/20.500.11822/44791"/>
              </a:rPr>
              <a:t>https://wedocs.unep.org/20.500.11822/44791</a:t>
            </a:r>
            <a:endParaRPr lang="en-GB" sz="700" b="0" i="0" u="none" strike="noStrike" dirty="0">
              <a:solidFill>
                <a:srgbClr val="000000"/>
              </a:solidFill>
              <a:effectLst/>
              <a:latin typeface="Calibri" panose="020F0502020204030204" pitchFamily="34" charset="0"/>
            </a:endParaRPr>
          </a:p>
        </p:txBody>
      </p:sp>
      <p:sp>
        <p:nvSpPr>
          <p:cNvPr id="28" name="TextBox 27">
            <a:extLst>
              <a:ext uri="{FF2B5EF4-FFF2-40B4-BE49-F238E27FC236}">
                <a16:creationId xmlns:a16="http://schemas.microsoft.com/office/drawing/2014/main" id="{155E8322-1054-D1F8-85B3-6425E9AF2A10}"/>
              </a:ext>
            </a:extLst>
          </p:cNvPr>
          <p:cNvSpPr txBox="1"/>
          <p:nvPr/>
        </p:nvSpPr>
        <p:spPr>
          <a:xfrm>
            <a:off x="5105400" y="3952561"/>
            <a:ext cx="1943100" cy="200055"/>
          </a:xfrm>
          <a:prstGeom prst="rect">
            <a:avLst/>
          </a:prstGeom>
          <a:noFill/>
        </p:spPr>
        <p:txBody>
          <a:bodyPr wrap="square">
            <a:spAutoFit/>
          </a:bodyPr>
          <a:lstStyle/>
          <a:p>
            <a:pPr algn="ctr"/>
            <a:r>
              <a:rPr lang="en-GB" sz="700" b="0" i="0" u="sng" strike="noStrike" dirty="0">
                <a:solidFill>
                  <a:srgbClr val="0563C1"/>
                </a:solidFill>
                <a:effectLst/>
                <a:latin typeface="Calibri" panose="020F0502020204030204" pitchFamily="34" charset="0"/>
                <a:hlinkClick r:id="rId13" tooltip="https://wedocs.unep.org/20.500.11822/44794"/>
              </a:rPr>
              <a:t>https://wedocs.unep.org/20.500.11822/44794</a:t>
            </a:r>
            <a:endParaRPr lang="en-KE" sz="700" dirty="0"/>
          </a:p>
        </p:txBody>
      </p:sp>
    </p:spTree>
    <p:extLst>
      <p:ext uri="{BB962C8B-B14F-4D97-AF65-F5344CB8AC3E}">
        <p14:creationId xmlns:p14="http://schemas.microsoft.com/office/powerpoint/2010/main" val="69088064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314B46-9E98-F0E8-7F54-51783A6D9BB2}"/>
              </a:ext>
            </a:extLst>
          </p:cNvPr>
          <p:cNvPicPr>
            <a:picLocks noChangeAspect="1"/>
          </p:cNvPicPr>
          <p:nvPr/>
        </p:nvPicPr>
        <p:blipFill>
          <a:blip r:embed="rId3"/>
          <a:stretch>
            <a:fillRect/>
          </a:stretch>
        </p:blipFill>
        <p:spPr>
          <a:xfrm>
            <a:off x="1427516" y="984501"/>
            <a:ext cx="5634569" cy="5799752"/>
          </a:xfrm>
          <a:prstGeom prst="rect">
            <a:avLst/>
          </a:prstGeom>
        </p:spPr>
      </p:pic>
      <p:sp>
        <p:nvSpPr>
          <p:cNvPr id="7" name="Title 1">
            <a:extLst>
              <a:ext uri="{FF2B5EF4-FFF2-40B4-BE49-F238E27FC236}">
                <a16:creationId xmlns:a16="http://schemas.microsoft.com/office/drawing/2014/main" id="{B505767F-EBC7-7FFA-54D2-A46E3C3B6860}"/>
              </a:ext>
            </a:extLst>
          </p:cNvPr>
          <p:cNvSpPr txBox="1">
            <a:spLocks/>
          </p:cNvSpPr>
          <p:nvPr/>
        </p:nvSpPr>
        <p:spPr>
          <a:xfrm>
            <a:off x="7062085" y="1982304"/>
            <a:ext cx="4191447" cy="37182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200" b="1" dirty="0">
                <a:solidFill>
                  <a:srgbClr val="00B0F0"/>
                </a:solidFill>
                <a:latin typeface="Arial" panose="020B0604020202020204" pitchFamily="34" charset="0"/>
                <a:ea typeface="Verdana" panose="020B0604030504040204" pitchFamily="34" charset="0"/>
                <a:cs typeface="Arial" panose="020B0604020202020204" pitchFamily="34" charset="0"/>
              </a:rPr>
              <a:t>A complex, uncertain and unstable Future for People, Places and Planet</a:t>
            </a:r>
            <a:endParaRPr lang="en-CH" sz="2200" dirty="0">
              <a:solidFill>
                <a:srgbClr val="00B0F0"/>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E3CA17CA-946B-767F-6FD6-6A0634433220}"/>
              </a:ext>
            </a:extLst>
          </p:cNvPr>
          <p:cNvCxnSpPr>
            <a:cxnSpLocks/>
          </p:cNvCxnSpPr>
          <p:nvPr/>
        </p:nvCxnSpPr>
        <p:spPr>
          <a:xfrm>
            <a:off x="702573" y="1010474"/>
            <a:ext cx="9652627"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10" name="Title 1">
            <a:extLst>
              <a:ext uri="{FF2B5EF4-FFF2-40B4-BE49-F238E27FC236}">
                <a16:creationId xmlns:a16="http://schemas.microsoft.com/office/drawing/2014/main" id="{768C7FBA-2A69-48F1-AEB7-C079B7F030A3}"/>
              </a:ext>
            </a:extLst>
          </p:cNvPr>
          <p:cNvSpPr txBox="1">
            <a:spLocks/>
          </p:cNvSpPr>
          <p:nvPr/>
        </p:nvSpPr>
        <p:spPr>
          <a:xfrm>
            <a:off x="580491" y="376366"/>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Early Warning for Environment</a:t>
            </a:r>
          </a:p>
        </p:txBody>
      </p:sp>
    </p:spTree>
    <p:extLst>
      <p:ext uri="{BB962C8B-B14F-4D97-AF65-F5344CB8AC3E}">
        <p14:creationId xmlns:p14="http://schemas.microsoft.com/office/powerpoint/2010/main" val="18232022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8769AE-A904-C4E1-D3FD-D3FBF6B9651D}"/>
              </a:ext>
            </a:extLst>
          </p:cNvPr>
          <p:cNvSpPr/>
          <p:nvPr/>
        </p:nvSpPr>
        <p:spPr>
          <a:xfrm>
            <a:off x="6478954" y="5623034"/>
            <a:ext cx="3642508" cy="8303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4210BEB4-15AA-D28F-D5F7-264660B4CB8C}"/>
              </a:ext>
            </a:extLst>
          </p:cNvPr>
          <p:cNvSpPr txBox="1"/>
          <p:nvPr/>
        </p:nvSpPr>
        <p:spPr>
          <a:xfrm>
            <a:off x="617151" y="1292154"/>
            <a:ext cx="6018963" cy="4616648"/>
          </a:xfrm>
          <a:prstGeom prst="rect">
            <a:avLst/>
          </a:prstGeom>
          <a:noFill/>
        </p:spPr>
        <p:txBody>
          <a:bodyPr wrap="square" rtlCol="0">
            <a:spAutoFit/>
          </a:bodyPr>
          <a:lstStyle/>
          <a:p>
            <a:r>
              <a:rPr lang="en-US" sz="1400" b="1" dirty="0">
                <a:latin typeface="Roboto" panose="02000000000000000000" pitchFamily="2" charset="0"/>
                <a:ea typeface="Roboto" panose="02000000000000000000" pitchFamily="2" charset="0"/>
                <a:cs typeface="Roboto" panose="02000000000000000000" pitchFamily="2" charset="0"/>
              </a:rPr>
              <a:t>Early warning systems (EWS) are an adaptive measure for climate change</a:t>
            </a:r>
            <a:r>
              <a:rPr lang="en-US" sz="1400" dirty="0">
                <a:latin typeface="Roboto" panose="02000000000000000000" pitchFamily="2" charset="0"/>
                <a:ea typeface="Roboto" panose="02000000000000000000" pitchFamily="2" charset="0"/>
                <a:cs typeface="Roboto" panose="02000000000000000000" pitchFamily="2" charset="0"/>
              </a:rPr>
              <a:t>, using integrated monitoring, forecasting and communication systems to help communities prepare for and manage hazardous climate-related events. A successful EWS saves lives and jobs, land and infrastructure and supports long-term sustainability and disaster risk reduction. Early warning systems assist public officials and administrators in their planning, saving money in the long run and protecting economies and natural assets. The UN, working in diverse partnerships, has introduced a number of innovative EWS initiatives in vulnerable areas around the world.</a:t>
            </a:r>
          </a:p>
          <a:p>
            <a:endParaRPr lang="en-US" sz="1400" b="1" dirty="0">
              <a:latin typeface="Roboto" panose="02000000000000000000" pitchFamily="2" charset="0"/>
              <a:ea typeface="Roboto" panose="02000000000000000000" pitchFamily="2" charset="0"/>
              <a:cs typeface="Roboto" panose="02000000000000000000" pitchFamily="2" charset="0"/>
            </a:endParaRPr>
          </a:p>
          <a:p>
            <a:r>
              <a:rPr lang="en-GB" sz="1400" b="1" kern="100" dirty="0">
                <a:effectLst/>
                <a:latin typeface="Roboto" panose="02000000000000000000" pitchFamily="2" charset="0"/>
                <a:ea typeface="Roboto" panose="02000000000000000000" pitchFamily="2" charset="0"/>
                <a:cs typeface="Roboto" panose="02000000000000000000" pitchFamily="2" charset="0"/>
              </a:rPr>
              <a:t>Early Warning for Environment</a:t>
            </a:r>
            <a:br>
              <a:rPr lang="en-GB" sz="1400" kern="100" dirty="0">
                <a:effectLst/>
                <a:latin typeface="Roboto" panose="02000000000000000000" pitchFamily="2" charset="0"/>
                <a:ea typeface="Roboto" panose="02000000000000000000" pitchFamily="2" charset="0"/>
                <a:cs typeface="Roboto" panose="02000000000000000000" pitchFamily="2" charset="0"/>
              </a:rPr>
            </a:br>
            <a:r>
              <a:rPr lang="en-GB" sz="1400" kern="100" dirty="0">
                <a:effectLst/>
                <a:latin typeface="Roboto" panose="02000000000000000000" pitchFamily="2" charset="0"/>
                <a:ea typeface="Roboto" panose="02000000000000000000" pitchFamily="2" charset="0"/>
                <a:cs typeface="Roboto" panose="02000000000000000000" pitchFamily="2" charset="0"/>
              </a:rPr>
              <a:t>Identifying, monitoring and analysing both rapid onset multi-hazards (with a predominant focus on climate-related risks) and slow onset but continuous hazards and their interlinkages, or issuing warnings of future events that come early enough for one to prepare, respond and </a:t>
            </a:r>
            <a:r>
              <a:rPr lang="en-GB" sz="1400" i="1" kern="100" dirty="0">
                <a:effectLst/>
                <a:latin typeface="Roboto" panose="02000000000000000000" pitchFamily="2" charset="0"/>
                <a:ea typeface="Roboto" panose="02000000000000000000" pitchFamily="2" charset="0"/>
                <a:cs typeface="Roboto" panose="02000000000000000000" pitchFamily="2" charset="0"/>
              </a:rPr>
              <a:t>Build Back Better</a:t>
            </a:r>
            <a:r>
              <a:rPr lang="en-GB" sz="1400" kern="100" dirty="0">
                <a:effectLst/>
                <a:latin typeface="Roboto" panose="02000000000000000000" pitchFamily="2" charset="0"/>
                <a:ea typeface="Roboto" panose="02000000000000000000" pitchFamily="2" charset="0"/>
                <a:cs typeface="Roboto" panose="02000000000000000000" pitchFamily="2" charset="0"/>
              </a:rPr>
              <a:t>. Leaving No One Behind.</a:t>
            </a:r>
          </a:p>
          <a:p>
            <a:endParaRPr lang="en-GB" sz="1400" kern="100" dirty="0">
              <a:latin typeface="Roboto" panose="02000000000000000000" pitchFamily="2" charset="0"/>
              <a:ea typeface="Roboto" panose="02000000000000000000" pitchFamily="2" charset="0"/>
              <a:cs typeface="Roboto" panose="02000000000000000000" pitchFamily="2" charset="0"/>
            </a:endParaRPr>
          </a:p>
          <a:p>
            <a:r>
              <a:rPr lang="en-US" sz="1400" b="1" dirty="0">
                <a:latin typeface="Roboto" panose="02000000000000000000" pitchFamily="2" charset="0"/>
                <a:ea typeface="Roboto" panose="02000000000000000000" pitchFamily="2" charset="0"/>
                <a:cs typeface="Roboto" panose="02000000000000000000" pitchFamily="2" charset="0"/>
              </a:rPr>
              <a:t>Saving the Lives of billions of People and preventing social and economic losses, protecting the property and natural assets of the most vulnerable communities in the world.</a:t>
            </a:r>
            <a:endParaRPr lang="en-GB" sz="1400" dirty="0">
              <a:latin typeface="Roboto" panose="02000000000000000000" pitchFamily="2" charset="0"/>
              <a:ea typeface="Roboto" panose="02000000000000000000" pitchFamily="2" charset="0"/>
              <a:cs typeface="Roboto" panose="02000000000000000000" pitchFamily="2" charset="0"/>
            </a:endParaRPr>
          </a:p>
        </p:txBody>
      </p:sp>
      <p:sp>
        <p:nvSpPr>
          <p:cNvPr id="6" name="Title 1">
            <a:extLst>
              <a:ext uri="{FF2B5EF4-FFF2-40B4-BE49-F238E27FC236}">
                <a16:creationId xmlns:a16="http://schemas.microsoft.com/office/drawing/2014/main" id="{6A0FEE67-79C9-6F0C-AD0A-4BB2C91325CB}"/>
              </a:ext>
            </a:extLst>
          </p:cNvPr>
          <p:cNvSpPr txBox="1">
            <a:spLocks/>
          </p:cNvSpPr>
          <p:nvPr/>
        </p:nvSpPr>
        <p:spPr>
          <a:xfrm>
            <a:off x="580491" y="376366"/>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Early Warning &amp; Data Analytics for People, Places and Planet</a:t>
            </a:r>
          </a:p>
        </p:txBody>
      </p:sp>
      <p:pic>
        <p:nvPicPr>
          <p:cNvPr id="2" name="Picture 1">
            <a:extLst>
              <a:ext uri="{FF2B5EF4-FFF2-40B4-BE49-F238E27FC236}">
                <a16:creationId xmlns:a16="http://schemas.microsoft.com/office/drawing/2014/main" id="{09777F8C-F929-6E2B-9A52-5DC165278456}"/>
              </a:ext>
            </a:extLst>
          </p:cNvPr>
          <p:cNvPicPr>
            <a:picLocks noChangeAspect="1"/>
          </p:cNvPicPr>
          <p:nvPr/>
        </p:nvPicPr>
        <p:blipFill>
          <a:blip r:embed="rId3"/>
          <a:stretch>
            <a:fillRect/>
          </a:stretch>
        </p:blipFill>
        <p:spPr>
          <a:xfrm>
            <a:off x="6660023" y="1219199"/>
            <a:ext cx="5018634" cy="5490265"/>
          </a:xfrm>
          <a:prstGeom prst="rect">
            <a:avLst/>
          </a:prstGeom>
        </p:spPr>
      </p:pic>
    </p:spTree>
    <p:extLst>
      <p:ext uri="{BB962C8B-B14F-4D97-AF65-F5344CB8AC3E}">
        <p14:creationId xmlns:p14="http://schemas.microsoft.com/office/powerpoint/2010/main" val="363390035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B0898EC-8E81-D823-3EF0-55FB2BC9D267}"/>
              </a:ext>
            </a:extLst>
          </p:cNvPr>
          <p:cNvSpPr txBox="1"/>
          <p:nvPr/>
        </p:nvSpPr>
        <p:spPr>
          <a:xfrm>
            <a:off x="609067" y="1303916"/>
            <a:ext cx="5377382" cy="526297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Roboto" panose="02000000000000000000" pitchFamily="2" charset="0"/>
              </a:rPr>
              <a:t>Early warning systems (EWS) are an adaptive measure for climate change, </a:t>
            </a:r>
            <a:r>
              <a:rPr kumimoji="0" lang="en-US" sz="1400" u="none" strike="noStrike" kern="1200" cap="none" spc="0" normalizeH="0" baseline="0" noProof="0" dirty="0">
                <a:ln>
                  <a:noFill/>
                </a:ln>
                <a:effectLst/>
                <a:uLnTx/>
                <a:uFillTx/>
                <a:latin typeface="Roboto" panose="02000000000000000000" pitchFamily="2" charset="0"/>
                <a:ea typeface="Roboto" panose="02000000000000000000" pitchFamily="2" charset="0"/>
                <a:cs typeface="Roboto" panose="02000000000000000000" pitchFamily="2" charset="0"/>
              </a:rPr>
              <a:t>using integrated monitoring, forecasting and communication systems to help communities prepare for and manage hazardous climate-related events. A successful EWS saves lives and jobs, land and infrastructure and supports long-term sustainability and disaster risk reduction. Early warning systems assist public officials and administrators in their planning, saving money in the long run and protecting economies and natural assets. The UN, working in diverse partnerships, has introduced a number of innovative EWS initiatives in vulnerable areas around the world.</a:t>
            </a:r>
          </a:p>
          <a:p>
            <a:endParaRPr lang="en-US" sz="1400" dirty="0">
              <a:latin typeface="Roboto" panose="02000000000000000000" pitchFamily="2" charset="0"/>
              <a:ea typeface="Roboto" panose="02000000000000000000" pitchFamily="2" charset="0"/>
              <a:cs typeface="Roboto" panose="02000000000000000000" pitchFamily="2" charset="0"/>
            </a:endParaRPr>
          </a:p>
          <a:p>
            <a:endParaRPr lang="en-US" sz="1400" dirty="0">
              <a:latin typeface="Roboto" panose="02000000000000000000" pitchFamily="2" charset="0"/>
              <a:ea typeface="Roboto" panose="02000000000000000000" pitchFamily="2" charset="0"/>
              <a:cs typeface="Roboto" panose="02000000000000000000" pitchFamily="2" charset="0"/>
            </a:endParaRPr>
          </a:p>
          <a:p>
            <a:r>
              <a:rPr lang="en-GB" sz="1400" b="1" kern="100" dirty="0">
                <a:effectLst/>
                <a:latin typeface="Roboto" panose="02000000000000000000" pitchFamily="2" charset="0"/>
                <a:ea typeface="Roboto" panose="02000000000000000000" pitchFamily="2" charset="0"/>
                <a:cs typeface="Roboto" panose="02000000000000000000" pitchFamily="2" charset="0"/>
              </a:rPr>
              <a:t>Early Warning for Environment</a:t>
            </a:r>
            <a:br>
              <a:rPr lang="en-GB" sz="1400" kern="100" dirty="0">
                <a:effectLst/>
                <a:latin typeface="Roboto" panose="02000000000000000000" pitchFamily="2" charset="0"/>
                <a:ea typeface="Roboto" panose="02000000000000000000" pitchFamily="2" charset="0"/>
                <a:cs typeface="Roboto" panose="02000000000000000000" pitchFamily="2" charset="0"/>
              </a:rPr>
            </a:br>
            <a:r>
              <a:rPr lang="en-GB" sz="1400" kern="100" dirty="0">
                <a:effectLst/>
                <a:latin typeface="Roboto" panose="02000000000000000000" pitchFamily="2" charset="0"/>
                <a:ea typeface="Roboto" panose="02000000000000000000" pitchFamily="2" charset="0"/>
                <a:cs typeface="Roboto" panose="02000000000000000000" pitchFamily="2" charset="0"/>
              </a:rPr>
              <a:t>Identifying, monitoring and analysing both rapid onset multi-hazards (with a predominant focus on climate-related risks) and slow onset but continuous hazards and their interlinkages, or issuing warnings of future events that come early enough for one to prepare, respond and Build Back Better. Leaving No One Behind.</a:t>
            </a:r>
          </a:p>
          <a:p>
            <a:endParaRPr lang="en-GB" sz="1400" kern="100" dirty="0">
              <a:latin typeface="Roboto" panose="02000000000000000000" pitchFamily="2" charset="0"/>
              <a:ea typeface="Roboto" panose="02000000000000000000" pitchFamily="2" charset="0"/>
              <a:cs typeface="Roboto" panose="02000000000000000000" pitchFamily="2" charset="0"/>
            </a:endParaRPr>
          </a:p>
          <a:p>
            <a:r>
              <a:rPr lang="en-US" sz="1400" b="1" dirty="0">
                <a:latin typeface="Roboto" panose="02000000000000000000" pitchFamily="2" charset="0"/>
                <a:ea typeface="Roboto" panose="02000000000000000000" pitchFamily="2" charset="0"/>
                <a:cs typeface="Roboto" panose="02000000000000000000" pitchFamily="2" charset="0"/>
              </a:rPr>
              <a:t>Saving the Lives of billions of People and preventing socio economic losses, protecting the property of the most vulnerable communities in the world.</a:t>
            </a:r>
            <a:endParaRPr lang="en-GB" sz="1400" dirty="0">
              <a:latin typeface="Roboto" panose="02000000000000000000" pitchFamily="2" charset="0"/>
              <a:ea typeface="Roboto" panose="02000000000000000000" pitchFamily="2" charset="0"/>
              <a:cs typeface="Roboto" panose="02000000000000000000" pitchFamily="2" charset="0"/>
            </a:endParaRPr>
          </a:p>
        </p:txBody>
      </p:sp>
      <p:sp>
        <p:nvSpPr>
          <p:cNvPr id="5" name="Title 1">
            <a:extLst>
              <a:ext uri="{FF2B5EF4-FFF2-40B4-BE49-F238E27FC236}">
                <a16:creationId xmlns:a16="http://schemas.microsoft.com/office/drawing/2014/main" id="{0AF2B235-6375-2C2B-EF84-CDB295EC2300}"/>
              </a:ext>
            </a:extLst>
          </p:cNvPr>
          <p:cNvSpPr txBox="1">
            <a:spLocks/>
          </p:cNvSpPr>
          <p:nvPr/>
        </p:nvSpPr>
        <p:spPr>
          <a:xfrm>
            <a:off x="580491" y="376366"/>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Early Warning &amp; Data Analytics for People, Places and Planet</a:t>
            </a:r>
          </a:p>
        </p:txBody>
      </p:sp>
      <p:pic>
        <p:nvPicPr>
          <p:cNvPr id="2" name="Picture 1">
            <a:extLst>
              <a:ext uri="{FF2B5EF4-FFF2-40B4-BE49-F238E27FC236}">
                <a16:creationId xmlns:a16="http://schemas.microsoft.com/office/drawing/2014/main" id="{97EE7327-E9D4-6935-C946-B15BEC907A86}"/>
              </a:ext>
            </a:extLst>
          </p:cNvPr>
          <p:cNvPicPr>
            <a:picLocks noChangeAspect="1"/>
          </p:cNvPicPr>
          <p:nvPr/>
        </p:nvPicPr>
        <p:blipFill>
          <a:blip r:embed="rId3"/>
          <a:stretch>
            <a:fillRect/>
          </a:stretch>
        </p:blipFill>
        <p:spPr>
          <a:xfrm>
            <a:off x="5932793" y="1444233"/>
            <a:ext cx="5689896" cy="4399975"/>
          </a:xfrm>
          <a:prstGeom prst="rect">
            <a:avLst/>
          </a:prstGeom>
        </p:spPr>
      </p:pic>
    </p:spTree>
    <p:extLst>
      <p:ext uri="{BB962C8B-B14F-4D97-AF65-F5344CB8AC3E}">
        <p14:creationId xmlns:p14="http://schemas.microsoft.com/office/powerpoint/2010/main" val="29183243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8769AE-A904-C4E1-D3FD-D3FBF6B9651D}"/>
              </a:ext>
            </a:extLst>
          </p:cNvPr>
          <p:cNvSpPr/>
          <p:nvPr/>
        </p:nvSpPr>
        <p:spPr>
          <a:xfrm>
            <a:off x="6478954" y="5623034"/>
            <a:ext cx="3642508" cy="8303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4210BEB4-15AA-D28F-D5F7-264660B4CB8C}"/>
              </a:ext>
            </a:extLst>
          </p:cNvPr>
          <p:cNvSpPr txBox="1"/>
          <p:nvPr/>
        </p:nvSpPr>
        <p:spPr>
          <a:xfrm>
            <a:off x="606993" y="1282441"/>
            <a:ext cx="5785509" cy="5016758"/>
          </a:xfrm>
          <a:prstGeom prst="rect">
            <a:avLst/>
          </a:prstGeom>
          <a:noFill/>
        </p:spPr>
        <p:txBody>
          <a:bodyPr wrap="square" rtlCol="0">
            <a:spAutoFit/>
          </a:bodyPr>
          <a:lstStyle/>
          <a:p>
            <a:r>
              <a:rPr lang="en-US" sz="1400" b="1" dirty="0">
                <a:latin typeface="Roboto" panose="02000000000000000000" pitchFamily="2" charset="0"/>
                <a:ea typeface="Roboto" panose="02000000000000000000" pitchFamily="2" charset="0"/>
                <a:cs typeface="Roboto" panose="02000000000000000000" pitchFamily="2" charset="0"/>
              </a:rPr>
              <a:t>Early warning systems (EWS) are an adaptive measure for climate change, </a:t>
            </a:r>
            <a:r>
              <a:rPr lang="en-US" sz="1400" dirty="0">
                <a:latin typeface="Roboto" panose="02000000000000000000" pitchFamily="2" charset="0"/>
                <a:ea typeface="Roboto" panose="02000000000000000000" pitchFamily="2" charset="0"/>
                <a:cs typeface="Roboto" panose="02000000000000000000" pitchFamily="2" charset="0"/>
              </a:rPr>
              <a:t>using integrated monitoring, forecasting and communication systems to help communities prepare for and manage hazardous climate-related events. A successful EWS saves lives and jobs, land and infrastructure and supports long-term sustainability and disaster risk reduction. Early warning systems assist public officials and administrators in their planning, saving money in the long run and protecting economies and natural assets. The UN, working in diverse partnerships, has introduced a number of innovative EWS initiatives in vulnerable areas around the world.</a:t>
            </a:r>
          </a:p>
          <a:p>
            <a:endParaRPr lang="en-US" sz="1400" b="1" dirty="0">
              <a:latin typeface="Roboto" panose="02000000000000000000" pitchFamily="2" charset="0"/>
              <a:ea typeface="Roboto" panose="02000000000000000000" pitchFamily="2" charset="0"/>
              <a:cs typeface="Roboto" panose="02000000000000000000" pitchFamily="2" charset="0"/>
            </a:endParaRPr>
          </a:p>
          <a:p>
            <a:r>
              <a:rPr lang="en-GB" sz="1400" b="1" kern="100" dirty="0">
                <a:effectLst/>
                <a:latin typeface="Roboto" panose="02000000000000000000" pitchFamily="2" charset="0"/>
                <a:ea typeface="Roboto" panose="02000000000000000000" pitchFamily="2" charset="0"/>
                <a:cs typeface="Roboto" panose="02000000000000000000" pitchFamily="2" charset="0"/>
              </a:rPr>
              <a:t>Early Warning for Environment</a:t>
            </a:r>
            <a:br>
              <a:rPr lang="en-GB" sz="1400" b="1" kern="100" dirty="0">
                <a:effectLst/>
                <a:latin typeface="Roboto" panose="02000000000000000000" pitchFamily="2" charset="0"/>
                <a:ea typeface="Roboto" panose="02000000000000000000" pitchFamily="2" charset="0"/>
                <a:cs typeface="Roboto" panose="02000000000000000000" pitchFamily="2" charset="0"/>
              </a:rPr>
            </a:br>
            <a:r>
              <a:rPr lang="en-GB" sz="1400" kern="100" dirty="0">
                <a:effectLst/>
                <a:latin typeface="Roboto" panose="02000000000000000000" pitchFamily="2" charset="0"/>
                <a:ea typeface="Roboto" panose="02000000000000000000" pitchFamily="2" charset="0"/>
                <a:cs typeface="Roboto" panose="02000000000000000000" pitchFamily="2" charset="0"/>
              </a:rPr>
              <a:t>Identifying, monitoring and analysing both rapid onset multi-hazards and slow onset but continuous hazards and their interlinkages, or issuing warnings of future environmental events that come early enough for one to prepare, respond and Build Back Better. Leaving No One Behind. </a:t>
            </a:r>
          </a:p>
          <a:p>
            <a:endParaRPr lang="en-GB" sz="1400" b="1" kern="100" dirty="0">
              <a:latin typeface="Roboto" panose="02000000000000000000" pitchFamily="2" charset="0"/>
              <a:ea typeface="Roboto" panose="02000000000000000000" pitchFamily="2" charset="0"/>
              <a:cs typeface="Roboto" panose="02000000000000000000" pitchFamily="2" charset="0"/>
            </a:endParaRPr>
          </a:p>
          <a:p>
            <a:r>
              <a:rPr lang="en-GB" sz="1400" kern="100" dirty="0">
                <a:effectLst/>
                <a:latin typeface="Roboto" panose="02000000000000000000" pitchFamily="2" charset="0"/>
                <a:ea typeface="Roboto" panose="02000000000000000000" pitchFamily="2" charset="0"/>
                <a:cs typeface="Roboto" panose="02000000000000000000" pitchFamily="2" charset="0"/>
              </a:rPr>
              <a:t>Build a multi-stakeholder approach and on the rich mandates of the Partner Agencies from the UN system and beyond to impact in countries, </a:t>
            </a:r>
            <a:r>
              <a:rPr lang="en-GB" sz="1400" b="1" kern="100" dirty="0">
                <a:effectLst/>
                <a:latin typeface="Roboto" panose="02000000000000000000" pitchFamily="2" charset="0"/>
                <a:ea typeface="Roboto" panose="02000000000000000000" pitchFamily="2" charset="0"/>
                <a:cs typeface="Roboto" panose="02000000000000000000" pitchFamily="2" charset="0"/>
              </a:rPr>
              <a:t>saving lives and property, particularly with the developing nations and the most vulnerable communities. </a:t>
            </a:r>
          </a:p>
          <a:p>
            <a:endParaRPr lang="en-GB" sz="1200" b="1" kern="1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12" name="Title 1">
            <a:extLst>
              <a:ext uri="{FF2B5EF4-FFF2-40B4-BE49-F238E27FC236}">
                <a16:creationId xmlns:a16="http://schemas.microsoft.com/office/drawing/2014/main" id="{06B25D6A-82DA-2184-D516-10EBF3AB531C}"/>
              </a:ext>
            </a:extLst>
          </p:cNvPr>
          <p:cNvSpPr txBox="1">
            <a:spLocks/>
          </p:cNvSpPr>
          <p:nvPr/>
        </p:nvSpPr>
        <p:spPr>
          <a:xfrm>
            <a:off x="580491" y="376366"/>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Early Warning for Environment: towards a definition</a:t>
            </a:r>
          </a:p>
        </p:txBody>
      </p:sp>
      <p:pic>
        <p:nvPicPr>
          <p:cNvPr id="3" name="Picture 2">
            <a:extLst>
              <a:ext uri="{FF2B5EF4-FFF2-40B4-BE49-F238E27FC236}">
                <a16:creationId xmlns:a16="http://schemas.microsoft.com/office/drawing/2014/main" id="{13BC54BE-D0FD-BE1D-0168-203E4F76C8B0}"/>
              </a:ext>
            </a:extLst>
          </p:cNvPr>
          <p:cNvPicPr>
            <a:picLocks noChangeAspect="1"/>
          </p:cNvPicPr>
          <p:nvPr/>
        </p:nvPicPr>
        <p:blipFill>
          <a:blip r:embed="rId3"/>
          <a:stretch>
            <a:fillRect/>
          </a:stretch>
        </p:blipFill>
        <p:spPr>
          <a:xfrm>
            <a:off x="6660023" y="1219199"/>
            <a:ext cx="5018634" cy="5490265"/>
          </a:xfrm>
          <a:prstGeom prst="rect">
            <a:avLst/>
          </a:prstGeom>
        </p:spPr>
      </p:pic>
    </p:spTree>
    <p:extLst>
      <p:ext uri="{BB962C8B-B14F-4D97-AF65-F5344CB8AC3E}">
        <p14:creationId xmlns:p14="http://schemas.microsoft.com/office/powerpoint/2010/main" val="60336583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A2ECF12-5509-233B-A8B4-C5CD4570F699}"/>
              </a:ext>
            </a:extLst>
          </p:cNvPr>
          <p:cNvSpPr txBox="1">
            <a:spLocks/>
          </p:cNvSpPr>
          <p:nvPr/>
        </p:nvSpPr>
        <p:spPr>
          <a:xfrm>
            <a:off x="623355" y="376366"/>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Early Warning for Environment</a:t>
            </a:r>
          </a:p>
        </p:txBody>
      </p:sp>
      <p:sp>
        <p:nvSpPr>
          <p:cNvPr id="11" name="TextBox 10">
            <a:extLst>
              <a:ext uri="{FF2B5EF4-FFF2-40B4-BE49-F238E27FC236}">
                <a16:creationId xmlns:a16="http://schemas.microsoft.com/office/drawing/2014/main" id="{90B4E705-512D-B980-D692-AA977EB1375A}"/>
              </a:ext>
            </a:extLst>
          </p:cNvPr>
          <p:cNvSpPr txBox="1"/>
          <p:nvPr/>
        </p:nvSpPr>
        <p:spPr>
          <a:xfrm>
            <a:off x="603345" y="1706399"/>
            <a:ext cx="11171583" cy="922304"/>
          </a:xfrm>
          <a:prstGeom prst="rect">
            <a:avLst/>
          </a:prstGeom>
          <a:noFill/>
        </p:spPr>
        <p:txBody>
          <a:bodyPr wrap="square">
            <a:spAutoFit/>
          </a:bodyPr>
          <a:lstStyle/>
          <a:p>
            <a:pPr>
              <a:lnSpc>
                <a:spcPct val="115000"/>
              </a:lnSpc>
            </a:pPr>
            <a:r>
              <a:rPr lang="en-GB" sz="1600" dirty="0">
                <a:effectLst/>
                <a:latin typeface="Roboto" panose="02000000000000000000" pitchFamily="2" charset="0"/>
                <a:ea typeface="Roboto" panose="02000000000000000000" pitchFamily="2" charset="0"/>
                <a:cs typeface="Roboto" panose="02000000000000000000" pitchFamily="2" charset="0"/>
              </a:rPr>
              <a:t>We all know the </a:t>
            </a:r>
            <a:r>
              <a:rPr lang="en-GB" sz="1600" b="1" dirty="0">
                <a:effectLst/>
                <a:latin typeface="Roboto" panose="02000000000000000000" pitchFamily="2" charset="0"/>
                <a:ea typeface="Roboto" panose="02000000000000000000" pitchFamily="2" charset="0"/>
                <a:cs typeface="Roboto" panose="02000000000000000000" pitchFamily="2" charset="0"/>
              </a:rPr>
              <a:t>importance of early warnings for climate change and related disasters</a:t>
            </a:r>
            <a:r>
              <a:rPr lang="en-GB" sz="1600" dirty="0">
                <a:effectLst/>
                <a:latin typeface="Roboto" panose="02000000000000000000" pitchFamily="2" charset="0"/>
                <a:ea typeface="Roboto" panose="02000000000000000000" pitchFamily="2" charset="0"/>
                <a:cs typeface="Roboto" panose="02000000000000000000" pitchFamily="2" charset="0"/>
              </a:rPr>
              <a:t>. Early warnings can enhance resilience and adaptive capacity and reduce future loss and damage. Early warnings can save lives, livelihoods and nature’s services. They protect assets that are worth far more than the costs of the systems themselves. They work.</a:t>
            </a:r>
          </a:p>
        </p:txBody>
      </p:sp>
      <p:sp>
        <p:nvSpPr>
          <p:cNvPr id="13" name="TextBox 12">
            <a:extLst>
              <a:ext uri="{FF2B5EF4-FFF2-40B4-BE49-F238E27FC236}">
                <a16:creationId xmlns:a16="http://schemas.microsoft.com/office/drawing/2014/main" id="{3E0D198F-0432-7EDB-EE7B-D8926648DB20}"/>
              </a:ext>
            </a:extLst>
          </p:cNvPr>
          <p:cNvSpPr txBox="1"/>
          <p:nvPr/>
        </p:nvSpPr>
        <p:spPr>
          <a:xfrm>
            <a:off x="603344" y="4118523"/>
            <a:ext cx="11071040" cy="639149"/>
          </a:xfrm>
          <a:prstGeom prst="rect">
            <a:avLst/>
          </a:prstGeom>
          <a:noFill/>
        </p:spPr>
        <p:txBody>
          <a:bodyPr wrap="square">
            <a:spAutoFit/>
          </a:bodyPr>
          <a:lstStyle/>
          <a:p>
            <a:pPr>
              <a:lnSpc>
                <a:spcPct val="115000"/>
              </a:lnSpc>
            </a:pPr>
            <a:r>
              <a:rPr lang="en-GB" sz="1600" b="1" dirty="0">
                <a:solidFill>
                  <a:srgbClr val="000000"/>
                </a:solidFill>
                <a:effectLst/>
                <a:latin typeface="Roboto" panose="02000000000000000000" pitchFamily="2" charset="0"/>
                <a:ea typeface="Roboto" panose="02000000000000000000" pitchFamily="2" charset="0"/>
                <a:cs typeface="Roboto" panose="02000000000000000000" pitchFamily="2" charset="0"/>
              </a:rPr>
              <a:t>UNEP is proud to be part of the UN’s Early Warnings for All initiative (EW4All)</a:t>
            </a: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 including as a founding partner and implementer of the Systematic Observations Financing Facility – a partnership between WMO, UNDP and UNEP. </a:t>
            </a:r>
            <a:endParaRPr lang="en-GB" sz="1600" dirty="0">
              <a:effectLst/>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73BE1B12-10AD-5263-A9B0-013C9E5E6EB9}"/>
              </a:ext>
            </a:extLst>
          </p:cNvPr>
          <p:cNvSpPr txBox="1"/>
          <p:nvPr/>
        </p:nvSpPr>
        <p:spPr>
          <a:xfrm>
            <a:off x="603344" y="5005904"/>
            <a:ext cx="11071040" cy="922304"/>
          </a:xfrm>
          <a:prstGeom prst="rect">
            <a:avLst/>
          </a:prstGeom>
          <a:noFill/>
        </p:spPr>
        <p:txBody>
          <a:bodyPr wrap="square">
            <a:spAutoFit/>
          </a:bodyPr>
          <a:lstStyle/>
          <a:p>
            <a:pPr>
              <a:lnSpc>
                <a:spcPct val="115000"/>
              </a:lnSpc>
            </a:pP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But while extreme weather and climate change-induced disasters are often the most dramatic and obvious events, they are not the only ones we need to predict, prepare for and head off where possible. </a:t>
            </a:r>
            <a:r>
              <a:rPr lang="en-GB" sz="1600" b="1" dirty="0">
                <a:solidFill>
                  <a:srgbClr val="000000"/>
                </a:solidFill>
                <a:effectLst/>
                <a:latin typeface="Roboto" panose="02000000000000000000" pitchFamily="2" charset="0"/>
                <a:ea typeface="Roboto" panose="02000000000000000000" pitchFamily="2" charset="0"/>
                <a:cs typeface="Roboto" panose="02000000000000000000" pitchFamily="2" charset="0"/>
              </a:rPr>
              <a:t>Alongside climate change, nature and biodiversity loss, and pollution and waste complete the triple planetary crisis</a:t>
            </a: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 </a:t>
            </a:r>
            <a:endParaRPr lang="en-GB" sz="1600" dirty="0">
              <a:effectLst/>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D6FC1CC0-DACD-72B6-897C-5A093BA3AB29}"/>
              </a:ext>
            </a:extLst>
          </p:cNvPr>
          <p:cNvSpPr txBox="1"/>
          <p:nvPr/>
        </p:nvSpPr>
        <p:spPr>
          <a:xfrm>
            <a:off x="603344" y="2912593"/>
            <a:ext cx="11071040" cy="922304"/>
          </a:xfrm>
          <a:prstGeom prst="rect">
            <a:avLst/>
          </a:prstGeom>
          <a:noFill/>
        </p:spPr>
        <p:txBody>
          <a:bodyPr wrap="square">
            <a:spAutoFit/>
          </a:bodyPr>
          <a:lstStyle/>
          <a:p>
            <a:pPr>
              <a:lnSpc>
                <a:spcPct val="115000"/>
              </a:lnSpc>
            </a:pPr>
            <a:r>
              <a:rPr lang="en-GB" sz="1600" dirty="0">
                <a:solidFill>
                  <a:srgbClr val="000000"/>
                </a:solidFill>
                <a:latin typeface="Roboto" panose="02000000000000000000" pitchFamily="2" charset="0"/>
                <a:ea typeface="Roboto" panose="02000000000000000000" pitchFamily="2" charset="0"/>
                <a:cs typeface="Roboto" panose="02000000000000000000" pitchFamily="2" charset="0"/>
              </a:rPr>
              <a:t>Through our Climate Information and Early Warning Systems (CIEWS) portfolio, UNEP helps countries across the world to </a:t>
            </a:r>
            <a:r>
              <a:rPr lang="en-GB" sz="1600" b="1" dirty="0">
                <a:solidFill>
                  <a:srgbClr val="000000"/>
                </a:solidFill>
                <a:latin typeface="Roboto" panose="02000000000000000000" pitchFamily="2" charset="0"/>
                <a:ea typeface="Roboto" panose="02000000000000000000" pitchFamily="2" charset="0"/>
                <a:cs typeface="Roboto" panose="02000000000000000000" pitchFamily="2" charset="0"/>
              </a:rPr>
              <a:t>increase access to high-quality weather and climate data, forecasting, and multi-hazard early warning systems</a:t>
            </a:r>
            <a:r>
              <a:rPr lang="en-GB" sz="1600" dirty="0">
                <a:solidFill>
                  <a:srgbClr val="000000"/>
                </a:solidFill>
                <a:latin typeface="Roboto" panose="02000000000000000000" pitchFamily="2" charset="0"/>
                <a:ea typeface="Roboto" panose="02000000000000000000" pitchFamily="2" charset="0"/>
                <a:cs typeface="Roboto" panose="02000000000000000000" pitchFamily="2" charset="0"/>
              </a:rPr>
              <a:t> that underpin evidence-based policy and early action.</a:t>
            </a:r>
            <a:endParaRPr lang="en-GB" sz="1600" dirty="0">
              <a:effectLst/>
              <a:latin typeface="Roboto" panose="02000000000000000000" pitchFamily="2" charset="0"/>
              <a:ea typeface="Roboto" panose="02000000000000000000" pitchFamily="2" charset="0"/>
              <a:cs typeface="Roboto" panose="02000000000000000000" pitchFamily="2" charset="0"/>
            </a:endParaRPr>
          </a:p>
        </p:txBody>
      </p:sp>
      <p:sp>
        <p:nvSpPr>
          <p:cNvPr id="9" name="Title 1">
            <a:extLst>
              <a:ext uri="{FF2B5EF4-FFF2-40B4-BE49-F238E27FC236}">
                <a16:creationId xmlns:a16="http://schemas.microsoft.com/office/drawing/2014/main" id="{8802FAFB-C6F7-F671-AEB7-78034A787128}"/>
              </a:ext>
            </a:extLst>
          </p:cNvPr>
          <p:cNvSpPr txBox="1">
            <a:spLocks/>
          </p:cNvSpPr>
          <p:nvPr/>
        </p:nvSpPr>
        <p:spPr>
          <a:xfrm>
            <a:off x="623355" y="1028189"/>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a:solidFill>
                  <a:srgbClr val="01AEEF"/>
                </a:solidFill>
                <a:latin typeface="Roboto" panose="02000000000000000000" pitchFamily="2" charset="0"/>
                <a:ea typeface="Roboto" panose="02000000000000000000" pitchFamily="2" charset="0"/>
                <a:cs typeface="Roboto" panose="02000000000000000000" pitchFamily="2" charset="0"/>
              </a:rPr>
              <a:t>Strategic Positioning</a:t>
            </a:r>
          </a:p>
        </p:txBody>
      </p:sp>
    </p:spTree>
    <p:extLst>
      <p:ext uri="{BB962C8B-B14F-4D97-AF65-F5344CB8AC3E}">
        <p14:creationId xmlns:p14="http://schemas.microsoft.com/office/powerpoint/2010/main" val="120609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0B4E705-512D-B980-D692-AA977EB1375A}"/>
              </a:ext>
            </a:extLst>
          </p:cNvPr>
          <p:cNvSpPr txBox="1"/>
          <p:nvPr/>
        </p:nvSpPr>
        <p:spPr>
          <a:xfrm>
            <a:off x="591788" y="1577657"/>
            <a:ext cx="11171583" cy="922304"/>
          </a:xfrm>
          <a:prstGeom prst="rect">
            <a:avLst/>
          </a:prstGeom>
          <a:noFill/>
        </p:spPr>
        <p:txBody>
          <a:bodyPr wrap="square">
            <a:spAutoFit/>
          </a:bodyPr>
          <a:lstStyle/>
          <a:p>
            <a:pPr>
              <a:lnSpc>
                <a:spcPct val="115000"/>
              </a:lnSpc>
            </a:pPr>
            <a:r>
              <a:rPr lang="en-GB" sz="1600" dirty="0">
                <a:effectLst/>
                <a:latin typeface="Roboto" panose="02000000000000000000" pitchFamily="2" charset="0"/>
                <a:ea typeface="Roboto" panose="02000000000000000000" pitchFamily="2" charset="0"/>
                <a:cs typeface="Roboto" panose="02000000000000000000" pitchFamily="2" charset="0"/>
              </a:rPr>
              <a:t>UNEP is already looking further into the future to predict signals of change. But we must do more. </a:t>
            </a:r>
            <a:r>
              <a:rPr lang="en-GB" sz="1600" b="1" dirty="0">
                <a:effectLst/>
                <a:latin typeface="Roboto" panose="02000000000000000000" pitchFamily="2" charset="0"/>
                <a:ea typeface="Roboto" panose="02000000000000000000" pitchFamily="2" charset="0"/>
                <a:cs typeface="Roboto" panose="02000000000000000000" pitchFamily="2" charset="0"/>
              </a:rPr>
              <a:t>This is why you are now tasked with building a strategy for a new dimension to EW4All – Early Warning for Environment</a:t>
            </a:r>
            <a:r>
              <a:rPr lang="en-GB" sz="1600" dirty="0">
                <a:effectLst/>
                <a:latin typeface="Roboto" panose="02000000000000000000" pitchFamily="2" charset="0"/>
                <a:ea typeface="Roboto" panose="02000000000000000000" pitchFamily="2" charset="0"/>
                <a:cs typeface="Roboto" panose="02000000000000000000" pitchFamily="2" charset="0"/>
              </a:rPr>
              <a:t>.</a:t>
            </a:r>
          </a:p>
          <a:p>
            <a:pPr>
              <a:lnSpc>
                <a:spcPct val="115000"/>
              </a:lnSpc>
            </a:pPr>
            <a:endParaRPr lang="en-GB" sz="1600" dirty="0">
              <a:effectLst/>
              <a:latin typeface="Roboto" panose="02000000000000000000" pitchFamily="2" charset="0"/>
              <a:ea typeface="Roboto" panose="02000000000000000000" pitchFamily="2" charset="0"/>
              <a:cs typeface="Roboto" panose="02000000000000000000" pitchFamily="2" charset="0"/>
            </a:endParaRPr>
          </a:p>
        </p:txBody>
      </p:sp>
      <p:sp>
        <p:nvSpPr>
          <p:cNvPr id="13" name="TextBox 12">
            <a:extLst>
              <a:ext uri="{FF2B5EF4-FFF2-40B4-BE49-F238E27FC236}">
                <a16:creationId xmlns:a16="http://schemas.microsoft.com/office/drawing/2014/main" id="{3E0D198F-0432-7EDB-EE7B-D8926648DB20}"/>
              </a:ext>
            </a:extLst>
          </p:cNvPr>
          <p:cNvSpPr txBox="1"/>
          <p:nvPr/>
        </p:nvSpPr>
        <p:spPr>
          <a:xfrm>
            <a:off x="591787" y="2416787"/>
            <a:ext cx="11071040" cy="1205458"/>
          </a:xfrm>
          <a:prstGeom prst="rect">
            <a:avLst/>
          </a:prstGeom>
          <a:noFill/>
        </p:spPr>
        <p:txBody>
          <a:bodyPr wrap="square">
            <a:spAutoFit/>
          </a:bodyPr>
          <a:lstStyle/>
          <a:p>
            <a:pPr>
              <a:lnSpc>
                <a:spcPct val="115000"/>
              </a:lnSpc>
            </a:pPr>
            <a:r>
              <a:rPr lang="en-GB" sz="1600" b="1" dirty="0">
                <a:solidFill>
                  <a:srgbClr val="000000"/>
                </a:solidFill>
                <a:effectLst/>
                <a:latin typeface="Roboto" panose="02000000000000000000" pitchFamily="2" charset="0"/>
                <a:ea typeface="Roboto" panose="02000000000000000000" pitchFamily="2" charset="0"/>
                <a:cs typeface="Roboto" panose="02000000000000000000" pitchFamily="2" charset="0"/>
              </a:rPr>
              <a:t>Nature loss and pollution are often more slow-onset and less visible than climate change, but no less damaging to lives and livelihoods</a:t>
            </a: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 Air pollution and land degradation are perfect examples. Millions of people die around the world each year from air pollution, while billions of people are affected by land degradation. We also must consider issues like pollinator loss, zoonotic spillover, the erosion of natural barriers to floods and landslides, and more.</a:t>
            </a:r>
            <a:endParaRPr lang="en-GB" sz="1600" dirty="0">
              <a:effectLst/>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73BE1B12-10AD-5263-A9B0-013C9E5E6EB9}"/>
              </a:ext>
            </a:extLst>
          </p:cNvPr>
          <p:cNvSpPr txBox="1"/>
          <p:nvPr/>
        </p:nvSpPr>
        <p:spPr>
          <a:xfrm>
            <a:off x="591788" y="3938546"/>
            <a:ext cx="11071040" cy="2338076"/>
          </a:xfrm>
          <a:prstGeom prst="rect">
            <a:avLst/>
          </a:prstGeom>
          <a:noFill/>
        </p:spPr>
        <p:txBody>
          <a:bodyPr wrap="square">
            <a:spAutoFit/>
          </a:bodyPr>
          <a:lstStyle/>
          <a:p>
            <a:pPr>
              <a:lnSpc>
                <a:spcPct val="115000"/>
              </a:lnSpc>
            </a:pPr>
            <a:r>
              <a:rPr lang="en-GB" sz="1600" b="1" dirty="0">
                <a:solidFill>
                  <a:srgbClr val="000000"/>
                </a:solidFill>
                <a:effectLst/>
                <a:latin typeface="Roboto" panose="02000000000000000000" pitchFamily="2" charset="0"/>
                <a:ea typeface="Roboto" panose="02000000000000000000" pitchFamily="2" charset="0"/>
                <a:cs typeface="Roboto" panose="02000000000000000000" pitchFamily="2" charset="0"/>
              </a:rPr>
              <a:t>This dimension will require a systematic approach</a:t>
            </a: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 to tracking the sources of pollution and waste and the drivers of nature and biodiversity loss. </a:t>
            </a:r>
            <a:r>
              <a:rPr lang="en-GB" sz="1600" b="1" dirty="0">
                <a:solidFill>
                  <a:srgbClr val="000000"/>
                </a:solidFill>
                <a:effectLst/>
                <a:latin typeface="Roboto" panose="02000000000000000000" pitchFamily="2" charset="0"/>
                <a:ea typeface="Roboto" panose="02000000000000000000" pitchFamily="2" charset="0"/>
                <a:cs typeface="Roboto" panose="02000000000000000000" pitchFamily="2" charset="0"/>
              </a:rPr>
              <a:t>It will require the cooperation of all relevant agencies and Multilateral Environmental Agreements (MEAs)</a:t>
            </a: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 – including the Kunming-Montreal Global Biodiversity Framework, the new Global Framework on Chemicals and the upcoming deal on plastic pollution.</a:t>
            </a:r>
            <a:endParaRPr lang="en-GB" sz="1600" dirty="0">
              <a:effectLst/>
              <a:latin typeface="Roboto" panose="02000000000000000000" pitchFamily="2" charset="0"/>
              <a:ea typeface="Roboto" panose="02000000000000000000" pitchFamily="2" charset="0"/>
              <a:cs typeface="Roboto" panose="02000000000000000000" pitchFamily="2" charset="0"/>
            </a:endParaRPr>
          </a:p>
          <a:p>
            <a:pPr>
              <a:lnSpc>
                <a:spcPct val="115000"/>
              </a:lnSpc>
            </a:pP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  </a:t>
            </a:r>
            <a:endParaRPr lang="en-GB" sz="1600" dirty="0">
              <a:effectLst/>
              <a:latin typeface="Roboto" panose="02000000000000000000" pitchFamily="2" charset="0"/>
              <a:ea typeface="Roboto" panose="02000000000000000000" pitchFamily="2" charset="0"/>
              <a:cs typeface="Roboto" panose="02000000000000000000" pitchFamily="2" charset="0"/>
            </a:endParaRPr>
          </a:p>
          <a:p>
            <a:pPr>
              <a:lnSpc>
                <a:spcPct val="115000"/>
              </a:lnSpc>
            </a:pPr>
            <a:r>
              <a:rPr lang="en-GB" sz="1600" b="1" dirty="0">
                <a:solidFill>
                  <a:srgbClr val="000000"/>
                </a:solidFill>
                <a:effectLst/>
                <a:latin typeface="Roboto" panose="02000000000000000000" pitchFamily="2" charset="0"/>
                <a:ea typeface="Roboto" panose="02000000000000000000" pitchFamily="2" charset="0"/>
                <a:cs typeface="Roboto" panose="02000000000000000000" pitchFamily="2" charset="0"/>
              </a:rPr>
              <a:t>Each agency and MEA must be a contributor and beneficiary and support</a:t>
            </a: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 the UN Common Approaches to biodiversity and pollution – with a view to boosting </a:t>
            </a:r>
            <a:r>
              <a:rPr lang="en-GB" sz="1600" b="1" dirty="0">
                <a:solidFill>
                  <a:srgbClr val="000000"/>
                </a:solidFill>
                <a:effectLst/>
                <a:latin typeface="Roboto" panose="02000000000000000000" pitchFamily="2" charset="0"/>
                <a:ea typeface="Roboto" panose="02000000000000000000" pitchFamily="2" charset="0"/>
                <a:cs typeface="Roboto" panose="02000000000000000000" pitchFamily="2" charset="0"/>
              </a:rPr>
              <a:t>the achievement of the Sustainable Development Goals</a:t>
            </a: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a:t>
            </a:r>
            <a:endParaRPr lang="en-GB" sz="1600" dirty="0">
              <a:effectLst/>
              <a:latin typeface="Roboto" panose="02000000000000000000" pitchFamily="2" charset="0"/>
              <a:ea typeface="Roboto" panose="02000000000000000000" pitchFamily="2" charset="0"/>
              <a:cs typeface="Roboto" panose="02000000000000000000" pitchFamily="2" charset="0"/>
            </a:endParaRPr>
          </a:p>
          <a:p>
            <a:pPr>
              <a:lnSpc>
                <a:spcPct val="115000"/>
              </a:lnSpc>
            </a:pPr>
            <a:endParaRPr lang="en-GB" sz="1600" dirty="0">
              <a:effectLst/>
              <a:latin typeface="Roboto" panose="02000000000000000000" pitchFamily="2" charset="0"/>
              <a:ea typeface="Roboto" panose="02000000000000000000" pitchFamily="2" charset="0"/>
              <a:cs typeface="Roboto" panose="02000000000000000000" pitchFamily="2" charset="0"/>
            </a:endParaRPr>
          </a:p>
        </p:txBody>
      </p:sp>
      <p:sp>
        <p:nvSpPr>
          <p:cNvPr id="8" name="Title 1">
            <a:extLst>
              <a:ext uri="{FF2B5EF4-FFF2-40B4-BE49-F238E27FC236}">
                <a16:creationId xmlns:a16="http://schemas.microsoft.com/office/drawing/2014/main" id="{52E52E25-2511-5C5F-F3FB-9DF0F4DF331B}"/>
              </a:ext>
            </a:extLst>
          </p:cNvPr>
          <p:cNvSpPr txBox="1">
            <a:spLocks/>
          </p:cNvSpPr>
          <p:nvPr/>
        </p:nvSpPr>
        <p:spPr>
          <a:xfrm>
            <a:off x="580491" y="376366"/>
            <a:ext cx="8751117"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Early Warning for Environment</a:t>
            </a:r>
          </a:p>
        </p:txBody>
      </p:sp>
      <p:sp>
        <p:nvSpPr>
          <p:cNvPr id="14" name="TextBox 13">
            <a:extLst>
              <a:ext uri="{FF2B5EF4-FFF2-40B4-BE49-F238E27FC236}">
                <a16:creationId xmlns:a16="http://schemas.microsoft.com/office/drawing/2014/main" id="{9F8B132C-4B8F-D978-3B41-077116B99897}"/>
              </a:ext>
            </a:extLst>
          </p:cNvPr>
          <p:cNvSpPr txBox="1"/>
          <p:nvPr/>
        </p:nvSpPr>
        <p:spPr>
          <a:xfrm>
            <a:off x="591787" y="1119211"/>
            <a:ext cx="6593680" cy="369332"/>
          </a:xfrm>
          <a:prstGeom prst="rect">
            <a:avLst/>
          </a:prstGeom>
          <a:noFill/>
        </p:spPr>
        <p:txBody>
          <a:bodyPr wrap="square">
            <a:spAutoFit/>
          </a:bodyPr>
          <a:lstStyle/>
          <a:p>
            <a:r>
              <a:rPr lang="en-GB" sz="1800" b="1" dirty="0">
                <a:solidFill>
                  <a:srgbClr val="00B0F0"/>
                </a:solidFill>
                <a:effectLst/>
                <a:latin typeface="Roboto" panose="02000000000000000000" pitchFamily="2" charset="0"/>
                <a:ea typeface="Roboto" panose="02000000000000000000" pitchFamily="2" charset="0"/>
                <a:cs typeface="Roboto" panose="02000000000000000000" pitchFamily="2" charset="0"/>
              </a:rPr>
              <a:t>Strategic Positioning</a:t>
            </a:r>
            <a:endParaRPr lang="en-KE" dirty="0">
              <a:solidFill>
                <a:srgbClr val="00B0F0"/>
              </a:solidFill>
            </a:endParaRPr>
          </a:p>
        </p:txBody>
      </p:sp>
    </p:spTree>
    <p:extLst>
      <p:ext uri="{BB962C8B-B14F-4D97-AF65-F5344CB8AC3E}">
        <p14:creationId xmlns:p14="http://schemas.microsoft.com/office/powerpoint/2010/main" val="3218119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D7AB8FEF-4FC5-1242-1FB7-94DEE9E48B95}"/>
              </a:ext>
            </a:extLst>
          </p:cNvPr>
          <p:cNvSpPr/>
          <p:nvPr/>
        </p:nvSpPr>
        <p:spPr>
          <a:xfrm>
            <a:off x="702578" y="4686396"/>
            <a:ext cx="9616493" cy="118745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18">
            <a:extLst>
              <a:ext uri="{FF2B5EF4-FFF2-40B4-BE49-F238E27FC236}">
                <a16:creationId xmlns:a16="http://schemas.microsoft.com/office/drawing/2014/main" id="{5D7E142B-9FDA-8A38-8D20-9F7DEBFD0C45}"/>
              </a:ext>
            </a:extLst>
          </p:cNvPr>
          <p:cNvSpPr/>
          <p:nvPr/>
        </p:nvSpPr>
        <p:spPr>
          <a:xfrm>
            <a:off x="716646" y="3398767"/>
            <a:ext cx="9616493" cy="1187453"/>
          </a:xfrm>
          <a:prstGeom prst="roundRect">
            <a:avLst/>
          </a:prstGeom>
          <a:solidFill>
            <a:srgbClr val="0083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a:extLst>
              <a:ext uri="{FF2B5EF4-FFF2-40B4-BE49-F238E27FC236}">
                <a16:creationId xmlns:a16="http://schemas.microsoft.com/office/drawing/2014/main" id="{2392D76A-3C58-109F-A3B8-C1FD5B1B9355}"/>
              </a:ext>
            </a:extLst>
          </p:cNvPr>
          <p:cNvSpPr/>
          <p:nvPr/>
        </p:nvSpPr>
        <p:spPr>
          <a:xfrm>
            <a:off x="716646" y="2111138"/>
            <a:ext cx="9616493" cy="1187453"/>
          </a:xfrm>
          <a:prstGeom prst="roundRect">
            <a:avLst/>
          </a:prstGeom>
          <a:solidFill>
            <a:srgbClr val="70CD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screen shot of a computer&#10;&#10;Description automatically generated">
            <a:extLst>
              <a:ext uri="{FF2B5EF4-FFF2-40B4-BE49-F238E27FC236}">
                <a16:creationId xmlns:a16="http://schemas.microsoft.com/office/drawing/2014/main" id="{DA72F339-CD7A-5F7F-876F-B2F44D333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6693" y="1228010"/>
            <a:ext cx="6943624" cy="5422413"/>
          </a:xfrm>
          <a:prstGeom prst="rect">
            <a:avLst/>
          </a:prstGeom>
        </p:spPr>
      </p:pic>
      <p:cxnSp>
        <p:nvCxnSpPr>
          <p:cNvPr id="30" name="Straight Connector 29">
            <a:extLst>
              <a:ext uri="{FF2B5EF4-FFF2-40B4-BE49-F238E27FC236}">
                <a16:creationId xmlns:a16="http://schemas.microsoft.com/office/drawing/2014/main" id="{7726B38F-82E8-89C9-D02E-6D9F66259761}"/>
              </a:ext>
            </a:extLst>
          </p:cNvPr>
          <p:cNvCxnSpPr>
            <a:cxnSpLocks/>
          </p:cNvCxnSpPr>
          <p:nvPr/>
        </p:nvCxnSpPr>
        <p:spPr>
          <a:xfrm>
            <a:off x="613906" y="3021398"/>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A17F2C2-6762-569E-B1C4-F8915D20E0B7}"/>
              </a:ext>
            </a:extLst>
          </p:cNvPr>
          <p:cNvSpPr txBox="1"/>
          <p:nvPr/>
        </p:nvSpPr>
        <p:spPr>
          <a:xfrm>
            <a:off x="605565" y="1308381"/>
            <a:ext cx="9945478" cy="523220"/>
          </a:xfrm>
          <a:prstGeom prst="rect">
            <a:avLst/>
          </a:prstGeom>
          <a:noFill/>
        </p:spPr>
        <p:txBody>
          <a:bodyPr wrap="square" rtlCol="0">
            <a:spAutoFit/>
          </a:bodyPr>
          <a:lstStyle/>
          <a:p>
            <a:r>
              <a:rPr lang="en-US" sz="1400" b="1" dirty="0">
                <a:solidFill>
                  <a:srgbClr val="00B0F0"/>
                </a:solidFill>
                <a:latin typeface="Roboto" panose="02000000000000000000" pitchFamily="2" charset="0"/>
                <a:ea typeface="Roboto" panose="02000000000000000000" pitchFamily="2" charset="0"/>
                <a:cs typeface="Roboto" panose="02000000000000000000" pitchFamily="2" charset="0"/>
              </a:rPr>
              <a:t>Strengthen the environmental dimension of Early Warning towards acceleration of the achievement of Agenda 2030 and the Sustainable Development Goals (SDGs)</a:t>
            </a:r>
          </a:p>
        </p:txBody>
      </p:sp>
      <p:sp>
        <p:nvSpPr>
          <p:cNvPr id="2" name="TextBox 1">
            <a:extLst>
              <a:ext uri="{FF2B5EF4-FFF2-40B4-BE49-F238E27FC236}">
                <a16:creationId xmlns:a16="http://schemas.microsoft.com/office/drawing/2014/main" id="{1806735C-0B1E-B084-B101-FF04E9F3FC4C}"/>
              </a:ext>
            </a:extLst>
          </p:cNvPr>
          <p:cNvSpPr txBox="1"/>
          <p:nvPr/>
        </p:nvSpPr>
        <p:spPr>
          <a:xfrm>
            <a:off x="4082256" y="2011555"/>
            <a:ext cx="5250763" cy="1261884"/>
          </a:xfrm>
          <a:prstGeom prst="rect">
            <a:avLst/>
          </a:prstGeom>
          <a:noFill/>
        </p:spPr>
        <p:txBody>
          <a:bodyPr wrap="square" rtlCol="0">
            <a:spAutoFit/>
          </a:bodyPr>
          <a:lstStyle/>
          <a:p>
            <a:pPr>
              <a:lnSpc>
                <a:spcPct val="200000"/>
              </a:lnSpc>
            </a:pP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Increase the Impact in Countries</a:t>
            </a:r>
          </a:p>
          <a:p>
            <a:pPr marL="755650" lvl="1" indent="-2984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30 </a:t>
            </a:r>
            <a:r>
              <a:rPr lang="en-US" sz="1200" i="1" dirty="0">
                <a:solidFill>
                  <a:schemeClr val="bg1"/>
                </a:solidFill>
                <a:latin typeface="Roboto" panose="02000000000000000000" pitchFamily="2" charset="0"/>
                <a:ea typeface="Roboto" panose="02000000000000000000" pitchFamily="2" charset="0"/>
                <a:cs typeface="Roboto" panose="02000000000000000000" pitchFamily="2" charset="0"/>
              </a:rPr>
              <a:t>focus</a:t>
            </a: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 countries in EW4All</a:t>
            </a:r>
          </a:p>
          <a:p>
            <a:pPr marL="755650" lvl="1" indent="-2984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25+ countries with CIEWS investments</a:t>
            </a:r>
          </a:p>
          <a:p>
            <a:pPr marL="755650" lvl="1" indent="-2984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60 CCA Countries</a:t>
            </a:r>
          </a:p>
          <a:p>
            <a:pPr marL="755650" lvl="1" indent="-2984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One Planet EW Global, Regional and National Platform</a:t>
            </a:r>
            <a:endParaRPr lang="en-US" sz="14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Rectangle 3">
            <a:extLst>
              <a:ext uri="{FF2B5EF4-FFF2-40B4-BE49-F238E27FC236}">
                <a16:creationId xmlns:a16="http://schemas.microsoft.com/office/drawing/2014/main" id="{856F9253-0A8C-EC02-4C13-C39418877873}"/>
              </a:ext>
            </a:extLst>
          </p:cNvPr>
          <p:cNvSpPr/>
          <p:nvPr/>
        </p:nvSpPr>
        <p:spPr>
          <a:xfrm>
            <a:off x="702578" y="6083300"/>
            <a:ext cx="4655235" cy="434975"/>
          </a:xfrm>
          <a:prstGeom prst="rect">
            <a:avLst/>
          </a:prstGeom>
          <a:solidFill>
            <a:srgbClr val="01A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black speedometer&#10;&#10;Description automatically generated">
            <a:extLst>
              <a:ext uri="{FF2B5EF4-FFF2-40B4-BE49-F238E27FC236}">
                <a16:creationId xmlns:a16="http://schemas.microsoft.com/office/drawing/2014/main" id="{5BA4B475-5CBF-F638-E075-8E5CDAE063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8861" y="3554495"/>
            <a:ext cx="1299598" cy="803250"/>
          </a:xfrm>
          <a:prstGeom prst="rect">
            <a:avLst/>
          </a:prstGeom>
        </p:spPr>
      </p:pic>
      <p:pic>
        <p:nvPicPr>
          <p:cNvPr id="10" name="Picture 9" descr="A blue pictogram of two people holding a flag&#10;&#10;Description automatically generated">
            <a:extLst>
              <a:ext uri="{FF2B5EF4-FFF2-40B4-BE49-F238E27FC236}">
                <a16:creationId xmlns:a16="http://schemas.microsoft.com/office/drawing/2014/main" id="{876FFFF2-CD99-3B3D-D723-553E354538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1327" y="4803924"/>
            <a:ext cx="881683" cy="872968"/>
          </a:xfrm>
          <a:prstGeom prst="rect">
            <a:avLst/>
          </a:prstGeom>
        </p:spPr>
      </p:pic>
      <p:pic>
        <p:nvPicPr>
          <p:cNvPr id="12" name="Picture 11" descr="A blue and black globe with black pins&#10;&#10;Description automatically generated">
            <a:extLst>
              <a:ext uri="{FF2B5EF4-FFF2-40B4-BE49-F238E27FC236}">
                <a16:creationId xmlns:a16="http://schemas.microsoft.com/office/drawing/2014/main" id="{2F5C6832-E2E0-9F92-4646-EE56B60E49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0737" y="2273481"/>
            <a:ext cx="920944" cy="880399"/>
          </a:xfrm>
          <a:prstGeom prst="rect">
            <a:avLst/>
          </a:prstGeom>
        </p:spPr>
      </p:pic>
      <p:sp>
        <p:nvSpPr>
          <p:cNvPr id="5" name="Title 1">
            <a:extLst>
              <a:ext uri="{FF2B5EF4-FFF2-40B4-BE49-F238E27FC236}">
                <a16:creationId xmlns:a16="http://schemas.microsoft.com/office/drawing/2014/main" id="{81777E5B-361C-5655-E5F0-EE859A132A09}"/>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UNEP’s Strategic Goal and Priorities Early Warning and Data Analytics</a:t>
            </a:r>
          </a:p>
        </p:txBody>
      </p:sp>
      <p:sp>
        <p:nvSpPr>
          <p:cNvPr id="8" name="TextBox 7">
            <a:extLst>
              <a:ext uri="{FF2B5EF4-FFF2-40B4-BE49-F238E27FC236}">
                <a16:creationId xmlns:a16="http://schemas.microsoft.com/office/drawing/2014/main" id="{16F2ABE0-8186-D765-6792-84CE6E4F77E7}"/>
              </a:ext>
            </a:extLst>
          </p:cNvPr>
          <p:cNvSpPr txBox="1"/>
          <p:nvPr/>
        </p:nvSpPr>
        <p:spPr>
          <a:xfrm>
            <a:off x="4082256" y="3273439"/>
            <a:ext cx="5998410" cy="1261884"/>
          </a:xfrm>
          <a:prstGeom prst="rect">
            <a:avLst/>
          </a:prstGeom>
          <a:noFill/>
        </p:spPr>
        <p:txBody>
          <a:bodyPr wrap="square" rtlCol="0">
            <a:spAutoFit/>
          </a:bodyPr>
          <a:lstStyle/>
          <a:p>
            <a:pPr marL="0" lvl="1">
              <a:lnSpc>
                <a:spcPct val="200000"/>
              </a:lnSpc>
              <a:spcBef>
                <a:spcPts val="1800"/>
              </a:spcBef>
            </a:pPr>
            <a:r>
              <a:rPr lang="en-US" sz="1400" b="1" dirty="0">
                <a:solidFill>
                  <a:schemeClr val="bg1"/>
                </a:solidFill>
                <a:latin typeface="Roboto" panose="02000000000000000000" pitchFamily="2" charset="0"/>
                <a:ea typeface="Roboto" panose="02000000000000000000" pitchFamily="2" charset="0"/>
                <a:cs typeface="Roboto" panose="02000000000000000000" pitchFamily="2" charset="0"/>
              </a:rPr>
              <a:t>Accelerate the achievement of the SDGs</a:t>
            </a:r>
          </a:p>
          <a:p>
            <a:pPr marL="742950" lvl="1" indent="-2857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Geospatial and Statistics integration and Leadership at UN level</a:t>
            </a:r>
          </a:p>
          <a:p>
            <a:pPr marL="742950" lvl="1" indent="-2857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Capacity Development on SDGs and Early Warning for Environment</a:t>
            </a:r>
          </a:p>
          <a:p>
            <a:pPr marL="742950" lvl="1" indent="-2857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Synergies on the </a:t>
            </a:r>
            <a:r>
              <a:rPr lang="en-US" sz="1200" i="1" dirty="0">
                <a:solidFill>
                  <a:schemeClr val="bg1"/>
                </a:solidFill>
                <a:latin typeface="Roboto" panose="02000000000000000000" pitchFamily="2" charset="0"/>
                <a:ea typeface="Roboto" panose="02000000000000000000" pitchFamily="2" charset="0"/>
                <a:cs typeface="Roboto" panose="02000000000000000000" pitchFamily="2" charset="0"/>
              </a:rPr>
              <a:t>Nexus</a:t>
            </a: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 (Development, Peace and Humanitarian)</a:t>
            </a:r>
          </a:p>
          <a:p>
            <a:pPr marL="742950" lvl="1" indent="-2857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Provision of Disaggregated Data Analytics to countries</a:t>
            </a:r>
          </a:p>
        </p:txBody>
      </p:sp>
      <p:sp>
        <p:nvSpPr>
          <p:cNvPr id="13" name="TextBox 12">
            <a:extLst>
              <a:ext uri="{FF2B5EF4-FFF2-40B4-BE49-F238E27FC236}">
                <a16:creationId xmlns:a16="http://schemas.microsoft.com/office/drawing/2014/main" id="{7D86B89F-8584-BE82-7212-0D3AEED61668}"/>
              </a:ext>
            </a:extLst>
          </p:cNvPr>
          <p:cNvSpPr txBox="1"/>
          <p:nvPr/>
        </p:nvSpPr>
        <p:spPr>
          <a:xfrm>
            <a:off x="4082256" y="4611968"/>
            <a:ext cx="5998410" cy="1077218"/>
          </a:xfrm>
          <a:prstGeom prst="rect">
            <a:avLst/>
          </a:prstGeom>
          <a:noFill/>
        </p:spPr>
        <p:txBody>
          <a:bodyPr wrap="square" rtlCol="0">
            <a:spAutoFit/>
          </a:bodyPr>
          <a:lstStyle/>
          <a:p>
            <a:pPr>
              <a:lnSpc>
                <a:spcPct val="200000"/>
              </a:lnSpc>
            </a:pPr>
            <a:r>
              <a:rPr lang="en-GB" sz="1400" b="1" dirty="0">
                <a:solidFill>
                  <a:schemeClr val="bg1"/>
                </a:solidFill>
                <a:latin typeface="Roboto" panose="02000000000000000000" pitchFamily="2" charset="0"/>
                <a:ea typeface="Roboto" panose="02000000000000000000" pitchFamily="2" charset="0"/>
                <a:cs typeface="Roboto" panose="02000000000000000000" pitchFamily="2" charset="0"/>
              </a:rPr>
              <a:t>Ensure UNEP Leadership in Early Warning for Environment</a:t>
            </a:r>
          </a:p>
          <a:p>
            <a:pPr marL="742950" lvl="1" indent="-2857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UNEP leadership on the environmental dimension of EW4ALL</a:t>
            </a:r>
          </a:p>
          <a:p>
            <a:pPr marL="742950" lvl="1" indent="-2857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Leadership on Geospatial Early Warning</a:t>
            </a:r>
          </a:p>
          <a:p>
            <a:pPr marL="742950" lvl="1" indent="-285750">
              <a:buFont typeface="Wingdings" pitchFamily="2" charset="2"/>
              <a:buChar char="§"/>
            </a:pPr>
            <a:r>
              <a:rPr lang="en-US" sz="1200" dirty="0">
                <a:solidFill>
                  <a:schemeClr val="bg1"/>
                </a:solidFill>
                <a:latin typeface="Roboto" panose="02000000000000000000" pitchFamily="2" charset="0"/>
                <a:ea typeface="Roboto" panose="02000000000000000000" pitchFamily="2" charset="0"/>
                <a:cs typeface="Roboto" panose="02000000000000000000" pitchFamily="2" charset="0"/>
              </a:rPr>
              <a:t>Leadership on Statistics for Early Warning and SDGs</a:t>
            </a:r>
          </a:p>
        </p:txBody>
      </p:sp>
    </p:spTree>
    <p:extLst>
      <p:ext uri="{BB962C8B-B14F-4D97-AF65-F5344CB8AC3E}">
        <p14:creationId xmlns:p14="http://schemas.microsoft.com/office/powerpoint/2010/main" val="3134534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8AA50D7-51DB-0CAB-E02B-7EA360B1D967}"/>
              </a:ext>
            </a:extLst>
          </p:cNvPr>
          <p:cNvSpPr txBox="1"/>
          <p:nvPr/>
        </p:nvSpPr>
        <p:spPr>
          <a:xfrm>
            <a:off x="719489" y="2709434"/>
            <a:ext cx="2036583" cy="523220"/>
          </a:xfrm>
          <a:prstGeom prst="rect">
            <a:avLst/>
          </a:prstGeom>
          <a:noFill/>
        </p:spPr>
        <p:txBody>
          <a:bodyPr wrap="none" rtlCol="0">
            <a:spAutoFit/>
          </a:bodyPr>
          <a:lstStyle/>
          <a:p>
            <a:r>
              <a:rPr lang="en-US" sz="1400" b="1" dirty="0">
                <a:solidFill>
                  <a:schemeClr val="bg1"/>
                </a:solidFill>
                <a:latin typeface="Arial Black" panose="020B0604020202020204" pitchFamily="34" charset="0"/>
                <a:cs typeface="Arial Black" panose="020B0604020202020204" pitchFamily="34" charset="0"/>
              </a:rPr>
              <a:t>Early Warning and </a:t>
            </a:r>
          </a:p>
          <a:p>
            <a:r>
              <a:rPr lang="en-US" sz="1400" b="1" dirty="0">
                <a:solidFill>
                  <a:schemeClr val="bg1"/>
                </a:solidFill>
                <a:latin typeface="Arial Black" panose="020B0604020202020204" pitchFamily="34" charset="0"/>
                <a:cs typeface="Arial Black" panose="020B0604020202020204" pitchFamily="34" charset="0"/>
              </a:rPr>
              <a:t>Data Analytics</a:t>
            </a:r>
          </a:p>
        </p:txBody>
      </p:sp>
      <p:sp>
        <p:nvSpPr>
          <p:cNvPr id="16" name="TextBox 15">
            <a:extLst>
              <a:ext uri="{FF2B5EF4-FFF2-40B4-BE49-F238E27FC236}">
                <a16:creationId xmlns:a16="http://schemas.microsoft.com/office/drawing/2014/main" id="{3D988CC4-4494-DB96-1811-7E2C958065F7}"/>
              </a:ext>
            </a:extLst>
          </p:cNvPr>
          <p:cNvSpPr txBox="1"/>
          <p:nvPr/>
        </p:nvSpPr>
        <p:spPr>
          <a:xfrm>
            <a:off x="50275" y="2678656"/>
            <a:ext cx="732893" cy="584775"/>
          </a:xfrm>
          <a:prstGeom prst="rect">
            <a:avLst/>
          </a:prstGeom>
          <a:noFill/>
        </p:spPr>
        <p:txBody>
          <a:bodyPr wrap="none" rtlCol="0">
            <a:spAutoFit/>
          </a:bodyPr>
          <a:lstStyle/>
          <a:p>
            <a:r>
              <a:rPr lang="en-US" sz="3200" b="1" dirty="0">
                <a:solidFill>
                  <a:schemeClr val="bg1"/>
                </a:solidFill>
                <a:latin typeface="Arial Black" panose="020B0604020202020204" pitchFamily="34" charset="0"/>
                <a:cs typeface="Arial Black" panose="020B0604020202020204" pitchFamily="34" charset="0"/>
              </a:rPr>
              <a:t>01</a:t>
            </a:r>
          </a:p>
        </p:txBody>
      </p:sp>
      <p:sp>
        <p:nvSpPr>
          <p:cNvPr id="17" name="TextBox 16">
            <a:extLst>
              <a:ext uri="{FF2B5EF4-FFF2-40B4-BE49-F238E27FC236}">
                <a16:creationId xmlns:a16="http://schemas.microsoft.com/office/drawing/2014/main" id="{6E1911D6-F25B-DFBB-3585-B9764D0DF2B8}"/>
              </a:ext>
            </a:extLst>
          </p:cNvPr>
          <p:cNvSpPr txBox="1"/>
          <p:nvPr/>
        </p:nvSpPr>
        <p:spPr>
          <a:xfrm>
            <a:off x="44122" y="4508310"/>
            <a:ext cx="732893" cy="584775"/>
          </a:xfrm>
          <a:prstGeom prst="rect">
            <a:avLst/>
          </a:prstGeom>
          <a:noFill/>
        </p:spPr>
        <p:txBody>
          <a:bodyPr wrap="none" rtlCol="0">
            <a:spAutoFit/>
          </a:bodyPr>
          <a:lstStyle/>
          <a:p>
            <a:r>
              <a:rPr lang="en-US" sz="3200" b="1" dirty="0">
                <a:solidFill>
                  <a:schemeClr val="bg1"/>
                </a:solidFill>
                <a:latin typeface="Arial Black" panose="020B0604020202020204" pitchFamily="34" charset="0"/>
                <a:cs typeface="Arial Black" panose="020B0604020202020204" pitchFamily="34" charset="0"/>
              </a:rPr>
              <a:t>02</a:t>
            </a:r>
          </a:p>
        </p:txBody>
      </p:sp>
      <p:cxnSp>
        <p:nvCxnSpPr>
          <p:cNvPr id="30" name="Straight Connector 29">
            <a:extLst>
              <a:ext uri="{FF2B5EF4-FFF2-40B4-BE49-F238E27FC236}">
                <a16:creationId xmlns:a16="http://schemas.microsoft.com/office/drawing/2014/main" id="{7726B38F-82E8-89C9-D02E-6D9F66259761}"/>
              </a:ext>
            </a:extLst>
          </p:cNvPr>
          <p:cNvCxnSpPr>
            <a:cxnSpLocks/>
          </p:cNvCxnSpPr>
          <p:nvPr/>
        </p:nvCxnSpPr>
        <p:spPr>
          <a:xfrm>
            <a:off x="742494" y="2735638"/>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85961EC-3DD5-3EE7-8005-8F650650B52A}"/>
              </a:ext>
            </a:extLst>
          </p:cNvPr>
          <p:cNvCxnSpPr>
            <a:cxnSpLocks/>
          </p:cNvCxnSpPr>
          <p:nvPr/>
        </p:nvCxnSpPr>
        <p:spPr>
          <a:xfrm>
            <a:off x="742494" y="4579678"/>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C7584BC-229C-82F3-80DC-FD50445EA4CE}"/>
              </a:ext>
            </a:extLst>
          </p:cNvPr>
          <p:cNvCxnSpPr>
            <a:cxnSpLocks/>
          </p:cNvCxnSpPr>
          <p:nvPr/>
        </p:nvCxnSpPr>
        <p:spPr>
          <a:xfrm>
            <a:off x="742494" y="5618689"/>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A17F2C2-6762-569E-B1C4-F8915D20E0B7}"/>
              </a:ext>
            </a:extLst>
          </p:cNvPr>
          <p:cNvSpPr txBox="1"/>
          <p:nvPr/>
        </p:nvSpPr>
        <p:spPr>
          <a:xfrm>
            <a:off x="580491" y="1277999"/>
            <a:ext cx="9814783" cy="523220"/>
          </a:xfrm>
          <a:prstGeom prst="rect">
            <a:avLst/>
          </a:prstGeom>
          <a:noFill/>
        </p:spPr>
        <p:txBody>
          <a:bodyPr wrap="square" rtlCol="0">
            <a:spAutoFit/>
          </a:bodyPr>
          <a:lstStyle/>
          <a:p>
            <a:r>
              <a:rPr lang="en-US" sz="1400" b="1" dirty="0">
                <a:solidFill>
                  <a:srgbClr val="00B0F0"/>
                </a:solidFill>
                <a:latin typeface="Roboto" panose="02000000000000000000" pitchFamily="2" charset="0"/>
                <a:ea typeface="Roboto" panose="02000000000000000000" pitchFamily="2" charset="0"/>
                <a:cs typeface="Roboto" panose="02000000000000000000" pitchFamily="2" charset="0"/>
              </a:rPr>
              <a:t>Data Analytics </a:t>
            </a:r>
            <a:r>
              <a:rPr lang="en-US" sz="1400" dirty="0">
                <a:solidFill>
                  <a:srgbClr val="00B0F0"/>
                </a:solidFill>
                <a:latin typeface="Roboto" panose="02000000000000000000" pitchFamily="2" charset="0"/>
                <a:ea typeface="Roboto" panose="02000000000000000000" pitchFamily="2" charset="0"/>
                <a:cs typeface="Roboto" panose="02000000000000000000" pitchFamily="2" charset="0"/>
              </a:rPr>
              <a:t>is used for the discovery, interpretation, and communication of meaningful patterns in data towards effective decision making. </a:t>
            </a:r>
          </a:p>
        </p:txBody>
      </p:sp>
      <p:sp>
        <p:nvSpPr>
          <p:cNvPr id="3" name="TextBox 2">
            <a:extLst>
              <a:ext uri="{FF2B5EF4-FFF2-40B4-BE49-F238E27FC236}">
                <a16:creationId xmlns:a16="http://schemas.microsoft.com/office/drawing/2014/main" id="{59578650-64E6-3C29-B841-5CF49D1C3615}"/>
              </a:ext>
            </a:extLst>
          </p:cNvPr>
          <p:cNvSpPr txBox="1"/>
          <p:nvPr/>
        </p:nvSpPr>
        <p:spPr>
          <a:xfrm>
            <a:off x="3757922" y="5072667"/>
            <a:ext cx="6363055" cy="957634"/>
          </a:xfrm>
          <a:prstGeom prst="rect">
            <a:avLst/>
          </a:prstGeom>
          <a:noFill/>
        </p:spPr>
        <p:txBody>
          <a:bodyPr wrap="square" rtlCol="0">
            <a:spAutoFit/>
          </a:bodyPr>
          <a:lstStyle/>
          <a:p>
            <a:pPr marL="182880" algn="just">
              <a:lnSpc>
                <a:spcPct val="107000"/>
              </a:lnSpc>
              <a:spcBef>
                <a:spcPts val="600"/>
              </a:spcBef>
              <a:spcAft>
                <a:spcPts val="600"/>
              </a:spcAft>
            </a:pPr>
            <a:r>
              <a:rPr lang="en-GB" sz="1100" b="1" kern="100" dirty="0">
                <a:solidFill>
                  <a:srgbClr val="00B0F0"/>
                </a:solidFill>
                <a:effectLst/>
                <a:latin typeface="Roboto" panose="02000000000000000000" pitchFamily="2" charset="0"/>
                <a:ea typeface="Roboto" panose="02000000000000000000" pitchFamily="2" charset="0"/>
                <a:cs typeface="Roboto" panose="02000000000000000000" pitchFamily="2" charset="0"/>
              </a:rPr>
              <a:t>Data Analytics: </a:t>
            </a:r>
            <a:r>
              <a:rPr lang="en-GB" sz="1100" kern="100" dirty="0">
                <a:solidFill>
                  <a:srgbClr val="01AEEF"/>
                </a:solidFill>
                <a:effectLst/>
                <a:latin typeface="Roboto" panose="02000000000000000000" pitchFamily="2" charset="0"/>
                <a:ea typeface="Roboto" panose="02000000000000000000" pitchFamily="2" charset="0"/>
                <a:cs typeface="Roboto" panose="02000000000000000000" pitchFamily="2" charset="0"/>
              </a:rPr>
              <a:t>is the systematic computational analysis of data or statistics. Five main types are descriptive, diagnostic, prescriptive, predictive and </a:t>
            </a:r>
            <a:r>
              <a:rPr lang="en-GB" sz="1100" i="1" kern="100" dirty="0">
                <a:solidFill>
                  <a:srgbClr val="01AEEF"/>
                </a:solidFill>
                <a:effectLst/>
                <a:latin typeface="Roboto" panose="02000000000000000000" pitchFamily="2" charset="0"/>
                <a:ea typeface="Roboto" panose="02000000000000000000" pitchFamily="2" charset="0"/>
                <a:cs typeface="Roboto" panose="02000000000000000000" pitchFamily="2" charset="0"/>
              </a:rPr>
              <a:t>Cognitive,</a:t>
            </a:r>
            <a:r>
              <a:rPr lang="en-GB" sz="1100" kern="100" dirty="0">
                <a:solidFill>
                  <a:srgbClr val="01AEEF"/>
                </a:solidFill>
                <a:effectLst/>
                <a:latin typeface="Roboto" panose="02000000000000000000" pitchFamily="2" charset="0"/>
                <a:ea typeface="Roboto" panose="02000000000000000000" pitchFamily="2" charset="0"/>
                <a:cs typeface="Roboto" panose="02000000000000000000" pitchFamily="2" charset="0"/>
              </a:rPr>
              <a:t> including artificial intelligence.</a:t>
            </a:r>
          </a:p>
          <a:p>
            <a:pPr marL="182880" algn="just">
              <a:lnSpc>
                <a:spcPct val="107000"/>
              </a:lnSpc>
              <a:spcBef>
                <a:spcPts val="600"/>
              </a:spcBef>
              <a:spcAft>
                <a:spcPts val="600"/>
              </a:spcAft>
            </a:pPr>
            <a:r>
              <a:rPr lang="en-GB" sz="1100" b="1" kern="100" dirty="0">
                <a:solidFill>
                  <a:srgbClr val="00B0F0"/>
                </a:solidFill>
                <a:latin typeface="Roboto" panose="02000000000000000000" pitchFamily="2" charset="0"/>
                <a:ea typeface="Roboto" panose="02000000000000000000" pitchFamily="2" charset="0"/>
                <a:cs typeface="Roboto" panose="02000000000000000000" pitchFamily="2" charset="0"/>
              </a:rPr>
              <a:t>Geospatial, Statistics and Data Analytics: </a:t>
            </a:r>
            <a:r>
              <a:rPr lang="en-GB" sz="1100" kern="100" dirty="0">
                <a:solidFill>
                  <a:srgbClr val="01AEEF"/>
                </a:solidFill>
                <a:latin typeface="Roboto" panose="02000000000000000000" pitchFamily="2" charset="0"/>
                <a:ea typeface="Roboto" panose="02000000000000000000" pitchFamily="2" charset="0"/>
                <a:cs typeface="Roboto" panose="02000000000000000000" pitchFamily="2" charset="0"/>
              </a:rPr>
              <a:t>are fundamental Accelerators for the Achievement of Global Agendas as Agenda 2030 and the Sustainable Development Goals. </a:t>
            </a:r>
            <a:endParaRPr lang="en-GB" sz="1100" kern="100" dirty="0">
              <a:solidFill>
                <a:srgbClr val="01AEEF"/>
              </a:solidFill>
              <a:effectLst/>
              <a:latin typeface="Roboto" panose="02000000000000000000" pitchFamily="2" charset="0"/>
              <a:ea typeface="Roboto" panose="02000000000000000000" pitchFamily="2" charset="0"/>
              <a:cs typeface="Roboto" panose="02000000000000000000" pitchFamily="2" charset="0"/>
            </a:endParaRPr>
          </a:p>
        </p:txBody>
      </p:sp>
      <p:pic>
        <p:nvPicPr>
          <p:cNvPr id="4" name="Picture 3" descr="A screen shot of a graph&#10;&#10;Description automatically generated">
            <a:extLst>
              <a:ext uri="{FF2B5EF4-FFF2-40B4-BE49-F238E27FC236}">
                <a16:creationId xmlns:a16="http://schemas.microsoft.com/office/drawing/2014/main" id="{3356B340-1102-BED9-B996-1FD40D33E3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757" y="1510241"/>
            <a:ext cx="6539589" cy="3655225"/>
          </a:xfrm>
          <a:prstGeom prst="rect">
            <a:avLst/>
          </a:prstGeom>
        </p:spPr>
      </p:pic>
      <p:sp>
        <p:nvSpPr>
          <p:cNvPr id="2" name="TextBox 1">
            <a:extLst>
              <a:ext uri="{FF2B5EF4-FFF2-40B4-BE49-F238E27FC236}">
                <a16:creationId xmlns:a16="http://schemas.microsoft.com/office/drawing/2014/main" id="{9FD8A41C-4BF4-625A-23D1-3084DDF2B676}"/>
              </a:ext>
            </a:extLst>
          </p:cNvPr>
          <p:cNvSpPr txBox="1"/>
          <p:nvPr/>
        </p:nvSpPr>
        <p:spPr>
          <a:xfrm>
            <a:off x="586244" y="3008254"/>
            <a:ext cx="2999607" cy="954107"/>
          </a:xfrm>
          <a:prstGeom prst="rect">
            <a:avLst/>
          </a:prstGeom>
          <a:noFill/>
        </p:spPr>
        <p:txBody>
          <a:bodyPr wrap="square" rtlCol="0">
            <a:spAutoFit/>
          </a:bodyPr>
          <a:lstStyle/>
          <a:p>
            <a:r>
              <a:rPr lang="en-US" sz="1400" b="1" dirty="0">
                <a:solidFill>
                  <a:srgbClr val="00B0F0"/>
                </a:solidFill>
                <a:latin typeface="Roboto" panose="02000000000000000000" pitchFamily="2" charset="0"/>
                <a:ea typeface="Roboto" panose="02000000000000000000" pitchFamily="2" charset="0"/>
                <a:cs typeface="Roboto" panose="02000000000000000000" pitchFamily="2" charset="0"/>
              </a:rPr>
              <a:t>Data Analytics </a:t>
            </a:r>
            <a:r>
              <a:rPr lang="en-US" sz="1400" dirty="0">
                <a:solidFill>
                  <a:srgbClr val="00B0F0"/>
                </a:solidFill>
                <a:latin typeface="Roboto" panose="02000000000000000000" pitchFamily="2" charset="0"/>
                <a:ea typeface="Roboto" panose="02000000000000000000" pitchFamily="2" charset="0"/>
                <a:cs typeface="Roboto" panose="02000000000000000000" pitchFamily="2" charset="0"/>
              </a:rPr>
              <a:t>is rated as highly relevant by 82% of the countries for the  UN Sustainable Development Cooperation Framework.</a:t>
            </a:r>
          </a:p>
        </p:txBody>
      </p:sp>
      <p:pic>
        <p:nvPicPr>
          <p:cNvPr id="6" name="Picture 5" descr="A screen shot of a computer&#10;&#10;Description automatically generated">
            <a:extLst>
              <a:ext uri="{FF2B5EF4-FFF2-40B4-BE49-F238E27FC236}">
                <a16:creationId xmlns:a16="http://schemas.microsoft.com/office/drawing/2014/main" id="{BCC2DADD-3D43-CEEA-28EE-5A54C06B49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6693" y="1228010"/>
            <a:ext cx="6943624" cy="5422413"/>
          </a:xfrm>
          <a:prstGeom prst="rect">
            <a:avLst/>
          </a:prstGeom>
        </p:spPr>
      </p:pic>
      <p:sp>
        <p:nvSpPr>
          <p:cNvPr id="7" name="Rectangle 6">
            <a:extLst>
              <a:ext uri="{FF2B5EF4-FFF2-40B4-BE49-F238E27FC236}">
                <a16:creationId xmlns:a16="http://schemas.microsoft.com/office/drawing/2014/main" id="{1F74906D-88A5-0C99-B8E9-882E6EA03B21}"/>
              </a:ext>
            </a:extLst>
          </p:cNvPr>
          <p:cNvSpPr/>
          <p:nvPr/>
        </p:nvSpPr>
        <p:spPr>
          <a:xfrm>
            <a:off x="702578" y="6083300"/>
            <a:ext cx="4655235" cy="434975"/>
          </a:xfrm>
          <a:prstGeom prst="rect">
            <a:avLst/>
          </a:prstGeom>
          <a:solidFill>
            <a:srgbClr val="01A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08DFB51E-958A-8C47-9EC5-98761C9E71CE}"/>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UNEP’s Data Analytics Service Portfolio</a:t>
            </a:r>
          </a:p>
        </p:txBody>
      </p:sp>
    </p:spTree>
    <p:extLst>
      <p:ext uri="{BB962C8B-B14F-4D97-AF65-F5344CB8AC3E}">
        <p14:creationId xmlns:p14="http://schemas.microsoft.com/office/powerpoint/2010/main" val="867064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8AA50D7-51DB-0CAB-E02B-7EA360B1D967}"/>
              </a:ext>
            </a:extLst>
          </p:cNvPr>
          <p:cNvSpPr txBox="1"/>
          <p:nvPr/>
        </p:nvSpPr>
        <p:spPr>
          <a:xfrm>
            <a:off x="719489" y="3132344"/>
            <a:ext cx="2036583" cy="523220"/>
          </a:xfrm>
          <a:prstGeom prst="rect">
            <a:avLst/>
          </a:prstGeom>
          <a:noFill/>
        </p:spPr>
        <p:txBody>
          <a:bodyPr wrap="none" rtlCol="0">
            <a:spAutoFit/>
          </a:bodyPr>
          <a:lstStyle/>
          <a:p>
            <a:r>
              <a:rPr lang="en-US" sz="1400" b="1" dirty="0">
                <a:solidFill>
                  <a:schemeClr val="bg1"/>
                </a:solidFill>
                <a:latin typeface="Arial Black" panose="020B0604020202020204" pitchFamily="34" charset="0"/>
                <a:cs typeface="Arial Black" panose="020B0604020202020204" pitchFamily="34" charset="0"/>
              </a:rPr>
              <a:t>Early Warning and </a:t>
            </a:r>
          </a:p>
          <a:p>
            <a:r>
              <a:rPr lang="en-US" sz="1400" b="1" dirty="0">
                <a:solidFill>
                  <a:schemeClr val="bg1"/>
                </a:solidFill>
                <a:latin typeface="Arial Black" panose="020B0604020202020204" pitchFamily="34" charset="0"/>
                <a:cs typeface="Arial Black" panose="020B0604020202020204" pitchFamily="34" charset="0"/>
              </a:rPr>
              <a:t>Data Analytics</a:t>
            </a:r>
          </a:p>
        </p:txBody>
      </p:sp>
      <p:cxnSp>
        <p:nvCxnSpPr>
          <p:cNvPr id="30" name="Straight Connector 29">
            <a:extLst>
              <a:ext uri="{FF2B5EF4-FFF2-40B4-BE49-F238E27FC236}">
                <a16:creationId xmlns:a16="http://schemas.microsoft.com/office/drawing/2014/main" id="{7726B38F-82E8-89C9-D02E-6D9F66259761}"/>
              </a:ext>
            </a:extLst>
          </p:cNvPr>
          <p:cNvCxnSpPr>
            <a:cxnSpLocks/>
          </p:cNvCxnSpPr>
          <p:nvPr/>
        </p:nvCxnSpPr>
        <p:spPr>
          <a:xfrm>
            <a:off x="742494" y="3158548"/>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85961EC-3DD5-3EE7-8005-8F650650B52A}"/>
              </a:ext>
            </a:extLst>
          </p:cNvPr>
          <p:cNvCxnSpPr>
            <a:cxnSpLocks/>
          </p:cNvCxnSpPr>
          <p:nvPr/>
        </p:nvCxnSpPr>
        <p:spPr>
          <a:xfrm>
            <a:off x="742494" y="5002588"/>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A17F2C2-6762-569E-B1C4-F8915D20E0B7}"/>
              </a:ext>
            </a:extLst>
          </p:cNvPr>
          <p:cNvSpPr txBox="1"/>
          <p:nvPr/>
        </p:nvSpPr>
        <p:spPr>
          <a:xfrm>
            <a:off x="576610" y="1316803"/>
            <a:ext cx="6509986" cy="1323439"/>
          </a:xfrm>
          <a:prstGeom prst="rect">
            <a:avLst/>
          </a:prstGeom>
          <a:noFill/>
        </p:spPr>
        <p:txBody>
          <a:bodyPr wrap="square" rtlCol="0">
            <a:spAutoFit/>
          </a:bodyPr>
          <a:lstStyle/>
          <a:p>
            <a:r>
              <a:rPr lang="en-US" sz="1600" dirty="0">
                <a:latin typeface="Roboto" panose="02000000000000000000" pitchFamily="2" charset="0"/>
                <a:ea typeface="Roboto" panose="02000000000000000000" pitchFamily="2" charset="0"/>
                <a:cs typeface="Roboto" panose="02000000000000000000" pitchFamily="2" charset="0"/>
              </a:rPr>
              <a:t>Establishing, upscaling and strengthening end-to-end Climate Information Services and </a:t>
            </a:r>
            <a:r>
              <a:rPr lang="en-US" sz="1600" b="1" dirty="0">
                <a:latin typeface="Roboto" panose="02000000000000000000" pitchFamily="2" charset="0"/>
                <a:ea typeface="Roboto" panose="02000000000000000000" pitchFamily="2" charset="0"/>
                <a:cs typeface="Roboto" panose="02000000000000000000" pitchFamily="2" charset="0"/>
              </a:rPr>
              <a:t>Multi-Hazard Early Warning Systems (MHEWS) </a:t>
            </a:r>
            <a:r>
              <a:rPr lang="en-US" sz="1600" dirty="0">
                <a:latin typeface="Roboto" panose="02000000000000000000" pitchFamily="2" charset="0"/>
                <a:ea typeface="Roboto" panose="02000000000000000000" pitchFamily="2" charset="0"/>
                <a:cs typeface="Roboto" panose="02000000000000000000" pitchFamily="2" charset="0"/>
              </a:rPr>
              <a:t>to enhance resilience and adaptive capacity – helping to save lives, livelihoods and ecosystems in the face of climate-related hazards.</a:t>
            </a:r>
          </a:p>
        </p:txBody>
      </p:sp>
      <p:sp>
        <p:nvSpPr>
          <p:cNvPr id="2" name="TextBox 1">
            <a:extLst>
              <a:ext uri="{FF2B5EF4-FFF2-40B4-BE49-F238E27FC236}">
                <a16:creationId xmlns:a16="http://schemas.microsoft.com/office/drawing/2014/main" id="{9FD8A41C-4BF4-625A-23D1-3084DDF2B676}"/>
              </a:ext>
            </a:extLst>
          </p:cNvPr>
          <p:cNvSpPr txBox="1"/>
          <p:nvPr/>
        </p:nvSpPr>
        <p:spPr>
          <a:xfrm>
            <a:off x="576610" y="2644707"/>
            <a:ext cx="6509979" cy="2242665"/>
          </a:xfrm>
          <a:prstGeom prst="rect">
            <a:avLst/>
          </a:prstGeom>
          <a:noFill/>
        </p:spPr>
        <p:txBody>
          <a:bodyPr wrap="square" rtlCol="0">
            <a:spAutoFit/>
          </a:bodyPr>
          <a:lstStyle/>
          <a:p>
            <a:pPr>
              <a:lnSpc>
                <a:spcPct val="110000"/>
              </a:lnSpc>
            </a:pPr>
            <a:r>
              <a:rPr lang="en-US" sz="1600" dirty="0">
                <a:latin typeface="Roboto" panose="02000000000000000000" pitchFamily="2" charset="0"/>
                <a:ea typeface="Roboto" panose="02000000000000000000" pitchFamily="2" charset="0"/>
                <a:cs typeface="Roboto" panose="02000000000000000000" pitchFamily="2" charset="0"/>
              </a:rPr>
              <a:t>Core components of UNEP’s CIEWS initiatives:</a:t>
            </a:r>
          </a:p>
          <a:p>
            <a:pPr marL="285750" indent="-285750">
              <a:lnSpc>
                <a:spcPct val="110000"/>
              </a:lnSpc>
              <a:buFont typeface="System Font Regular"/>
              <a:buChar char="→"/>
            </a:pPr>
            <a:r>
              <a:rPr lang="en-US" sz="1600" dirty="0">
                <a:latin typeface="Roboto" panose="02000000000000000000" pitchFamily="2" charset="0"/>
                <a:ea typeface="Roboto" panose="02000000000000000000" pitchFamily="2" charset="0"/>
                <a:cs typeface="Roboto" panose="02000000000000000000" pitchFamily="2" charset="0"/>
              </a:rPr>
              <a:t>Strengthening </a:t>
            </a:r>
            <a:r>
              <a:rPr lang="en-US" sz="1600" b="1" dirty="0">
                <a:latin typeface="Roboto" panose="02000000000000000000" pitchFamily="2" charset="0"/>
                <a:ea typeface="Roboto" panose="02000000000000000000" pitchFamily="2" charset="0"/>
                <a:cs typeface="Roboto" panose="02000000000000000000" pitchFamily="2" charset="0"/>
              </a:rPr>
              <a:t>institutional frameworks</a:t>
            </a:r>
            <a:r>
              <a:rPr lang="en-US" sz="1600" dirty="0">
                <a:latin typeface="Roboto" panose="02000000000000000000" pitchFamily="2" charset="0"/>
                <a:ea typeface="Roboto" panose="02000000000000000000" pitchFamily="2" charset="0"/>
                <a:cs typeface="Roboto" panose="02000000000000000000" pitchFamily="2" charset="0"/>
              </a:rPr>
              <a:t> for climate information and MHEWS</a:t>
            </a:r>
          </a:p>
          <a:p>
            <a:pPr marL="285750" indent="-285750">
              <a:lnSpc>
                <a:spcPct val="110000"/>
              </a:lnSpc>
              <a:buFont typeface="System Font Regular"/>
              <a:buChar char="→"/>
            </a:pPr>
            <a:r>
              <a:rPr lang="en-US" sz="1600" dirty="0">
                <a:latin typeface="Roboto" panose="02000000000000000000" pitchFamily="2" charset="0"/>
                <a:ea typeface="Roboto" panose="02000000000000000000" pitchFamily="2" charset="0"/>
                <a:cs typeface="Roboto" panose="02000000000000000000" pitchFamily="2" charset="0"/>
              </a:rPr>
              <a:t>Enhancing capacity for </a:t>
            </a:r>
            <a:r>
              <a:rPr lang="en-US" sz="1600" b="1" dirty="0">
                <a:latin typeface="Roboto" panose="02000000000000000000" pitchFamily="2" charset="0"/>
                <a:ea typeface="Roboto" panose="02000000000000000000" pitchFamily="2" charset="0"/>
                <a:cs typeface="Roboto" panose="02000000000000000000" pitchFamily="2" charset="0"/>
              </a:rPr>
              <a:t>monitoring, analysis and forecasting</a:t>
            </a:r>
            <a:r>
              <a:rPr lang="en-US" sz="1600" dirty="0">
                <a:latin typeface="Roboto" panose="02000000000000000000" pitchFamily="2" charset="0"/>
                <a:ea typeface="Roboto" panose="02000000000000000000" pitchFamily="2" charset="0"/>
                <a:cs typeface="Roboto" panose="02000000000000000000" pitchFamily="2" charset="0"/>
              </a:rPr>
              <a:t> of climate and its impacts</a:t>
            </a:r>
          </a:p>
          <a:p>
            <a:pPr marL="285750" indent="-285750">
              <a:lnSpc>
                <a:spcPct val="110000"/>
              </a:lnSpc>
              <a:buFont typeface="System Font Regular"/>
              <a:buChar char="→"/>
            </a:pPr>
            <a:r>
              <a:rPr lang="en-US" sz="1600" dirty="0">
                <a:latin typeface="Roboto" panose="02000000000000000000" pitchFamily="2" charset="0"/>
                <a:ea typeface="Roboto" panose="02000000000000000000" pitchFamily="2" charset="0"/>
                <a:cs typeface="Roboto" panose="02000000000000000000" pitchFamily="2" charset="0"/>
              </a:rPr>
              <a:t>Improving </a:t>
            </a:r>
            <a:r>
              <a:rPr lang="en-US" sz="1600" b="1" dirty="0">
                <a:latin typeface="Roboto" panose="02000000000000000000" pitchFamily="2" charset="0"/>
                <a:ea typeface="Roboto" panose="02000000000000000000" pitchFamily="2" charset="0"/>
                <a:cs typeface="Roboto" panose="02000000000000000000" pitchFamily="2" charset="0"/>
              </a:rPr>
              <a:t>dissemination and communication</a:t>
            </a:r>
            <a:r>
              <a:rPr lang="en-US" sz="1600" dirty="0">
                <a:latin typeface="Roboto" panose="02000000000000000000" pitchFamily="2" charset="0"/>
                <a:ea typeface="Roboto" panose="02000000000000000000" pitchFamily="2" charset="0"/>
                <a:cs typeface="Roboto" panose="02000000000000000000" pitchFamily="2" charset="0"/>
              </a:rPr>
              <a:t> of risk information and early warnings</a:t>
            </a:r>
          </a:p>
          <a:p>
            <a:pPr marL="285750" indent="-285750">
              <a:lnSpc>
                <a:spcPct val="110000"/>
              </a:lnSpc>
              <a:buFont typeface="System Font Regular"/>
              <a:buChar char="→"/>
            </a:pPr>
            <a:r>
              <a:rPr lang="en-US" sz="1600" dirty="0">
                <a:latin typeface="Roboto" panose="02000000000000000000" pitchFamily="2" charset="0"/>
                <a:ea typeface="Roboto" panose="02000000000000000000" pitchFamily="2" charset="0"/>
                <a:cs typeface="Roboto" panose="02000000000000000000" pitchFamily="2" charset="0"/>
              </a:rPr>
              <a:t>Enhancing </a:t>
            </a:r>
            <a:r>
              <a:rPr lang="en-US" sz="1600" b="1" dirty="0">
                <a:latin typeface="Roboto" panose="02000000000000000000" pitchFamily="2" charset="0"/>
                <a:ea typeface="Roboto" panose="02000000000000000000" pitchFamily="2" charset="0"/>
                <a:cs typeface="Roboto" panose="02000000000000000000" pitchFamily="2" charset="0"/>
              </a:rPr>
              <a:t>climate risk management capabilities</a:t>
            </a:r>
            <a:endParaRPr lang="en-US" sz="1600" dirty="0">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04DDB469-CCBF-39E5-1FB8-72E795B4DA8C}"/>
              </a:ext>
            </a:extLst>
          </p:cNvPr>
          <p:cNvSpPr txBox="1"/>
          <p:nvPr/>
        </p:nvSpPr>
        <p:spPr>
          <a:xfrm>
            <a:off x="542610" y="5002588"/>
            <a:ext cx="6543979" cy="1323439"/>
          </a:xfrm>
          <a:prstGeom prst="rect">
            <a:avLst/>
          </a:prstGeom>
          <a:noFill/>
        </p:spPr>
        <p:txBody>
          <a:bodyPr wrap="square" rtlCol="0">
            <a:spAutoFit/>
          </a:bodyPr>
          <a:lstStyle/>
          <a:p>
            <a:r>
              <a:rPr lang="en-US" sz="1600" dirty="0">
                <a:latin typeface="Roboto" panose="02000000000000000000" pitchFamily="2" charset="0"/>
                <a:ea typeface="Roboto" panose="02000000000000000000" pitchFamily="2" charset="0"/>
                <a:cs typeface="Roboto" panose="02000000000000000000" pitchFamily="2" charset="0"/>
              </a:rPr>
              <a:t>UNEP is also a co-founder and implementing entity of the Systematic Observations Financing Facility (SOFF)</a:t>
            </a:r>
            <a:r>
              <a:rPr lang="en-US" sz="1600" b="1"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which supports the most vulnerable countries to </a:t>
            </a:r>
            <a:r>
              <a:rPr lang="en-US" sz="1600" b="1" dirty="0">
                <a:latin typeface="Roboto" panose="02000000000000000000" pitchFamily="2" charset="0"/>
                <a:ea typeface="Roboto" panose="02000000000000000000" pitchFamily="2" charset="0"/>
                <a:cs typeface="Roboto" panose="02000000000000000000" pitchFamily="2" charset="0"/>
              </a:rPr>
              <a:t>close critical weather and climate data gaps</a:t>
            </a:r>
            <a:r>
              <a:rPr lang="en-US" sz="1600" dirty="0">
                <a:latin typeface="Roboto" panose="02000000000000000000" pitchFamily="2" charset="0"/>
                <a:ea typeface="Roboto" panose="02000000000000000000" pitchFamily="2" charset="0"/>
                <a:cs typeface="Roboto" panose="02000000000000000000" pitchFamily="2" charset="0"/>
              </a:rPr>
              <a:t> that underpin better weather forecasts, early warning systems, and climate information services.</a:t>
            </a:r>
          </a:p>
        </p:txBody>
      </p:sp>
      <p:pic>
        <p:nvPicPr>
          <p:cNvPr id="8" name="Picture 7" descr="A person standing on a dock next to boats&#10;&#10;Description automatically generated">
            <a:extLst>
              <a:ext uri="{FF2B5EF4-FFF2-40B4-BE49-F238E27FC236}">
                <a16:creationId xmlns:a16="http://schemas.microsoft.com/office/drawing/2014/main" id="{31EBEE61-DF98-F453-057A-1BF6D80C1C7B}"/>
              </a:ext>
            </a:extLst>
          </p:cNvPr>
          <p:cNvPicPr>
            <a:picLocks noChangeAspect="1"/>
          </p:cNvPicPr>
          <p:nvPr/>
        </p:nvPicPr>
        <p:blipFill rotWithShape="1">
          <a:blip r:embed="rId3">
            <a:extLst>
              <a:ext uri="{28A0092B-C50C-407E-A947-70E740481C1C}">
                <a14:useLocalDpi xmlns:a14="http://schemas.microsoft.com/office/drawing/2010/main" val="0"/>
              </a:ext>
            </a:extLst>
          </a:blip>
          <a:srcRect l="4609" t="17951" r="37533" b="1"/>
          <a:stretch/>
        </p:blipFill>
        <p:spPr>
          <a:xfrm>
            <a:off x="7113387" y="1374679"/>
            <a:ext cx="4336120" cy="4611782"/>
          </a:xfrm>
          <a:prstGeom prst="rect">
            <a:avLst/>
          </a:prstGeom>
        </p:spPr>
      </p:pic>
      <p:sp>
        <p:nvSpPr>
          <p:cNvPr id="3" name="Title 1">
            <a:extLst>
              <a:ext uri="{FF2B5EF4-FFF2-40B4-BE49-F238E27FC236}">
                <a16:creationId xmlns:a16="http://schemas.microsoft.com/office/drawing/2014/main" id="{A28D7B28-DED2-987F-41CE-0195A3E788D7}"/>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rgbClr val="01AEEF"/>
                </a:solidFill>
                <a:latin typeface="Roboto" panose="02000000000000000000" pitchFamily="2" charset="0"/>
                <a:ea typeface="Roboto" panose="02000000000000000000" pitchFamily="2" charset="0"/>
                <a:cs typeface="Roboto" panose="02000000000000000000" pitchFamily="2" charset="0"/>
              </a:rPr>
              <a:t>UNEP’s Climate Information and Early Warning Systems (CIEWS) Portfolio </a:t>
            </a:r>
          </a:p>
        </p:txBody>
      </p:sp>
    </p:spTree>
    <p:extLst>
      <p:ext uri="{BB962C8B-B14F-4D97-AF65-F5344CB8AC3E}">
        <p14:creationId xmlns:p14="http://schemas.microsoft.com/office/powerpoint/2010/main" val="1903748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6E92A7C-C3FD-E4A3-460E-8A28C21FAE25}"/>
              </a:ext>
            </a:extLst>
          </p:cNvPr>
          <p:cNvSpPr txBox="1"/>
          <p:nvPr/>
        </p:nvSpPr>
        <p:spPr>
          <a:xfrm>
            <a:off x="7131465" y="2731533"/>
            <a:ext cx="3646652" cy="2318583"/>
          </a:xfrm>
          <a:prstGeom prst="rect">
            <a:avLst/>
          </a:prstGeom>
          <a:noFill/>
        </p:spPr>
        <p:txBody>
          <a:bodyPr wrap="square">
            <a:spAutoFit/>
          </a:bodyPr>
          <a:lstStyle/>
          <a:p>
            <a:pPr>
              <a:lnSpc>
                <a:spcPct val="150000"/>
              </a:lnSpc>
            </a:pPr>
            <a:r>
              <a:rPr lang="en-GB" sz="1400" b="1" kern="100" dirty="0">
                <a:effectLst/>
                <a:latin typeface="Roboto" panose="02000000000000000000" pitchFamily="2" charset="0"/>
                <a:ea typeface="Roboto" panose="02000000000000000000" pitchFamily="2" charset="0"/>
                <a:cs typeface="Roboto" panose="02000000000000000000" pitchFamily="2" charset="0"/>
              </a:rPr>
              <a:t>Identifying, monitoring and analysing </a:t>
            </a:r>
            <a:r>
              <a:rPr lang="en-GB" sz="1400" kern="100" dirty="0">
                <a:effectLst/>
                <a:latin typeface="Roboto" panose="02000000000000000000" pitchFamily="2" charset="0"/>
                <a:ea typeface="Roboto" panose="02000000000000000000" pitchFamily="2" charset="0"/>
                <a:cs typeface="Roboto" panose="02000000000000000000" pitchFamily="2" charset="0"/>
              </a:rPr>
              <a:t>both </a:t>
            </a:r>
            <a:r>
              <a:rPr lang="en-GB" sz="1400" b="1" kern="100" dirty="0">
                <a:effectLst/>
                <a:latin typeface="Roboto" panose="02000000000000000000" pitchFamily="2" charset="0"/>
                <a:ea typeface="Roboto" panose="02000000000000000000" pitchFamily="2" charset="0"/>
                <a:cs typeface="Roboto" panose="02000000000000000000" pitchFamily="2" charset="0"/>
              </a:rPr>
              <a:t>rapid onset multi-hazards </a:t>
            </a:r>
            <a:r>
              <a:rPr lang="en-GB" sz="1400" kern="100" dirty="0">
                <a:effectLst/>
                <a:latin typeface="Roboto" panose="02000000000000000000" pitchFamily="2" charset="0"/>
                <a:ea typeface="Roboto" panose="02000000000000000000" pitchFamily="2" charset="0"/>
                <a:cs typeface="Roboto" panose="02000000000000000000" pitchFamily="2" charset="0"/>
              </a:rPr>
              <a:t>and </a:t>
            </a:r>
            <a:r>
              <a:rPr lang="en-GB" sz="1400" b="1" kern="100" dirty="0">
                <a:effectLst/>
                <a:latin typeface="Roboto" panose="02000000000000000000" pitchFamily="2" charset="0"/>
                <a:ea typeface="Roboto" panose="02000000000000000000" pitchFamily="2" charset="0"/>
                <a:cs typeface="Roboto" panose="02000000000000000000" pitchFamily="2" charset="0"/>
              </a:rPr>
              <a:t>slow-onset but continuous hazards</a:t>
            </a:r>
            <a:r>
              <a:rPr lang="en-GB" sz="1400" kern="100" dirty="0">
                <a:effectLst/>
                <a:latin typeface="Roboto" panose="02000000000000000000" pitchFamily="2" charset="0"/>
                <a:ea typeface="Roboto" panose="02000000000000000000" pitchFamily="2" charset="0"/>
                <a:cs typeface="Roboto" panose="02000000000000000000" pitchFamily="2" charset="0"/>
              </a:rPr>
              <a:t> and their interlinkages or issuing warnings of </a:t>
            </a:r>
            <a:r>
              <a:rPr lang="en-GB" sz="1400" b="1" kern="100" dirty="0">
                <a:effectLst/>
                <a:latin typeface="Roboto" panose="02000000000000000000" pitchFamily="2" charset="0"/>
                <a:ea typeface="Roboto" panose="02000000000000000000" pitchFamily="2" charset="0"/>
                <a:cs typeface="Roboto" panose="02000000000000000000" pitchFamily="2" charset="0"/>
              </a:rPr>
              <a:t>future events </a:t>
            </a:r>
            <a:r>
              <a:rPr lang="en-GB" sz="1400" kern="100" dirty="0">
                <a:effectLst/>
                <a:latin typeface="Roboto" panose="02000000000000000000" pitchFamily="2" charset="0"/>
                <a:ea typeface="Roboto" panose="02000000000000000000" pitchFamily="2" charset="0"/>
                <a:cs typeface="Roboto" panose="02000000000000000000" pitchFamily="2" charset="0"/>
              </a:rPr>
              <a:t>that come early enough for one to prepare, respond and Build Back Better. Leaving No One Behind.</a:t>
            </a:r>
            <a:endParaRPr lang="en-GB" sz="1400" dirty="0">
              <a:latin typeface="Roboto" panose="02000000000000000000" pitchFamily="2" charset="0"/>
              <a:ea typeface="Roboto" panose="02000000000000000000" pitchFamily="2" charset="0"/>
              <a:cs typeface="Roboto" panose="02000000000000000000" pitchFamily="2" charset="0"/>
            </a:endParaRPr>
          </a:p>
        </p:txBody>
      </p:sp>
      <p:sp>
        <p:nvSpPr>
          <p:cNvPr id="2" name="Title 1">
            <a:extLst>
              <a:ext uri="{FF2B5EF4-FFF2-40B4-BE49-F238E27FC236}">
                <a16:creationId xmlns:a16="http://schemas.microsoft.com/office/drawing/2014/main" id="{4C49187A-B6BA-156C-24F7-472AD888838F}"/>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An Integrated Framework of Services</a:t>
            </a:r>
          </a:p>
        </p:txBody>
      </p:sp>
      <p:pic>
        <p:nvPicPr>
          <p:cNvPr id="13" name="Picture 12">
            <a:extLst>
              <a:ext uri="{FF2B5EF4-FFF2-40B4-BE49-F238E27FC236}">
                <a16:creationId xmlns:a16="http://schemas.microsoft.com/office/drawing/2014/main" id="{98CFA73D-A8A2-01F3-BBBE-B57410D3E58B}"/>
              </a:ext>
            </a:extLst>
          </p:cNvPr>
          <p:cNvPicPr>
            <a:picLocks noChangeAspect="1"/>
          </p:cNvPicPr>
          <p:nvPr/>
        </p:nvPicPr>
        <p:blipFill>
          <a:blip r:embed="rId3"/>
          <a:stretch>
            <a:fillRect/>
          </a:stretch>
        </p:blipFill>
        <p:spPr>
          <a:xfrm>
            <a:off x="571498" y="1057276"/>
            <a:ext cx="6078955" cy="5786438"/>
          </a:xfrm>
          <a:prstGeom prst="rect">
            <a:avLst/>
          </a:prstGeom>
        </p:spPr>
      </p:pic>
    </p:spTree>
    <p:extLst>
      <p:ext uri="{BB962C8B-B14F-4D97-AF65-F5344CB8AC3E}">
        <p14:creationId xmlns:p14="http://schemas.microsoft.com/office/powerpoint/2010/main" val="4062118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diagram of a circular chart&#10;&#10;Description automatically generated with medium confidence">
            <a:extLst>
              <a:ext uri="{FF2B5EF4-FFF2-40B4-BE49-F238E27FC236}">
                <a16:creationId xmlns:a16="http://schemas.microsoft.com/office/drawing/2014/main" id="{7BBCFA43-BEBC-F779-5524-11E3E919A0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876" y="1217484"/>
            <a:ext cx="6015783" cy="5463096"/>
          </a:xfrm>
          <a:prstGeom prst="rect">
            <a:avLst/>
          </a:prstGeom>
        </p:spPr>
      </p:pic>
      <p:sp>
        <p:nvSpPr>
          <p:cNvPr id="20" name="TextBox 19">
            <a:extLst>
              <a:ext uri="{FF2B5EF4-FFF2-40B4-BE49-F238E27FC236}">
                <a16:creationId xmlns:a16="http://schemas.microsoft.com/office/drawing/2014/main" id="{F02949F5-4CD5-1423-C4E8-6B72FC4A6AE5}"/>
              </a:ext>
            </a:extLst>
          </p:cNvPr>
          <p:cNvSpPr txBox="1"/>
          <p:nvPr/>
        </p:nvSpPr>
        <p:spPr>
          <a:xfrm>
            <a:off x="732888" y="4542701"/>
            <a:ext cx="2367381" cy="523220"/>
          </a:xfrm>
          <a:prstGeom prst="rect">
            <a:avLst/>
          </a:prstGeom>
          <a:noFill/>
        </p:spPr>
        <p:txBody>
          <a:bodyPr wrap="square" rtlCol="0">
            <a:spAutoFit/>
          </a:bodyPr>
          <a:lstStyle/>
          <a:p>
            <a:r>
              <a:rPr lang="en-US" sz="1400" b="1" dirty="0">
                <a:solidFill>
                  <a:schemeClr val="bg1"/>
                </a:solidFill>
                <a:latin typeface="Arial Black" panose="020B0604020202020204" pitchFamily="34" charset="0"/>
                <a:cs typeface="Arial Black" panose="020B0604020202020204" pitchFamily="34" charset="0"/>
              </a:rPr>
              <a:t>Scientific Assessment Branch</a:t>
            </a:r>
          </a:p>
        </p:txBody>
      </p:sp>
      <p:sp>
        <p:nvSpPr>
          <p:cNvPr id="22" name="TextBox 21">
            <a:extLst>
              <a:ext uri="{FF2B5EF4-FFF2-40B4-BE49-F238E27FC236}">
                <a16:creationId xmlns:a16="http://schemas.microsoft.com/office/drawing/2014/main" id="{D4DBBB4B-1144-B2BB-0B9E-8B3AA07FF883}"/>
              </a:ext>
            </a:extLst>
          </p:cNvPr>
          <p:cNvSpPr txBox="1"/>
          <p:nvPr/>
        </p:nvSpPr>
        <p:spPr>
          <a:xfrm>
            <a:off x="44122" y="4508310"/>
            <a:ext cx="732893" cy="584775"/>
          </a:xfrm>
          <a:prstGeom prst="rect">
            <a:avLst/>
          </a:prstGeom>
          <a:noFill/>
        </p:spPr>
        <p:txBody>
          <a:bodyPr wrap="none" rtlCol="0">
            <a:spAutoFit/>
          </a:bodyPr>
          <a:lstStyle/>
          <a:p>
            <a:r>
              <a:rPr lang="en-US" sz="3200" b="1" dirty="0">
                <a:solidFill>
                  <a:schemeClr val="bg1"/>
                </a:solidFill>
                <a:latin typeface="Arial Black" panose="020B0604020202020204" pitchFamily="34" charset="0"/>
                <a:cs typeface="Arial Black" panose="020B0604020202020204" pitchFamily="34" charset="0"/>
              </a:rPr>
              <a:t>02</a:t>
            </a:r>
          </a:p>
        </p:txBody>
      </p:sp>
      <p:cxnSp>
        <p:nvCxnSpPr>
          <p:cNvPr id="25" name="Straight Connector 24">
            <a:extLst>
              <a:ext uri="{FF2B5EF4-FFF2-40B4-BE49-F238E27FC236}">
                <a16:creationId xmlns:a16="http://schemas.microsoft.com/office/drawing/2014/main" id="{11C7D42B-7FAD-E9DD-60B2-FB40CC890722}"/>
              </a:ext>
            </a:extLst>
          </p:cNvPr>
          <p:cNvCxnSpPr>
            <a:cxnSpLocks/>
          </p:cNvCxnSpPr>
          <p:nvPr/>
        </p:nvCxnSpPr>
        <p:spPr>
          <a:xfrm>
            <a:off x="742494" y="4579678"/>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CF3BD4-F534-DDDA-C791-656BFBF03E10}"/>
              </a:ext>
            </a:extLst>
          </p:cNvPr>
          <p:cNvSpPr txBox="1"/>
          <p:nvPr/>
        </p:nvSpPr>
        <p:spPr>
          <a:xfrm>
            <a:off x="7131465" y="2731533"/>
            <a:ext cx="3646652" cy="2318583"/>
          </a:xfrm>
          <a:prstGeom prst="rect">
            <a:avLst/>
          </a:prstGeom>
          <a:noFill/>
        </p:spPr>
        <p:txBody>
          <a:bodyPr wrap="square">
            <a:spAutoFit/>
          </a:bodyPr>
          <a:lstStyle/>
          <a:p>
            <a:pPr>
              <a:lnSpc>
                <a:spcPct val="150000"/>
              </a:lnSpc>
            </a:pPr>
            <a:r>
              <a:rPr lang="en-GB" sz="1400" b="1" kern="100" dirty="0">
                <a:effectLst/>
                <a:latin typeface="Roboto" panose="02000000000000000000" pitchFamily="2" charset="0"/>
                <a:ea typeface="Roboto" panose="02000000000000000000" pitchFamily="2" charset="0"/>
                <a:cs typeface="Roboto" panose="02000000000000000000" pitchFamily="2" charset="0"/>
              </a:rPr>
              <a:t>Identifying, monitoring and analysing </a:t>
            </a:r>
            <a:r>
              <a:rPr lang="en-GB" sz="1400" kern="100" dirty="0">
                <a:effectLst/>
                <a:latin typeface="Roboto" panose="02000000000000000000" pitchFamily="2" charset="0"/>
                <a:ea typeface="Roboto" panose="02000000000000000000" pitchFamily="2" charset="0"/>
                <a:cs typeface="Roboto" panose="02000000000000000000" pitchFamily="2" charset="0"/>
              </a:rPr>
              <a:t>both </a:t>
            </a:r>
            <a:r>
              <a:rPr lang="en-GB" sz="1400" b="1" kern="100" dirty="0">
                <a:effectLst/>
                <a:latin typeface="Roboto" panose="02000000000000000000" pitchFamily="2" charset="0"/>
                <a:ea typeface="Roboto" panose="02000000000000000000" pitchFamily="2" charset="0"/>
                <a:cs typeface="Roboto" panose="02000000000000000000" pitchFamily="2" charset="0"/>
              </a:rPr>
              <a:t>rapid onset multi-hazards </a:t>
            </a:r>
            <a:r>
              <a:rPr lang="en-GB" sz="1400" kern="100" dirty="0">
                <a:effectLst/>
                <a:latin typeface="Roboto" panose="02000000000000000000" pitchFamily="2" charset="0"/>
                <a:ea typeface="Roboto" panose="02000000000000000000" pitchFamily="2" charset="0"/>
                <a:cs typeface="Roboto" panose="02000000000000000000" pitchFamily="2" charset="0"/>
              </a:rPr>
              <a:t>and </a:t>
            </a:r>
            <a:r>
              <a:rPr lang="en-GB" sz="1400" b="1" kern="100" dirty="0">
                <a:effectLst/>
                <a:latin typeface="Roboto" panose="02000000000000000000" pitchFamily="2" charset="0"/>
                <a:ea typeface="Roboto" panose="02000000000000000000" pitchFamily="2" charset="0"/>
                <a:cs typeface="Roboto" panose="02000000000000000000" pitchFamily="2" charset="0"/>
              </a:rPr>
              <a:t>slow-onset but continuous hazards</a:t>
            </a:r>
            <a:r>
              <a:rPr lang="en-GB" sz="1400" kern="100" dirty="0">
                <a:effectLst/>
                <a:latin typeface="Roboto" panose="02000000000000000000" pitchFamily="2" charset="0"/>
                <a:ea typeface="Roboto" panose="02000000000000000000" pitchFamily="2" charset="0"/>
                <a:cs typeface="Roboto" panose="02000000000000000000" pitchFamily="2" charset="0"/>
              </a:rPr>
              <a:t> and their interlinkages or issuing warnings of </a:t>
            </a:r>
            <a:r>
              <a:rPr lang="en-GB" sz="1400" b="1" kern="100" dirty="0">
                <a:effectLst/>
                <a:latin typeface="Roboto" panose="02000000000000000000" pitchFamily="2" charset="0"/>
                <a:ea typeface="Roboto" panose="02000000000000000000" pitchFamily="2" charset="0"/>
                <a:cs typeface="Roboto" panose="02000000000000000000" pitchFamily="2" charset="0"/>
              </a:rPr>
              <a:t>future events </a:t>
            </a:r>
            <a:r>
              <a:rPr lang="en-GB" sz="1400" kern="100" dirty="0">
                <a:effectLst/>
                <a:latin typeface="Roboto" panose="02000000000000000000" pitchFamily="2" charset="0"/>
                <a:ea typeface="Roboto" panose="02000000000000000000" pitchFamily="2" charset="0"/>
                <a:cs typeface="Roboto" panose="02000000000000000000" pitchFamily="2" charset="0"/>
              </a:rPr>
              <a:t>that come early enough for one to prepare, respond and Build Back Better. Leaving No One Behind.</a:t>
            </a:r>
            <a:endParaRPr lang="en-GB" sz="1400" dirty="0">
              <a:latin typeface="Roboto" panose="02000000000000000000" pitchFamily="2" charset="0"/>
              <a:ea typeface="Roboto" panose="02000000000000000000" pitchFamily="2" charset="0"/>
              <a:cs typeface="Roboto" panose="02000000000000000000" pitchFamily="2" charset="0"/>
            </a:endParaRPr>
          </a:p>
        </p:txBody>
      </p:sp>
      <p:sp>
        <p:nvSpPr>
          <p:cNvPr id="7" name="Title 1">
            <a:extLst>
              <a:ext uri="{FF2B5EF4-FFF2-40B4-BE49-F238E27FC236}">
                <a16:creationId xmlns:a16="http://schemas.microsoft.com/office/drawing/2014/main" id="{1448471B-5375-088A-6372-735C36EE6429}"/>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An Integrated Framework of Services</a:t>
            </a:r>
          </a:p>
        </p:txBody>
      </p:sp>
    </p:spTree>
    <p:extLst>
      <p:ext uri="{BB962C8B-B14F-4D97-AF65-F5344CB8AC3E}">
        <p14:creationId xmlns:p14="http://schemas.microsoft.com/office/powerpoint/2010/main" val="166790008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F02949F5-4CD5-1423-C4E8-6B72FC4A6AE5}"/>
              </a:ext>
            </a:extLst>
          </p:cNvPr>
          <p:cNvSpPr txBox="1"/>
          <p:nvPr/>
        </p:nvSpPr>
        <p:spPr>
          <a:xfrm>
            <a:off x="732888" y="4542701"/>
            <a:ext cx="2367381" cy="523220"/>
          </a:xfrm>
          <a:prstGeom prst="rect">
            <a:avLst/>
          </a:prstGeom>
          <a:noFill/>
        </p:spPr>
        <p:txBody>
          <a:bodyPr wrap="square" rtlCol="0">
            <a:spAutoFit/>
          </a:bodyPr>
          <a:lstStyle/>
          <a:p>
            <a:r>
              <a:rPr lang="en-US" sz="1400" b="1" dirty="0">
                <a:solidFill>
                  <a:schemeClr val="bg1"/>
                </a:solidFill>
                <a:latin typeface="Arial Black" panose="020B0604020202020204" pitchFamily="34" charset="0"/>
                <a:cs typeface="Arial Black" panose="020B0604020202020204" pitchFamily="34" charset="0"/>
              </a:rPr>
              <a:t>Scientific Assessment Branch</a:t>
            </a:r>
          </a:p>
        </p:txBody>
      </p:sp>
      <p:sp>
        <p:nvSpPr>
          <p:cNvPr id="22" name="TextBox 21">
            <a:extLst>
              <a:ext uri="{FF2B5EF4-FFF2-40B4-BE49-F238E27FC236}">
                <a16:creationId xmlns:a16="http://schemas.microsoft.com/office/drawing/2014/main" id="{D4DBBB4B-1144-B2BB-0B9E-8B3AA07FF883}"/>
              </a:ext>
            </a:extLst>
          </p:cNvPr>
          <p:cNvSpPr txBox="1"/>
          <p:nvPr/>
        </p:nvSpPr>
        <p:spPr>
          <a:xfrm>
            <a:off x="44122" y="4508310"/>
            <a:ext cx="732893" cy="584775"/>
          </a:xfrm>
          <a:prstGeom prst="rect">
            <a:avLst/>
          </a:prstGeom>
          <a:noFill/>
        </p:spPr>
        <p:txBody>
          <a:bodyPr wrap="none" rtlCol="0">
            <a:spAutoFit/>
          </a:bodyPr>
          <a:lstStyle/>
          <a:p>
            <a:r>
              <a:rPr lang="en-US" sz="3200" b="1" dirty="0">
                <a:solidFill>
                  <a:schemeClr val="bg1"/>
                </a:solidFill>
                <a:latin typeface="Arial Black" panose="020B0604020202020204" pitchFamily="34" charset="0"/>
                <a:cs typeface="Arial Black" panose="020B0604020202020204" pitchFamily="34" charset="0"/>
              </a:rPr>
              <a:t>02</a:t>
            </a:r>
          </a:p>
        </p:txBody>
      </p:sp>
      <p:cxnSp>
        <p:nvCxnSpPr>
          <p:cNvPr id="25" name="Straight Connector 24">
            <a:extLst>
              <a:ext uri="{FF2B5EF4-FFF2-40B4-BE49-F238E27FC236}">
                <a16:creationId xmlns:a16="http://schemas.microsoft.com/office/drawing/2014/main" id="{11C7D42B-7FAD-E9DD-60B2-FB40CC890722}"/>
              </a:ext>
            </a:extLst>
          </p:cNvPr>
          <p:cNvCxnSpPr>
            <a:cxnSpLocks/>
          </p:cNvCxnSpPr>
          <p:nvPr/>
        </p:nvCxnSpPr>
        <p:spPr>
          <a:xfrm>
            <a:off x="742494" y="4579678"/>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6D311D-E0B2-DE06-E948-733A475965F5}"/>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An Integrated Framework of Services</a:t>
            </a:r>
          </a:p>
        </p:txBody>
      </p:sp>
      <p:pic>
        <p:nvPicPr>
          <p:cNvPr id="3" name="Picture 2">
            <a:extLst>
              <a:ext uri="{FF2B5EF4-FFF2-40B4-BE49-F238E27FC236}">
                <a16:creationId xmlns:a16="http://schemas.microsoft.com/office/drawing/2014/main" id="{970017FA-5961-C9F8-8218-D75FB68E269C}"/>
              </a:ext>
            </a:extLst>
          </p:cNvPr>
          <p:cNvPicPr>
            <a:picLocks noChangeAspect="1"/>
          </p:cNvPicPr>
          <p:nvPr/>
        </p:nvPicPr>
        <p:blipFill>
          <a:blip r:embed="rId3"/>
          <a:stretch>
            <a:fillRect/>
          </a:stretch>
        </p:blipFill>
        <p:spPr>
          <a:xfrm>
            <a:off x="580490" y="1714092"/>
            <a:ext cx="11464071" cy="4258083"/>
          </a:xfrm>
          <a:prstGeom prst="rect">
            <a:avLst/>
          </a:prstGeom>
        </p:spPr>
      </p:pic>
    </p:spTree>
    <p:extLst>
      <p:ext uri="{BB962C8B-B14F-4D97-AF65-F5344CB8AC3E}">
        <p14:creationId xmlns:p14="http://schemas.microsoft.com/office/powerpoint/2010/main" val="547135853"/>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A49D3644-120A-DDF6-DCA0-BFCC4B5103C7}"/>
              </a:ext>
            </a:extLst>
          </p:cNvPr>
          <p:cNvGraphicFramePr>
            <a:graphicFrameLocks/>
          </p:cNvGraphicFramePr>
          <p:nvPr>
            <p:extLst>
              <p:ext uri="{D42A27DB-BD31-4B8C-83A1-F6EECF244321}">
                <p14:modId xmlns:p14="http://schemas.microsoft.com/office/powerpoint/2010/main" val="788467430"/>
              </p:ext>
            </p:extLst>
          </p:nvPr>
        </p:nvGraphicFramePr>
        <p:xfrm>
          <a:off x="716865" y="1820038"/>
          <a:ext cx="10755997" cy="4041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111528D2-0A54-425E-9CC7-3C8AD9F35130}"/>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Why Early Warning for Environment?</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9F40288B-6B61-439E-BD42-BC4AC13C12E5}"/>
              </a:ext>
            </a:extLst>
          </p:cNvPr>
          <p:cNvGraphicFramePr>
            <a:graphicFrameLocks noGrp="1"/>
          </p:cNvGraphicFramePr>
          <p:nvPr>
            <p:ph idx="4294967295"/>
            <p:extLst>
              <p:ext uri="{D42A27DB-BD31-4B8C-83A1-F6EECF244321}">
                <p14:modId xmlns:p14="http://schemas.microsoft.com/office/powerpoint/2010/main" val="2330509231"/>
              </p:ext>
            </p:extLst>
          </p:nvPr>
        </p:nvGraphicFramePr>
        <p:xfrm>
          <a:off x="723149" y="1898054"/>
          <a:ext cx="10749714" cy="40924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FE24854D-00F2-EB61-B24A-0E07728B31ED}"/>
              </a:ext>
            </a:extLst>
          </p:cNvPr>
          <p:cNvSpPr txBox="1"/>
          <p:nvPr/>
        </p:nvSpPr>
        <p:spPr>
          <a:xfrm>
            <a:off x="580491" y="1289269"/>
            <a:ext cx="6548972" cy="369332"/>
          </a:xfrm>
          <a:prstGeom prst="rect">
            <a:avLst/>
          </a:prstGeom>
          <a:noFill/>
        </p:spPr>
        <p:txBody>
          <a:bodyPr wrap="square" rtlCol="0">
            <a:spAutoFit/>
          </a:bodyPr>
          <a:lstStyle/>
          <a:p>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Climate Change, Biodiversity Loss and Pollution</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3" name="Title 1">
            <a:extLst>
              <a:ext uri="{FF2B5EF4-FFF2-40B4-BE49-F238E27FC236}">
                <a16:creationId xmlns:a16="http://schemas.microsoft.com/office/drawing/2014/main" id="{A7607E62-1F94-81D0-5A85-93BC6780AC04}"/>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Triple Planetary Crisis</a:t>
            </a:r>
          </a:p>
        </p:txBody>
      </p:sp>
    </p:spTree>
    <p:extLst>
      <p:ext uri="{BB962C8B-B14F-4D97-AF65-F5344CB8AC3E}">
        <p14:creationId xmlns:p14="http://schemas.microsoft.com/office/powerpoint/2010/main" val="1298207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diagram of a diagram&#10;&#10;Description automatically generated">
            <a:extLst>
              <a:ext uri="{FF2B5EF4-FFF2-40B4-BE49-F238E27FC236}">
                <a16:creationId xmlns:a16="http://schemas.microsoft.com/office/drawing/2014/main" id="{7CA3BE93-0FFC-E119-F803-9772C97521C2}"/>
              </a:ext>
            </a:extLst>
          </p:cNvPr>
          <p:cNvPicPr>
            <a:picLocks noGrp="1" noChangeAspect="1"/>
          </p:cNvPicPr>
          <p:nvPr>
            <p:ph idx="4294967295"/>
          </p:nvPr>
        </p:nvPicPr>
        <p:blipFill>
          <a:blip r:embed="rId2"/>
          <a:stretch>
            <a:fillRect/>
          </a:stretch>
        </p:blipFill>
        <p:spPr>
          <a:xfrm>
            <a:off x="2481925" y="1010474"/>
            <a:ext cx="6619213" cy="5913319"/>
          </a:xfrm>
          <a:prstGeom prst="rect">
            <a:avLst/>
          </a:prstGeom>
        </p:spPr>
      </p:pic>
      <p:sp>
        <p:nvSpPr>
          <p:cNvPr id="3" name="Title 1">
            <a:extLst>
              <a:ext uri="{FF2B5EF4-FFF2-40B4-BE49-F238E27FC236}">
                <a16:creationId xmlns:a16="http://schemas.microsoft.com/office/drawing/2014/main" id="{B8ACE541-6015-EA48-8DE2-587354DB43ED}"/>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Aligned with UNEP – Mid Term Strategy and Agenda 2030</a:t>
            </a:r>
          </a:p>
        </p:txBody>
      </p:sp>
      <p:sp>
        <p:nvSpPr>
          <p:cNvPr id="8" name="Rectangle 7">
            <a:extLst>
              <a:ext uri="{FF2B5EF4-FFF2-40B4-BE49-F238E27FC236}">
                <a16:creationId xmlns:a16="http://schemas.microsoft.com/office/drawing/2014/main" id="{029529B8-FE3F-F21E-EE42-B40C6413F26F}"/>
              </a:ext>
            </a:extLst>
          </p:cNvPr>
          <p:cNvSpPr/>
          <p:nvPr/>
        </p:nvSpPr>
        <p:spPr>
          <a:xfrm>
            <a:off x="2610509" y="1111077"/>
            <a:ext cx="4533238" cy="2331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9" name="Title 1">
            <a:extLst>
              <a:ext uri="{FF2B5EF4-FFF2-40B4-BE49-F238E27FC236}">
                <a16:creationId xmlns:a16="http://schemas.microsoft.com/office/drawing/2014/main" id="{1D1A2A6B-878C-56F9-7BDC-D346E3009ABF}"/>
              </a:ext>
            </a:extLst>
          </p:cNvPr>
          <p:cNvSpPr txBox="1">
            <a:spLocks/>
          </p:cNvSpPr>
          <p:nvPr/>
        </p:nvSpPr>
        <p:spPr>
          <a:xfrm>
            <a:off x="580490" y="1166992"/>
            <a:ext cx="10920947" cy="5760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b="1" dirty="0">
                <a:latin typeface="Roboto" panose="02000000000000000000" pitchFamily="2" charset="0"/>
                <a:ea typeface="Roboto" panose="02000000000000000000" pitchFamily="2" charset="0"/>
                <a:cs typeface="Roboto" panose="02000000000000000000" pitchFamily="2" charset="0"/>
              </a:rPr>
              <a:t>UNEP Medium-Term Strategy 2022-2025: on the road to 2030</a:t>
            </a:r>
          </a:p>
        </p:txBody>
      </p:sp>
      <p:cxnSp>
        <p:nvCxnSpPr>
          <p:cNvPr id="10" name="Straight Connector 9">
            <a:extLst>
              <a:ext uri="{FF2B5EF4-FFF2-40B4-BE49-F238E27FC236}">
                <a16:creationId xmlns:a16="http://schemas.microsoft.com/office/drawing/2014/main" id="{FEEB5DCA-DF8C-29BC-63F3-1FAD0E7875F4}"/>
              </a:ext>
            </a:extLst>
          </p:cNvPr>
          <p:cNvCxnSpPr>
            <a:cxnSpLocks/>
          </p:cNvCxnSpPr>
          <p:nvPr/>
        </p:nvCxnSpPr>
        <p:spPr>
          <a:xfrm>
            <a:off x="702573" y="1010474"/>
            <a:ext cx="9652627"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3631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F5FA13-7FC0-6703-5082-64F94F6F7CB9}"/>
              </a:ext>
            </a:extLst>
          </p:cNvPr>
          <p:cNvSpPr txBox="1"/>
          <p:nvPr/>
        </p:nvSpPr>
        <p:spPr>
          <a:xfrm>
            <a:off x="8458200" y="2735655"/>
            <a:ext cx="3069855" cy="1815882"/>
          </a:xfrm>
          <a:prstGeom prst="rect">
            <a:avLst/>
          </a:prstGeom>
          <a:noFill/>
        </p:spPr>
        <p:txBody>
          <a:bodyPr wrap="square" rtlCol="0">
            <a:spAutoFit/>
          </a:bodyPr>
          <a:lstStyle/>
          <a:p>
            <a:r>
              <a:rPr lang="en-US" sz="1400" dirty="0">
                <a:solidFill>
                  <a:srgbClr val="00B0F0"/>
                </a:solidFill>
                <a:latin typeface="Roboto" panose="02000000000000000000" pitchFamily="2" charset="0"/>
                <a:ea typeface="Roboto" panose="02000000000000000000" pitchFamily="2" charset="0"/>
                <a:cs typeface="Roboto" panose="02000000000000000000" pitchFamily="2" charset="0"/>
              </a:rPr>
              <a:t>The availability of timely, quality and disaggregated data is critical for accelerating the achievement of Agenda 2030 and the Sustainable Development Goals (SDGs). Data is fundamental for Early Warning services, particularly at the local, sub-national and national levels.</a:t>
            </a:r>
            <a:endParaRPr lang="en-GB" sz="14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cxnSp>
        <p:nvCxnSpPr>
          <p:cNvPr id="13" name="Straight Connector 12">
            <a:extLst>
              <a:ext uri="{FF2B5EF4-FFF2-40B4-BE49-F238E27FC236}">
                <a16:creationId xmlns:a16="http://schemas.microsoft.com/office/drawing/2014/main" id="{20D3DA7D-043D-F229-AAF9-17437D2C0635}"/>
              </a:ext>
            </a:extLst>
          </p:cNvPr>
          <p:cNvCxnSpPr/>
          <p:nvPr/>
        </p:nvCxnSpPr>
        <p:spPr>
          <a:xfrm flipH="1">
            <a:off x="9218762" y="11101524"/>
            <a:ext cx="1164566"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DC97E9C1-53DF-361C-336A-EC032B0E501A}"/>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One UN Common Approach for Early Warning for Environment</a:t>
            </a:r>
          </a:p>
        </p:txBody>
      </p:sp>
      <p:sp>
        <p:nvSpPr>
          <p:cNvPr id="4" name="TextBox 3">
            <a:extLst>
              <a:ext uri="{FF2B5EF4-FFF2-40B4-BE49-F238E27FC236}">
                <a16:creationId xmlns:a16="http://schemas.microsoft.com/office/drawing/2014/main" id="{E50D796E-7616-8AC2-BD96-FE8FA04196AD}"/>
              </a:ext>
            </a:extLst>
          </p:cNvPr>
          <p:cNvSpPr txBox="1"/>
          <p:nvPr/>
        </p:nvSpPr>
        <p:spPr>
          <a:xfrm>
            <a:off x="594779" y="1289269"/>
            <a:ext cx="6548972" cy="369332"/>
          </a:xfrm>
          <a:prstGeom prst="rect">
            <a:avLst/>
          </a:prstGeom>
          <a:noFill/>
        </p:spPr>
        <p:txBody>
          <a:bodyPr wrap="square" rtlCol="0">
            <a:spAutoFit/>
          </a:bodyPr>
          <a:lstStyle/>
          <a:p>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Synergies between Early Warning for All and EWE</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6" name="Picture 5" descr="A diagram of a warning&#10;&#10;Description automatically generated with medium confidence">
            <a:extLst>
              <a:ext uri="{FF2B5EF4-FFF2-40B4-BE49-F238E27FC236}">
                <a16:creationId xmlns:a16="http://schemas.microsoft.com/office/drawing/2014/main" id="{3149CDE1-C415-9D9F-6EE3-59FE890807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030" y="1658601"/>
            <a:ext cx="7110804" cy="5132542"/>
          </a:xfrm>
          <a:prstGeom prst="rect">
            <a:avLst/>
          </a:prstGeom>
        </p:spPr>
      </p:pic>
    </p:spTree>
    <p:extLst>
      <p:ext uri="{BB962C8B-B14F-4D97-AF65-F5344CB8AC3E}">
        <p14:creationId xmlns:p14="http://schemas.microsoft.com/office/powerpoint/2010/main" val="4129554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20D3DA7D-043D-F229-AAF9-17437D2C0635}"/>
              </a:ext>
            </a:extLst>
          </p:cNvPr>
          <p:cNvCxnSpPr/>
          <p:nvPr/>
        </p:nvCxnSpPr>
        <p:spPr>
          <a:xfrm flipH="1">
            <a:off x="9218762" y="11101524"/>
            <a:ext cx="1164566"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AA8EA1A1-D08A-9DF1-68E1-61C7051ADDD0}"/>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One UN Common Approach for Early Warning for Environment</a:t>
            </a:r>
          </a:p>
        </p:txBody>
      </p:sp>
      <p:sp>
        <p:nvSpPr>
          <p:cNvPr id="9" name="TextBox 8">
            <a:extLst>
              <a:ext uri="{FF2B5EF4-FFF2-40B4-BE49-F238E27FC236}">
                <a16:creationId xmlns:a16="http://schemas.microsoft.com/office/drawing/2014/main" id="{579F2227-7CA0-8EF6-D2EA-95FD3D9CD624}"/>
              </a:ext>
            </a:extLst>
          </p:cNvPr>
          <p:cNvSpPr txBox="1"/>
          <p:nvPr/>
        </p:nvSpPr>
        <p:spPr>
          <a:xfrm>
            <a:off x="580491" y="1289269"/>
            <a:ext cx="6548972" cy="369332"/>
          </a:xfrm>
          <a:prstGeom prst="rect">
            <a:avLst/>
          </a:prstGeom>
          <a:noFill/>
        </p:spPr>
        <p:txBody>
          <a:bodyPr wrap="square" rtlCol="0">
            <a:spAutoFit/>
          </a:bodyPr>
          <a:lstStyle/>
          <a:p>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Synergies between Early Warning for All and EWE</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14" name="Picture 13" descr="A screenshot of a web page&#10;&#10;Description automatically generated">
            <a:extLst>
              <a:ext uri="{FF2B5EF4-FFF2-40B4-BE49-F238E27FC236}">
                <a16:creationId xmlns:a16="http://schemas.microsoft.com/office/drawing/2014/main" id="{FF9BB974-07B4-6A94-384D-5DE55F3D0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491" y="1783967"/>
            <a:ext cx="11097678" cy="4697657"/>
          </a:xfrm>
          <a:prstGeom prst="rect">
            <a:avLst/>
          </a:prstGeom>
        </p:spPr>
      </p:pic>
    </p:spTree>
    <p:extLst>
      <p:ext uri="{BB962C8B-B14F-4D97-AF65-F5344CB8AC3E}">
        <p14:creationId xmlns:p14="http://schemas.microsoft.com/office/powerpoint/2010/main" val="3586282103"/>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695EF966-95CA-B9A9-0B1C-67005B0F48A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43337" y="2658263"/>
            <a:ext cx="6043917" cy="291046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7003B5B-5265-22FD-FF18-F98ECD13E179}"/>
              </a:ext>
            </a:extLst>
          </p:cNvPr>
          <p:cNvSpPr txBox="1"/>
          <p:nvPr/>
        </p:nvSpPr>
        <p:spPr>
          <a:xfrm>
            <a:off x="5448228" y="2047407"/>
            <a:ext cx="6340475" cy="523220"/>
          </a:xfrm>
          <a:prstGeom prst="rect">
            <a:avLst/>
          </a:prstGeom>
          <a:noFill/>
        </p:spPr>
        <p:txBody>
          <a:bodyPr wrap="square">
            <a:spAutoFit/>
          </a:bodyPr>
          <a:lstStyle/>
          <a:p>
            <a:r>
              <a:rPr lang="en-GB" sz="1400" b="1" i="0" u="none" strike="noStrike" dirty="0">
                <a:solidFill>
                  <a:srgbClr val="444444"/>
                </a:solidFill>
                <a:effectLst/>
                <a:latin typeface="Roboto" panose="02000000000000000000" pitchFamily="2" charset="0"/>
                <a:ea typeface="Roboto" panose="02000000000000000000" pitchFamily="2" charset="0"/>
                <a:cs typeface="Roboto" panose="02000000000000000000" pitchFamily="2" charset="0"/>
              </a:rPr>
              <a:t>Early Warnings for All is co-led by WMO and UNDRR and supported by </a:t>
            </a:r>
          </a:p>
          <a:p>
            <a:r>
              <a:rPr lang="en-GB" sz="1400" b="1" i="0" u="none" strike="noStrike" dirty="0">
                <a:solidFill>
                  <a:srgbClr val="444444"/>
                </a:solidFill>
                <a:effectLst/>
                <a:latin typeface="Roboto" panose="02000000000000000000" pitchFamily="2" charset="0"/>
                <a:ea typeface="Roboto" panose="02000000000000000000" pitchFamily="2" charset="0"/>
                <a:cs typeface="Roboto" panose="02000000000000000000" pitchFamily="2" charset="0"/>
              </a:rPr>
              <a:t>pillar leads ITU and IFRC. UNEP is one of implementing partners.</a:t>
            </a:r>
            <a:endParaRPr lang="en-CH" sz="1400" b="1" dirty="0">
              <a:latin typeface="Roboto" panose="02000000000000000000" pitchFamily="2" charset="0"/>
              <a:ea typeface="Roboto" panose="02000000000000000000" pitchFamily="2" charset="0"/>
              <a:cs typeface="Roboto" panose="02000000000000000000" pitchFamily="2" charset="0"/>
            </a:endParaRPr>
          </a:p>
        </p:txBody>
      </p:sp>
      <p:sp>
        <p:nvSpPr>
          <p:cNvPr id="6" name="Title 1">
            <a:extLst>
              <a:ext uri="{FF2B5EF4-FFF2-40B4-BE49-F238E27FC236}">
                <a16:creationId xmlns:a16="http://schemas.microsoft.com/office/drawing/2014/main" id="{47DC9BD1-7991-1568-5FAA-679D29A6CF9F}"/>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Synergies between Early Warnings for All and EWE</a:t>
            </a:r>
          </a:p>
        </p:txBody>
      </p:sp>
      <p:sp>
        <p:nvSpPr>
          <p:cNvPr id="9" name="TextBox 8">
            <a:extLst>
              <a:ext uri="{FF2B5EF4-FFF2-40B4-BE49-F238E27FC236}">
                <a16:creationId xmlns:a16="http://schemas.microsoft.com/office/drawing/2014/main" id="{5155A95D-4017-5E05-6B73-B11891EE357F}"/>
              </a:ext>
            </a:extLst>
          </p:cNvPr>
          <p:cNvSpPr txBox="1"/>
          <p:nvPr/>
        </p:nvSpPr>
        <p:spPr>
          <a:xfrm>
            <a:off x="580491" y="1289269"/>
            <a:ext cx="6548972" cy="584775"/>
          </a:xfrm>
          <a:prstGeom prst="rect">
            <a:avLst/>
          </a:prstGeom>
          <a:noFill/>
        </p:spPr>
        <p:txBody>
          <a:bodyPr wrap="square" rtlCol="0">
            <a:spAutoFit/>
          </a:bodyPr>
          <a:lstStyle/>
          <a:p>
            <a:r>
              <a:rPr lang="en-US" sz="1600" dirty="0">
                <a:latin typeface="Roboto" panose="02000000000000000000" pitchFamily="2" charset="0"/>
                <a:ea typeface="Roboto" panose="02000000000000000000" pitchFamily="2" charset="0"/>
                <a:cs typeface="Roboto" panose="02000000000000000000" pitchFamily="2" charset="0"/>
              </a:rPr>
              <a:t>Early Warning for Environment Facilitated by UNEP</a:t>
            </a:r>
          </a:p>
          <a:p>
            <a:r>
              <a:rPr lang="en-US" sz="1600" dirty="0">
                <a:latin typeface="Roboto" panose="02000000000000000000" pitchFamily="2" charset="0"/>
                <a:ea typeface="Roboto" panose="02000000000000000000" pitchFamily="2" charset="0"/>
                <a:cs typeface="Roboto" panose="02000000000000000000" pitchFamily="2" charset="0"/>
              </a:rPr>
              <a:t>Co-creating with 14 UN Agencies and 3 MEAs</a:t>
            </a:r>
          </a:p>
        </p:txBody>
      </p:sp>
      <p:pic>
        <p:nvPicPr>
          <p:cNvPr id="3" name="Picture 2">
            <a:extLst>
              <a:ext uri="{FF2B5EF4-FFF2-40B4-BE49-F238E27FC236}">
                <a16:creationId xmlns:a16="http://schemas.microsoft.com/office/drawing/2014/main" id="{B936770D-3AD3-B47E-855B-C377689A30D9}"/>
              </a:ext>
            </a:extLst>
          </p:cNvPr>
          <p:cNvPicPr>
            <a:picLocks noChangeAspect="1"/>
          </p:cNvPicPr>
          <p:nvPr/>
        </p:nvPicPr>
        <p:blipFill>
          <a:blip r:embed="rId3"/>
          <a:stretch>
            <a:fillRect/>
          </a:stretch>
        </p:blipFill>
        <p:spPr>
          <a:xfrm>
            <a:off x="580491" y="1874044"/>
            <a:ext cx="4420042" cy="4835420"/>
          </a:xfrm>
          <a:prstGeom prst="rect">
            <a:avLst/>
          </a:prstGeom>
        </p:spPr>
      </p:pic>
    </p:spTree>
    <p:extLst>
      <p:ext uri="{BB962C8B-B14F-4D97-AF65-F5344CB8AC3E}">
        <p14:creationId xmlns:p14="http://schemas.microsoft.com/office/powerpoint/2010/main" val="4094623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ue line drawing of a person in a circle&#10;&#10;Description automatically generated">
            <a:extLst>
              <a:ext uri="{FF2B5EF4-FFF2-40B4-BE49-F238E27FC236}">
                <a16:creationId xmlns:a16="http://schemas.microsoft.com/office/drawing/2014/main" id="{E27955D0-4B3B-6001-A571-9C059F0138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693" y="2082691"/>
            <a:ext cx="866749" cy="858167"/>
          </a:xfrm>
          <a:prstGeom prst="rect">
            <a:avLst/>
          </a:prstGeom>
        </p:spPr>
      </p:pic>
      <p:cxnSp>
        <p:nvCxnSpPr>
          <p:cNvPr id="13" name="Straight Connector 12">
            <a:extLst>
              <a:ext uri="{FF2B5EF4-FFF2-40B4-BE49-F238E27FC236}">
                <a16:creationId xmlns:a16="http://schemas.microsoft.com/office/drawing/2014/main" id="{20D3DA7D-043D-F229-AAF9-17437D2C0635}"/>
              </a:ext>
            </a:extLst>
          </p:cNvPr>
          <p:cNvCxnSpPr/>
          <p:nvPr/>
        </p:nvCxnSpPr>
        <p:spPr>
          <a:xfrm flipH="1">
            <a:off x="9218762" y="11101524"/>
            <a:ext cx="1164566"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pic>
        <p:nvPicPr>
          <p:cNvPr id="6" name="Picture 5" descr="A circular chart with colorful squares&#10;&#10;Description automatically generated">
            <a:extLst>
              <a:ext uri="{FF2B5EF4-FFF2-40B4-BE49-F238E27FC236}">
                <a16:creationId xmlns:a16="http://schemas.microsoft.com/office/drawing/2014/main" id="{1761A2A5-1D46-CF7C-EA8A-26627DE573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177" y="5658043"/>
            <a:ext cx="1307819" cy="1307819"/>
          </a:xfrm>
          <a:prstGeom prst="rect">
            <a:avLst/>
          </a:prstGeom>
        </p:spPr>
      </p:pic>
      <p:pic>
        <p:nvPicPr>
          <p:cNvPr id="14" name="Picture 13" descr="A blue crosshairs in a circle&#10;&#10;Description automatically generated">
            <a:extLst>
              <a:ext uri="{FF2B5EF4-FFF2-40B4-BE49-F238E27FC236}">
                <a16:creationId xmlns:a16="http://schemas.microsoft.com/office/drawing/2014/main" id="{7ED8F093-D056-56B7-C5CB-8D63FE82C9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817" y="4598427"/>
            <a:ext cx="964642" cy="958211"/>
          </a:xfrm>
          <a:prstGeom prst="rect">
            <a:avLst/>
          </a:prstGeom>
        </p:spPr>
      </p:pic>
      <p:pic>
        <p:nvPicPr>
          <p:cNvPr id="16" name="Picture 15" descr="Hands holding a globe with icons&#10;&#10;Description automatically generated">
            <a:extLst>
              <a:ext uri="{FF2B5EF4-FFF2-40B4-BE49-F238E27FC236}">
                <a16:creationId xmlns:a16="http://schemas.microsoft.com/office/drawing/2014/main" id="{BB97C790-253F-610E-6BCF-DB62511E13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390" y="3294135"/>
            <a:ext cx="864997" cy="947377"/>
          </a:xfrm>
          <a:prstGeom prst="rect">
            <a:avLst/>
          </a:prstGeom>
        </p:spPr>
      </p:pic>
      <p:sp>
        <p:nvSpPr>
          <p:cNvPr id="24" name="TextBox 23">
            <a:extLst>
              <a:ext uri="{FF2B5EF4-FFF2-40B4-BE49-F238E27FC236}">
                <a16:creationId xmlns:a16="http://schemas.microsoft.com/office/drawing/2014/main" id="{E5F546BF-1BA3-656C-1952-901608955E0A}"/>
              </a:ext>
            </a:extLst>
          </p:cNvPr>
          <p:cNvSpPr txBox="1"/>
          <p:nvPr/>
        </p:nvSpPr>
        <p:spPr>
          <a:xfrm>
            <a:off x="1764861" y="2373965"/>
            <a:ext cx="9238472" cy="4278094"/>
          </a:xfrm>
          <a:prstGeom prst="rect">
            <a:avLst/>
          </a:prstGeom>
          <a:noFill/>
        </p:spPr>
        <p:txBody>
          <a:bodyPr wrap="square" rtlCol="0">
            <a:spAutoFit/>
          </a:bodyPr>
          <a:lstStyle/>
          <a:p>
            <a:pPr marL="171450" indent="-171450" algn="just">
              <a:buFont typeface="Wingdings" panose="05000000000000000000" pitchFamily="2" charset="2"/>
              <a:buChar char="§"/>
            </a:pPr>
            <a:r>
              <a:rPr lang="en-US" sz="1600" dirty="0">
                <a:solidFill>
                  <a:srgbClr val="00B0F0"/>
                </a:solidFill>
                <a:latin typeface="Roboto" panose="02000000000000000000" pitchFamily="2" charset="0"/>
                <a:ea typeface="Roboto" panose="02000000000000000000" pitchFamily="2" charset="0"/>
                <a:cs typeface="Roboto" panose="02000000000000000000" pitchFamily="2" charset="0"/>
              </a:rPr>
              <a:t>All participants from 4 plus 3 organizations (UNEP, WMO, …) (FAO, WHO, CBD, UNCCD, BRS) seem to support the need for an Early Warning for Environment initiative </a:t>
            </a:r>
            <a:r>
              <a:rPr lang="en-US" sz="1600" b="1" dirty="0">
                <a:solidFill>
                  <a:srgbClr val="00B0F0"/>
                </a:solidFill>
                <a:latin typeface="Roboto" panose="02000000000000000000" pitchFamily="2" charset="0"/>
                <a:ea typeface="Roboto" panose="02000000000000000000" pitchFamily="2" charset="0"/>
                <a:cs typeface="Roboto" panose="02000000000000000000" pitchFamily="2" charset="0"/>
              </a:rPr>
              <a:t>(4 Agencies and 3 MEAs). </a:t>
            </a:r>
          </a:p>
          <a:p>
            <a:pPr marL="171450" indent="-171450" algn="just">
              <a:buFont typeface="Wingdings" panose="05000000000000000000" pitchFamily="2" charset="2"/>
              <a:buChar char="§"/>
            </a:pPr>
            <a:endParaRPr lang="en-US" sz="16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algn="just"/>
            <a:endParaRPr lang="en-US" sz="16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algn="just"/>
            <a:endParaRPr lang="en-US" sz="16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marL="171450" indent="-171450" algn="just">
              <a:buFont typeface="Wingdings" panose="05000000000000000000" pitchFamily="2" charset="2"/>
              <a:buChar char="§"/>
            </a:pPr>
            <a:r>
              <a:rPr lang="en-US" sz="1600" dirty="0">
                <a:solidFill>
                  <a:srgbClr val="00B0F0"/>
                </a:solidFill>
                <a:latin typeface="Roboto" panose="02000000000000000000" pitchFamily="2" charset="0"/>
                <a:ea typeface="Roboto" panose="02000000000000000000" pitchFamily="2" charset="0"/>
                <a:cs typeface="Roboto" panose="02000000000000000000" pitchFamily="2" charset="0"/>
              </a:rPr>
              <a:t>Early Warning for Environment is to be </a:t>
            </a:r>
            <a:r>
              <a:rPr lang="en-US" sz="1600" b="1" dirty="0">
                <a:solidFill>
                  <a:srgbClr val="00B0F0"/>
                </a:solidFill>
                <a:latin typeface="Roboto" panose="02000000000000000000" pitchFamily="2" charset="0"/>
                <a:ea typeface="Roboto" panose="02000000000000000000" pitchFamily="2" charset="0"/>
                <a:cs typeface="Roboto" panose="02000000000000000000" pitchFamily="2" charset="0"/>
              </a:rPr>
              <a:t>Anchored in the Early Warning for All </a:t>
            </a:r>
            <a:r>
              <a:rPr lang="en-US" sz="1600" dirty="0">
                <a:solidFill>
                  <a:srgbClr val="00B0F0"/>
                </a:solidFill>
                <a:latin typeface="Roboto" panose="02000000000000000000" pitchFamily="2" charset="0"/>
                <a:ea typeface="Roboto" panose="02000000000000000000" pitchFamily="2" charset="0"/>
                <a:cs typeface="Roboto" panose="02000000000000000000" pitchFamily="2" charset="0"/>
              </a:rPr>
              <a:t>is an important initiative (EW4ALL Environment). </a:t>
            </a:r>
          </a:p>
          <a:p>
            <a:pPr marL="171450" indent="-171450" algn="just">
              <a:buFont typeface="Wingdings" panose="05000000000000000000" pitchFamily="2" charset="2"/>
              <a:buChar char="§"/>
            </a:pPr>
            <a:endParaRPr lang="en-US" sz="16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marL="171450" indent="-171450" algn="just">
              <a:buFont typeface="Wingdings" panose="05000000000000000000" pitchFamily="2" charset="2"/>
              <a:buChar char="§"/>
            </a:pPr>
            <a:endParaRPr lang="en-US" sz="16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algn="just"/>
            <a:endParaRPr lang="en-US" sz="16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marL="171450" indent="-171450" algn="just">
              <a:buFont typeface="Wingdings" panose="05000000000000000000" pitchFamily="2" charset="2"/>
              <a:buChar char="§"/>
            </a:pPr>
            <a:r>
              <a:rPr lang="en-US" sz="1600" dirty="0">
                <a:solidFill>
                  <a:srgbClr val="00B0F0"/>
                </a:solidFill>
                <a:latin typeface="Roboto" panose="02000000000000000000" pitchFamily="2" charset="0"/>
                <a:ea typeface="Roboto" panose="02000000000000000000" pitchFamily="2" charset="0"/>
                <a:cs typeface="Roboto" panose="02000000000000000000" pitchFamily="2" charset="0"/>
              </a:rPr>
              <a:t>The scope of Early Warning for Environment is clear: focus on </a:t>
            </a:r>
            <a:r>
              <a:rPr lang="en-US" sz="1600" b="1" dirty="0">
                <a:solidFill>
                  <a:srgbClr val="00B0F0"/>
                </a:solidFill>
                <a:latin typeface="Roboto" panose="02000000000000000000" pitchFamily="2" charset="0"/>
                <a:ea typeface="Roboto" panose="02000000000000000000" pitchFamily="2" charset="0"/>
                <a:cs typeface="Roboto" panose="02000000000000000000" pitchFamily="2" charset="0"/>
              </a:rPr>
              <a:t>Pollution and Biodiversity, Ecosystems degradation and Nature Solutions</a:t>
            </a:r>
            <a:r>
              <a:rPr lang="en-US" sz="1600" dirty="0">
                <a:solidFill>
                  <a:srgbClr val="00B0F0"/>
                </a:solidFill>
                <a:latin typeface="Roboto" panose="02000000000000000000" pitchFamily="2" charset="0"/>
                <a:ea typeface="Roboto" panose="02000000000000000000" pitchFamily="2" charset="0"/>
                <a:cs typeface="Roboto" panose="02000000000000000000" pitchFamily="2" charset="0"/>
              </a:rPr>
              <a:t> in interlinkage with Climate Services.</a:t>
            </a:r>
          </a:p>
          <a:p>
            <a:pPr algn="just"/>
            <a:endParaRPr lang="en-US" sz="16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algn="just"/>
            <a:endParaRPr lang="en-US" sz="16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marL="171450" indent="-171450" algn="just">
              <a:buFont typeface="Wingdings" panose="05000000000000000000" pitchFamily="2" charset="2"/>
              <a:buChar char="§"/>
            </a:pPr>
            <a:endParaRPr lang="en-US" sz="16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marL="171450" indent="-171450" algn="just">
              <a:buFont typeface="Wingdings" panose="05000000000000000000" pitchFamily="2" charset="2"/>
              <a:buChar char="§"/>
            </a:pPr>
            <a:r>
              <a:rPr lang="en-US" sz="1600" dirty="0">
                <a:solidFill>
                  <a:srgbClr val="00B0F0"/>
                </a:solidFill>
                <a:latin typeface="Roboto" panose="02000000000000000000" pitchFamily="2" charset="0"/>
                <a:ea typeface="Roboto" panose="02000000000000000000" pitchFamily="2" charset="0"/>
                <a:cs typeface="Roboto" panose="02000000000000000000" pitchFamily="2" charset="0"/>
              </a:rPr>
              <a:t>The Early Warning for Environment contributes directly to the </a:t>
            </a:r>
            <a:r>
              <a:rPr lang="en-US" sz="1600" b="1" dirty="0">
                <a:solidFill>
                  <a:srgbClr val="00B0F0"/>
                </a:solidFill>
                <a:latin typeface="Roboto" panose="02000000000000000000" pitchFamily="2" charset="0"/>
                <a:ea typeface="Roboto" panose="02000000000000000000" pitchFamily="2" charset="0"/>
                <a:cs typeface="Roboto" panose="02000000000000000000" pitchFamily="2" charset="0"/>
              </a:rPr>
              <a:t>Agenda 2030 and SDGs </a:t>
            </a:r>
            <a:r>
              <a:rPr lang="en-US" sz="1600" dirty="0">
                <a:solidFill>
                  <a:srgbClr val="00B0F0"/>
                </a:solidFill>
                <a:latin typeface="Roboto" panose="02000000000000000000" pitchFamily="2" charset="0"/>
                <a:ea typeface="Roboto" panose="02000000000000000000" pitchFamily="2" charset="0"/>
                <a:cs typeface="Roboto" panose="02000000000000000000" pitchFamily="2" charset="0"/>
              </a:rPr>
              <a:t>(Cross-Cutting Effects).</a:t>
            </a:r>
            <a:endParaRPr lang="en-GB" sz="16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31" name="Oval 30">
            <a:extLst>
              <a:ext uri="{FF2B5EF4-FFF2-40B4-BE49-F238E27FC236}">
                <a16:creationId xmlns:a16="http://schemas.microsoft.com/office/drawing/2014/main" id="{02338798-AC48-6410-BB83-125C1A7FED8C}"/>
              </a:ext>
            </a:extLst>
          </p:cNvPr>
          <p:cNvSpPr/>
          <p:nvPr/>
        </p:nvSpPr>
        <p:spPr>
          <a:xfrm>
            <a:off x="990515" y="1815914"/>
            <a:ext cx="275217" cy="275217"/>
          </a:xfrm>
          <a:prstGeom prst="ellipse">
            <a:avLst/>
          </a:prstGeom>
          <a:solidFill>
            <a:srgbClr val="00B0F0"/>
          </a:solid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590C1FC0-7946-50BE-C618-F146AF815731}"/>
              </a:ext>
            </a:extLst>
          </p:cNvPr>
          <p:cNvSpPr/>
          <p:nvPr/>
        </p:nvSpPr>
        <p:spPr>
          <a:xfrm>
            <a:off x="5871585" y="1815914"/>
            <a:ext cx="275217" cy="275217"/>
          </a:xfrm>
          <a:prstGeom prst="ellipse">
            <a:avLst/>
          </a:prstGeom>
          <a:no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75000"/>
                </a:schemeClr>
              </a:solidFill>
            </a:endParaRPr>
          </a:p>
        </p:txBody>
      </p:sp>
      <p:cxnSp>
        <p:nvCxnSpPr>
          <p:cNvPr id="33" name="Straight Connector 32">
            <a:extLst>
              <a:ext uri="{FF2B5EF4-FFF2-40B4-BE49-F238E27FC236}">
                <a16:creationId xmlns:a16="http://schemas.microsoft.com/office/drawing/2014/main" id="{5EFDAD2E-208C-4BB2-2472-F5C642978D5E}"/>
              </a:ext>
            </a:extLst>
          </p:cNvPr>
          <p:cNvCxnSpPr>
            <a:cxnSpLocks/>
            <a:stCxn id="31" idx="6"/>
            <a:endCxn id="32" idx="2"/>
          </p:cNvCxnSpPr>
          <p:nvPr/>
        </p:nvCxnSpPr>
        <p:spPr>
          <a:xfrm>
            <a:off x="1265732" y="1953523"/>
            <a:ext cx="4605853"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DFB8A23-8EC5-F6C3-41C7-2669B03F2A5E}"/>
              </a:ext>
            </a:extLst>
          </p:cNvPr>
          <p:cNvCxnSpPr>
            <a:cxnSpLocks/>
          </p:cNvCxnSpPr>
          <p:nvPr/>
        </p:nvCxnSpPr>
        <p:spPr>
          <a:xfrm>
            <a:off x="6158592" y="1953524"/>
            <a:ext cx="4605853"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80ED2578-04D9-B5FF-9750-68AE12756205}"/>
              </a:ext>
            </a:extLst>
          </p:cNvPr>
          <p:cNvSpPr/>
          <p:nvPr/>
        </p:nvSpPr>
        <p:spPr>
          <a:xfrm>
            <a:off x="10728116" y="1807894"/>
            <a:ext cx="275217" cy="275217"/>
          </a:xfrm>
          <a:prstGeom prst="ellipse">
            <a:avLst/>
          </a:prstGeom>
          <a:solidFill>
            <a:srgbClr val="00B0F0"/>
          </a:solid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140472A1-E580-265D-67D1-3C78C3DE241D}"/>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Outcomes of the Scoping Workshop (6-7 July 2023)</a:t>
            </a:r>
          </a:p>
        </p:txBody>
      </p:sp>
      <p:sp>
        <p:nvSpPr>
          <p:cNvPr id="7" name="TextBox 6">
            <a:extLst>
              <a:ext uri="{FF2B5EF4-FFF2-40B4-BE49-F238E27FC236}">
                <a16:creationId xmlns:a16="http://schemas.microsoft.com/office/drawing/2014/main" id="{CA4A7788-3286-7607-0A92-1D1205B44F9E}"/>
              </a:ext>
            </a:extLst>
          </p:cNvPr>
          <p:cNvSpPr txBox="1"/>
          <p:nvPr/>
        </p:nvSpPr>
        <p:spPr>
          <a:xfrm>
            <a:off x="559414" y="1301362"/>
            <a:ext cx="1205447" cy="369327"/>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July 2023</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89E2661B-F465-6B62-5B44-EEAB1990C6DF}"/>
              </a:ext>
            </a:extLst>
          </p:cNvPr>
          <p:cNvSpPr txBox="1"/>
          <p:nvPr/>
        </p:nvSpPr>
        <p:spPr>
          <a:xfrm>
            <a:off x="4746960" y="1300222"/>
            <a:ext cx="2524466" cy="369332"/>
          </a:xfrm>
          <a:prstGeom prst="rect">
            <a:avLst/>
          </a:prstGeom>
          <a:noFill/>
        </p:spPr>
        <p:txBody>
          <a:bodyPr wrap="square" rtlCol="0">
            <a:spAutoFit/>
          </a:bodyPr>
          <a:lstStyle/>
          <a:p>
            <a:pPr algn="ctr"/>
            <a:r>
              <a:rPr lang="en-US" b="1" dirty="0">
                <a:solidFill>
                  <a:srgbClr val="01AEEF"/>
                </a:solidFill>
                <a:latin typeface="Roboto" panose="02000000000000000000" pitchFamily="2" charset="0"/>
                <a:ea typeface="Roboto" panose="02000000000000000000" pitchFamily="2" charset="0"/>
                <a:cs typeface="Roboto" panose="02000000000000000000" pitchFamily="2" charset="0"/>
              </a:rPr>
              <a:t>November 2023</a:t>
            </a:r>
            <a:endParaRPr lang="en-US" dirty="0">
              <a:solidFill>
                <a:srgbClr val="01AEEF"/>
              </a:solidFill>
              <a:latin typeface="Roboto" panose="02000000000000000000" pitchFamily="2" charset="0"/>
              <a:ea typeface="Roboto" panose="02000000000000000000" pitchFamily="2" charset="0"/>
              <a:cs typeface="Roboto" panose="02000000000000000000" pitchFamily="2" charset="0"/>
            </a:endParaRPr>
          </a:p>
        </p:txBody>
      </p:sp>
      <p:sp>
        <p:nvSpPr>
          <p:cNvPr id="9" name="TextBox 8">
            <a:extLst>
              <a:ext uri="{FF2B5EF4-FFF2-40B4-BE49-F238E27FC236}">
                <a16:creationId xmlns:a16="http://schemas.microsoft.com/office/drawing/2014/main" id="{ED681EEE-6B12-CE7D-00F0-D66478E0F6B7}"/>
              </a:ext>
            </a:extLst>
          </p:cNvPr>
          <p:cNvSpPr txBox="1"/>
          <p:nvPr/>
        </p:nvSpPr>
        <p:spPr>
          <a:xfrm>
            <a:off x="9518985" y="1300222"/>
            <a:ext cx="2524466" cy="369332"/>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February 2024</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91039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EBF7FA14-398A-59A5-7319-1A66ED59C096}"/>
              </a:ext>
            </a:extLst>
          </p:cNvPr>
          <p:cNvCxnSpPr>
            <a:cxnSpLocks/>
            <a:stCxn id="7" idx="6"/>
          </p:cNvCxnSpPr>
          <p:nvPr/>
        </p:nvCxnSpPr>
        <p:spPr>
          <a:xfrm flipV="1">
            <a:off x="5920858" y="2872121"/>
            <a:ext cx="3949597" cy="1028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D3DA7D-043D-F229-AAF9-17437D2C0635}"/>
              </a:ext>
            </a:extLst>
          </p:cNvPr>
          <p:cNvCxnSpPr/>
          <p:nvPr/>
        </p:nvCxnSpPr>
        <p:spPr>
          <a:xfrm flipH="1">
            <a:off x="9218762" y="11101524"/>
            <a:ext cx="1164566"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9CB4B72-C006-DFB5-312D-DABE9EF9D554}"/>
              </a:ext>
            </a:extLst>
          </p:cNvPr>
          <p:cNvSpPr txBox="1"/>
          <p:nvPr/>
        </p:nvSpPr>
        <p:spPr>
          <a:xfrm>
            <a:off x="774370" y="3423242"/>
            <a:ext cx="2135521" cy="1200329"/>
          </a:xfrm>
          <a:prstGeom prst="rect">
            <a:avLst/>
          </a:prstGeom>
          <a:noFill/>
        </p:spPr>
        <p:txBody>
          <a:bodyPr wrap="non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Scoping Workshop</a:t>
            </a:r>
          </a:p>
          <a:p>
            <a:pPr algn="ctr"/>
            <a:r>
              <a:rPr lang="en-US" dirty="0">
                <a:solidFill>
                  <a:srgbClr val="00B0F0"/>
                </a:solidFill>
                <a:latin typeface="Roboto" panose="02000000000000000000" pitchFamily="2" charset="0"/>
                <a:ea typeface="Roboto" panose="02000000000000000000" pitchFamily="2" charset="0"/>
                <a:cs typeface="Roboto" panose="02000000000000000000" pitchFamily="2" charset="0"/>
              </a:rPr>
              <a:t>Location: Nairobi</a:t>
            </a:r>
          </a:p>
          <a:p>
            <a:pPr algn="ct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a:p>
            <a:pPr algn="ct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21" name="TextBox 20">
            <a:extLst>
              <a:ext uri="{FF2B5EF4-FFF2-40B4-BE49-F238E27FC236}">
                <a16:creationId xmlns:a16="http://schemas.microsoft.com/office/drawing/2014/main" id="{CE626CBD-2D74-0D0C-0958-A0B12496417F}"/>
              </a:ext>
            </a:extLst>
          </p:cNvPr>
          <p:cNvSpPr txBox="1"/>
          <p:nvPr/>
        </p:nvSpPr>
        <p:spPr>
          <a:xfrm>
            <a:off x="3678624" y="3423242"/>
            <a:ext cx="4086809" cy="1200329"/>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Strategy Planning Workshop</a:t>
            </a:r>
          </a:p>
          <a:p>
            <a:pPr algn="ctr"/>
            <a:r>
              <a:rPr lang="en-US" dirty="0">
                <a:solidFill>
                  <a:srgbClr val="00B0F0"/>
                </a:solidFill>
                <a:latin typeface="Roboto" panose="02000000000000000000" pitchFamily="2" charset="0"/>
                <a:ea typeface="Roboto" panose="02000000000000000000" pitchFamily="2" charset="0"/>
                <a:cs typeface="Roboto" panose="02000000000000000000" pitchFamily="2" charset="0"/>
              </a:rPr>
              <a:t>Location: Geneva</a:t>
            </a:r>
          </a:p>
          <a:p>
            <a:pPr algn="ct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a:p>
            <a:pPr algn="ctr"/>
            <a:endParaRPr lang="en-US" b="1"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264F9119-6270-DF14-8BAA-66CAC5B33D7D}"/>
              </a:ext>
            </a:extLst>
          </p:cNvPr>
          <p:cNvSpPr txBox="1"/>
          <p:nvPr/>
        </p:nvSpPr>
        <p:spPr>
          <a:xfrm>
            <a:off x="8206281" y="3429000"/>
            <a:ext cx="3275256" cy="1200329"/>
          </a:xfrm>
          <a:prstGeom prst="rect">
            <a:avLst/>
          </a:prstGeom>
          <a:noFill/>
        </p:spPr>
        <p:txBody>
          <a:bodyPr wrap="non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Plenary &amp; Roundtable UNEA 6</a:t>
            </a:r>
          </a:p>
          <a:p>
            <a:pPr algn="ctr"/>
            <a:r>
              <a:rPr lang="en-US" dirty="0">
                <a:solidFill>
                  <a:srgbClr val="00B0F0"/>
                </a:solidFill>
                <a:latin typeface="Roboto" panose="02000000000000000000" pitchFamily="2" charset="0"/>
                <a:ea typeface="Roboto" panose="02000000000000000000" pitchFamily="2" charset="0"/>
                <a:cs typeface="Roboto" panose="02000000000000000000" pitchFamily="2" charset="0"/>
              </a:rPr>
              <a:t>Location: Nairobi, UNEA 6</a:t>
            </a:r>
          </a:p>
          <a:p>
            <a:pPr algn="ct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a:p>
            <a:pPr algn="ctr"/>
            <a:endParaRPr lang="en-US" b="1"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6" name="Oval 5">
            <a:extLst>
              <a:ext uri="{FF2B5EF4-FFF2-40B4-BE49-F238E27FC236}">
                <a16:creationId xmlns:a16="http://schemas.microsoft.com/office/drawing/2014/main" id="{2D778EA4-F56E-CB6B-B350-8A6962D5FEFB}"/>
              </a:ext>
            </a:extLst>
          </p:cNvPr>
          <p:cNvSpPr/>
          <p:nvPr/>
        </p:nvSpPr>
        <p:spPr>
          <a:xfrm>
            <a:off x="1719182" y="2744793"/>
            <a:ext cx="275217" cy="275217"/>
          </a:xfrm>
          <a:prstGeom prst="ellipse">
            <a:avLst/>
          </a:prstGeom>
          <a:solidFill>
            <a:srgbClr val="00B0F0"/>
          </a:solid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08859B7B-46CF-4A72-08DF-4850FA7EF7C1}"/>
              </a:ext>
            </a:extLst>
          </p:cNvPr>
          <p:cNvSpPr/>
          <p:nvPr/>
        </p:nvSpPr>
        <p:spPr>
          <a:xfrm>
            <a:off x="5645641" y="2744792"/>
            <a:ext cx="275217" cy="275217"/>
          </a:xfrm>
          <a:prstGeom prst="ellipse">
            <a:avLst/>
          </a:prstGeom>
          <a:no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75000"/>
                </a:schemeClr>
              </a:solidFill>
            </a:endParaRPr>
          </a:p>
        </p:txBody>
      </p:sp>
      <p:cxnSp>
        <p:nvCxnSpPr>
          <p:cNvPr id="11" name="Straight Connector 10">
            <a:extLst>
              <a:ext uri="{FF2B5EF4-FFF2-40B4-BE49-F238E27FC236}">
                <a16:creationId xmlns:a16="http://schemas.microsoft.com/office/drawing/2014/main" id="{A340C39D-CA23-43E8-0399-0393729FE7D6}"/>
              </a:ext>
            </a:extLst>
          </p:cNvPr>
          <p:cNvCxnSpPr>
            <a:cxnSpLocks/>
            <a:stCxn id="6" idx="6"/>
            <a:endCxn id="7" idx="2"/>
          </p:cNvCxnSpPr>
          <p:nvPr/>
        </p:nvCxnSpPr>
        <p:spPr>
          <a:xfrm flipV="1">
            <a:off x="1994399" y="2882401"/>
            <a:ext cx="3651242" cy="1"/>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1DC98183-28A2-4253-9DA5-BB80C9993605}"/>
              </a:ext>
            </a:extLst>
          </p:cNvPr>
          <p:cNvSpPr/>
          <p:nvPr/>
        </p:nvSpPr>
        <p:spPr>
          <a:xfrm>
            <a:off x="9692695" y="2724232"/>
            <a:ext cx="275217" cy="275217"/>
          </a:xfrm>
          <a:prstGeom prst="ellipse">
            <a:avLst/>
          </a:prstGeom>
          <a:solidFill>
            <a:srgbClr val="00B0F0"/>
          </a:solid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a:extLst>
              <a:ext uri="{FF2B5EF4-FFF2-40B4-BE49-F238E27FC236}">
                <a16:creationId xmlns:a16="http://schemas.microsoft.com/office/drawing/2014/main" id="{F37DA447-C158-62F6-D17C-126EBBA9C103}"/>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Past &amp; Future Events</a:t>
            </a:r>
          </a:p>
        </p:txBody>
      </p:sp>
      <p:sp>
        <p:nvSpPr>
          <p:cNvPr id="22" name="TextBox 21">
            <a:extLst>
              <a:ext uri="{FF2B5EF4-FFF2-40B4-BE49-F238E27FC236}">
                <a16:creationId xmlns:a16="http://schemas.microsoft.com/office/drawing/2014/main" id="{23BD2E2B-D95D-A240-3379-A613EB2BF278}"/>
              </a:ext>
            </a:extLst>
          </p:cNvPr>
          <p:cNvSpPr txBox="1"/>
          <p:nvPr/>
        </p:nvSpPr>
        <p:spPr>
          <a:xfrm>
            <a:off x="1288081" y="2230241"/>
            <a:ext cx="1205447" cy="369327"/>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July 2023</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23" name="TextBox 22">
            <a:extLst>
              <a:ext uri="{FF2B5EF4-FFF2-40B4-BE49-F238E27FC236}">
                <a16:creationId xmlns:a16="http://schemas.microsoft.com/office/drawing/2014/main" id="{27CFD4D5-4250-96E4-5331-5E3E4ECD5B49}"/>
              </a:ext>
            </a:extLst>
          </p:cNvPr>
          <p:cNvSpPr txBox="1"/>
          <p:nvPr/>
        </p:nvSpPr>
        <p:spPr>
          <a:xfrm>
            <a:off x="4527005" y="2229101"/>
            <a:ext cx="2524466" cy="369332"/>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November 2023</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24" name="TextBox 23">
            <a:extLst>
              <a:ext uri="{FF2B5EF4-FFF2-40B4-BE49-F238E27FC236}">
                <a16:creationId xmlns:a16="http://schemas.microsoft.com/office/drawing/2014/main" id="{E97EFCB1-A6C1-7419-DC72-EEFA9BB47CC9}"/>
              </a:ext>
            </a:extLst>
          </p:cNvPr>
          <p:cNvSpPr txBox="1"/>
          <p:nvPr/>
        </p:nvSpPr>
        <p:spPr>
          <a:xfrm>
            <a:off x="7888208" y="2229101"/>
            <a:ext cx="3846416" cy="369332"/>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26 February 2023 – 1 March 2024</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80513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20D3DA7D-043D-F229-AAF9-17437D2C0635}"/>
              </a:ext>
            </a:extLst>
          </p:cNvPr>
          <p:cNvCxnSpPr/>
          <p:nvPr/>
        </p:nvCxnSpPr>
        <p:spPr>
          <a:xfrm flipH="1">
            <a:off x="9218762" y="11101524"/>
            <a:ext cx="1164566"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814D880-E344-12A4-6202-9F2D687F33E9}"/>
              </a:ext>
            </a:extLst>
          </p:cNvPr>
          <p:cNvSpPr txBox="1"/>
          <p:nvPr/>
        </p:nvSpPr>
        <p:spPr>
          <a:xfrm>
            <a:off x="1764861" y="2512697"/>
            <a:ext cx="9238472" cy="3785652"/>
          </a:xfrm>
          <a:prstGeom prst="rect">
            <a:avLst/>
          </a:prstGeom>
          <a:noFill/>
        </p:spPr>
        <p:txBody>
          <a:bodyPr wrap="square" rtlCol="0">
            <a:spAutoFit/>
          </a:bodyPr>
          <a:lstStyle/>
          <a:p>
            <a:pPr marL="171450" indent="-171450">
              <a:buFont typeface="Wingdings" panose="05000000000000000000" pitchFamily="2" charset="2"/>
              <a:buChar char="§"/>
            </a:pPr>
            <a:r>
              <a:rPr lang="en-US" sz="1600" dirty="0">
                <a:solidFill>
                  <a:srgbClr val="01AEEF"/>
                </a:solidFill>
                <a:latin typeface="Roboto" panose="02000000000000000000" pitchFamily="2" charset="0"/>
                <a:ea typeface="Roboto" panose="02000000000000000000" pitchFamily="2" charset="0"/>
                <a:cs typeface="Roboto" panose="02000000000000000000" pitchFamily="2" charset="0"/>
              </a:rPr>
              <a:t>The availability of </a:t>
            </a:r>
            <a:r>
              <a:rPr lang="en-US" sz="1600" b="1" dirty="0">
                <a:solidFill>
                  <a:srgbClr val="01AEEF"/>
                </a:solidFill>
                <a:latin typeface="Roboto" panose="02000000000000000000" pitchFamily="2" charset="0"/>
                <a:ea typeface="Roboto" panose="02000000000000000000" pitchFamily="2" charset="0"/>
                <a:cs typeface="Roboto" panose="02000000000000000000" pitchFamily="2" charset="0"/>
              </a:rPr>
              <a:t>timely, quality and disaggregated data </a:t>
            </a:r>
            <a:r>
              <a:rPr lang="en-US" sz="1600" dirty="0">
                <a:solidFill>
                  <a:srgbClr val="01AEEF"/>
                </a:solidFill>
                <a:latin typeface="Roboto" panose="02000000000000000000" pitchFamily="2" charset="0"/>
                <a:ea typeface="Roboto" panose="02000000000000000000" pitchFamily="2" charset="0"/>
                <a:cs typeface="Roboto" panose="02000000000000000000" pitchFamily="2" charset="0"/>
              </a:rPr>
              <a:t>is critical for accelerating the achievement of Agenda 2030 and the Sustainable Development Goals (SDGs). Data is fundamental for the Early Warning for Environment services, particular at the local, sub-national and national levels.</a:t>
            </a:r>
          </a:p>
          <a:p>
            <a:pPr marL="171450" indent="-171450">
              <a:buFont typeface="Wingdings" panose="05000000000000000000" pitchFamily="2" charset="2"/>
              <a:buChar char="§"/>
            </a:pPr>
            <a:endParaRPr lang="en-US" sz="1600" dirty="0">
              <a:solidFill>
                <a:srgbClr val="01AEEF"/>
              </a:solidFill>
              <a:latin typeface="Roboto" panose="02000000000000000000" pitchFamily="2" charset="0"/>
              <a:ea typeface="Roboto" panose="02000000000000000000" pitchFamily="2" charset="0"/>
              <a:cs typeface="Roboto" panose="02000000000000000000" pitchFamily="2" charset="0"/>
            </a:endParaRPr>
          </a:p>
          <a:p>
            <a:endParaRPr lang="en-US" sz="1600" dirty="0">
              <a:solidFill>
                <a:srgbClr val="01AEEF"/>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Wingdings" panose="05000000000000000000" pitchFamily="2" charset="2"/>
              <a:buChar char="§"/>
            </a:pPr>
            <a:r>
              <a:rPr lang="en-US" sz="1600" dirty="0">
                <a:solidFill>
                  <a:srgbClr val="01AEEF"/>
                </a:solidFill>
                <a:latin typeface="Roboto" panose="02000000000000000000" pitchFamily="2" charset="0"/>
                <a:ea typeface="Roboto" panose="02000000000000000000" pitchFamily="2" charset="0"/>
                <a:cs typeface="Roboto" panose="02000000000000000000" pitchFamily="2" charset="0"/>
              </a:rPr>
              <a:t> </a:t>
            </a:r>
            <a:r>
              <a:rPr lang="en-US" sz="1600" b="1" dirty="0">
                <a:solidFill>
                  <a:srgbClr val="01AEEF"/>
                </a:solidFill>
                <a:latin typeface="Roboto" panose="02000000000000000000" pitchFamily="2" charset="0"/>
                <a:ea typeface="Roboto" panose="02000000000000000000" pitchFamily="2" charset="0"/>
                <a:cs typeface="Roboto" panose="02000000000000000000" pitchFamily="2" charset="0"/>
              </a:rPr>
              <a:t>Building on existing </a:t>
            </a:r>
            <a:r>
              <a:rPr lang="en-US" sz="1600" dirty="0">
                <a:solidFill>
                  <a:srgbClr val="01AEEF"/>
                </a:solidFill>
                <a:latin typeface="Roboto" panose="02000000000000000000" pitchFamily="2" charset="0"/>
                <a:ea typeface="Roboto" panose="02000000000000000000" pitchFamily="2" charset="0"/>
                <a:cs typeface="Roboto" panose="02000000000000000000" pitchFamily="2" charset="0"/>
              </a:rPr>
              <a:t>platforms and monitoring and observation systems.</a:t>
            </a:r>
          </a:p>
          <a:p>
            <a:endParaRPr lang="en-US" sz="1600" dirty="0">
              <a:solidFill>
                <a:srgbClr val="01AEEF"/>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Wingdings" panose="05000000000000000000" pitchFamily="2" charset="2"/>
              <a:buChar char="§"/>
            </a:pPr>
            <a:endParaRPr lang="en-US" sz="1600" dirty="0">
              <a:solidFill>
                <a:srgbClr val="01AEEF"/>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Wingdings" panose="05000000000000000000" pitchFamily="2" charset="2"/>
              <a:buChar char="§"/>
            </a:pPr>
            <a:r>
              <a:rPr lang="en-US" sz="1600" b="1" dirty="0">
                <a:solidFill>
                  <a:srgbClr val="01AEEF"/>
                </a:solidFill>
                <a:latin typeface="Roboto" panose="02000000000000000000" pitchFamily="2" charset="0"/>
                <a:ea typeface="Roboto" panose="02000000000000000000" pitchFamily="2" charset="0"/>
                <a:cs typeface="Roboto" panose="02000000000000000000" pitchFamily="2" charset="0"/>
              </a:rPr>
              <a:t>Capacity development and technology capacity development </a:t>
            </a:r>
            <a:r>
              <a:rPr lang="en-US" sz="1600" dirty="0">
                <a:solidFill>
                  <a:srgbClr val="01AEEF"/>
                </a:solidFill>
                <a:latin typeface="Roboto" panose="02000000000000000000" pitchFamily="2" charset="0"/>
                <a:ea typeface="Roboto" panose="02000000000000000000" pitchFamily="2" charset="0"/>
                <a:cs typeface="Roboto" panose="02000000000000000000" pitchFamily="2" charset="0"/>
              </a:rPr>
              <a:t>are critical for the Early Warning for Environment function, even more relevant at the national, sub-national and local levels.</a:t>
            </a:r>
          </a:p>
          <a:p>
            <a:endParaRPr lang="en-US" sz="1600" dirty="0">
              <a:solidFill>
                <a:srgbClr val="01AEEF"/>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Wingdings" panose="05000000000000000000" pitchFamily="2" charset="2"/>
              <a:buChar char="§"/>
            </a:pPr>
            <a:endParaRPr lang="en-US" sz="1600" dirty="0">
              <a:solidFill>
                <a:srgbClr val="01AEEF"/>
              </a:solidFill>
              <a:latin typeface="Roboto" panose="02000000000000000000" pitchFamily="2" charset="0"/>
              <a:ea typeface="Roboto" panose="02000000000000000000" pitchFamily="2" charset="0"/>
              <a:cs typeface="Roboto" panose="02000000000000000000" pitchFamily="2" charset="0"/>
            </a:endParaRPr>
          </a:p>
          <a:p>
            <a:pPr marL="171450" indent="-171450">
              <a:buFont typeface="Wingdings" panose="05000000000000000000" pitchFamily="2" charset="2"/>
              <a:buChar char="§"/>
            </a:pPr>
            <a:r>
              <a:rPr lang="en-US" sz="1600" dirty="0">
                <a:solidFill>
                  <a:srgbClr val="01AEEF"/>
                </a:solidFill>
                <a:latin typeface="Roboto" panose="02000000000000000000" pitchFamily="2" charset="0"/>
                <a:ea typeface="Roboto" panose="02000000000000000000" pitchFamily="2" charset="0"/>
                <a:cs typeface="Roboto" panose="02000000000000000000" pitchFamily="2" charset="0"/>
              </a:rPr>
              <a:t>The identification of a </a:t>
            </a:r>
            <a:r>
              <a:rPr lang="en-US" sz="1600" b="1" dirty="0">
                <a:solidFill>
                  <a:srgbClr val="01AEEF"/>
                </a:solidFill>
                <a:latin typeface="Roboto" panose="02000000000000000000" pitchFamily="2" charset="0"/>
                <a:ea typeface="Roboto" panose="02000000000000000000" pitchFamily="2" charset="0"/>
                <a:cs typeface="Roboto" panose="02000000000000000000" pitchFamily="2" charset="0"/>
              </a:rPr>
              <a:t>typology of Hazards </a:t>
            </a:r>
            <a:r>
              <a:rPr lang="en-US" sz="1600" dirty="0">
                <a:solidFill>
                  <a:srgbClr val="01AEEF"/>
                </a:solidFill>
                <a:latin typeface="Roboto" panose="02000000000000000000" pitchFamily="2" charset="0"/>
                <a:ea typeface="Roboto" panose="02000000000000000000" pitchFamily="2" charset="0"/>
                <a:cs typeface="Roboto" panose="02000000000000000000" pitchFamily="2" charset="0"/>
              </a:rPr>
              <a:t>is fundamental for the ‘Early Warning for Environment’ initiative.</a:t>
            </a:r>
            <a:endParaRPr lang="en-GB" sz="1600" dirty="0">
              <a:solidFill>
                <a:srgbClr val="01AEEF"/>
              </a:solidFill>
              <a:latin typeface="Roboto" panose="02000000000000000000" pitchFamily="2" charset="0"/>
              <a:ea typeface="Roboto" panose="02000000000000000000" pitchFamily="2" charset="0"/>
              <a:cs typeface="Roboto" panose="02000000000000000000" pitchFamily="2" charset="0"/>
            </a:endParaRPr>
          </a:p>
        </p:txBody>
      </p:sp>
      <p:pic>
        <p:nvPicPr>
          <p:cNvPr id="7" name="Picture 6" descr="A blue and black clock&#10;&#10;Description automatically generated">
            <a:extLst>
              <a:ext uri="{FF2B5EF4-FFF2-40B4-BE49-F238E27FC236}">
                <a16:creationId xmlns:a16="http://schemas.microsoft.com/office/drawing/2014/main" id="{4B560838-A3A6-9405-BC43-6EF0BD60B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336" y="2636277"/>
            <a:ext cx="807380" cy="792724"/>
          </a:xfrm>
          <a:prstGeom prst="rect">
            <a:avLst/>
          </a:prstGeom>
        </p:spPr>
      </p:pic>
      <p:pic>
        <p:nvPicPr>
          <p:cNvPr id="10" name="Picture 9" descr="A blue building with a crack in the ground&#10;&#10;Description automatically generated">
            <a:extLst>
              <a:ext uri="{FF2B5EF4-FFF2-40B4-BE49-F238E27FC236}">
                <a16:creationId xmlns:a16="http://schemas.microsoft.com/office/drawing/2014/main" id="{30A4D223-635F-3FEA-9BB1-DD8D37775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048" y="5485275"/>
            <a:ext cx="730733" cy="801149"/>
          </a:xfrm>
          <a:prstGeom prst="rect">
            <a:avLst/>
          </a:prstGeom>
        </p:spPr>
      </p:pic>
      <p:pic>
        <p:nvPicPr>
          <p:cNvPr id="12" name="Picture 11" descr="A blue line drawing of a computer with gears connected to it&#10;&#10;Description automatically generated">
            <a:extLst>
              <a:ext uri="{FF2B5EF4-FFF2-40B4-BE49-F238E27FC236}">
                <a16:creationId xmlns:a16="http://schemas.microsoft.com/office/drawing/2014/main" id="{8C12DEAB-6C22-7572-3EDC-F37DACDC54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631" y="3570388"/>
            <a:ext cx="816460" cy="787300"/>
          </a:xfrm>
          <a:prstGeom prst="rect">
            <a:avLst/>
          </a:prstGeom>
        </p:spPr>
      </p:pic>
      <p:pic>
        <p:nvPicPr>
          <p:cNvPr id="15" name="Picture 14" descr="A blue and black sign with people and a gauge&#10;&#10;Description automatically generated">
            <a:extLst>
              <a:ext uri="{FF2B5EF4-FFF2-40B4-BE49-F238E27FC236}">
                <a16:creationId xmlns:a16="http://schemas.microsoft.com/office/drawing/2014/main" id="{BB27AFDB-0075-5785-0EFB-8552668CD2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630" y="4556588"/>
            <a:ext cx="815935" cy="801149"/>
          </a:xfrm>
          <a:prstGeom prst="rect">
            <a:avLst/>
          </a:prstGeom>
        </p:spPr>
      </p:pic>
      <p:sp>
        <p:nvSpPr>
          <p:cNvPr id="16" name="Oval 15">
            <a:extLst>
              <a:ext uri="{FF2B5EF4-FFF2-40B4-BE49-F238E27FC236}">
                <a16:creationId xmlns:a16="http://schemas.microsoft.com/office/drawing/2014/main" id="{F799DA0A-A48F-E0F6-02F1-CE12EA7CB863}"/>
              </a:ext>
            </a:extLst>
          </p:cNvPr>
          <p:cNvSpPr/>
          <p:nvPr/>
        </p:nvSpPr>
        <p:spPr>
          <a:xfrm>
            <a:off x="990515" y="1815914"/>
            <a:ext cx="275217" cy="275217"/>
          </a:xfrm>
          <a:prstGeom prst="ellipse">
            <a:avLst/>
          </a:prstGeom>
          <a:solidFill>
            <a:srgbClr val="00B0F0"/>
          </a:solid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DAF3EC8D-548D-99B4-2E39-B74F4C5CDC05}"/>
              </a:ext>
            </a:extLst>
          </p:cNvPr>
          <p:cNvSpPr/>
          <p:nvPr/>
        </p:nvSpPr>
        <p:spPr>
          <a:xfrm>
            <a:off x="5871585" y="1815914"/>
            <a:ext cx="275217" cy="275217"/>
          </a:xfrm>
          <a:prstGeom prst="ellipse">
            <a:avLst/>
          </a:prstGeom>
          <a:no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75000"/>
                </a:schemeClr>
              </a:solidFill>
            </a:endParaRPr>
          </a:p>
        </p:txBody>
      </p:sp>
      <p:cxnSp>
        <p:nvCxnSpPr>
          <p:cNvPr id="18" name="Straight Connector 17">
            <a:extLst>
              <a:ext uri="{FF2B5EF4-FFF2-40B4-BE49-F238E27FC236}">
                <a16:creationId xmlns:a16="http://schemas.microsoft.com/office/drawing/2014/main" id="{41938F99-84FE-0E60-1769-96FA020867F9}"/>
              </a:ext>
            </a:extLst>
          </p:cNvPr>
          <p:cNvCxnSpPr>
            <a:cxnSpLocks/>
            <a:stCxn id="16" idx="6"/>
            <a:endCxn id="17" idx="2"/>
          </p:cNvCxnSpPr>
          <p:nvPr/>
        </p:nvCxnSpPr>
        <p:spPr>
          <a:xfrm>
            <a:off x="1265732" y="1953523"/>
            <a:ext cx="4605853"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9CAE8CC-F9F4-7F3D-9A59-855CCD6179A1}"/>
              </a:ext>
            </a:extLst>
          </p:cNvPr>
          <p:cNvCxnSpPr>
            <a:cxnSpLocks/>
          </p:cNvCxnSpPr>
          <p:nvPr/>
        </p:nvCxnSpPr>
        <p:spPr>
          <a:xfrm>
            <a:off x="6158592" y="1953524"/>
            <a:ext cx="4605853"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75922EF4-E643-7945-48F6-A05B694F7E58}"/>
              </a:ext>
            </a:extLst>
          </p:cNvPr>
          <p:cNvSpPr/>
          <p:nvPr/>
        </p:nvSpPr>
        <p:spPr>
          <a:xfrm>
            <a:off x="10728116" y="1807894"/>
            <a:ext cx="275217" cy="275217"/>
          </a:xfrm>
          <a:prstGeom prst="ellipse">
            <a:avLst/>
          </a:prstGeom>
          <a:solidFill>
            <a:srgbClr val="00B0F0"/>
          </a:solid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1">
            <a:extLst>
              <a:ext uri="{FF2B5EF4-FFF2-40B4-BE49-F238E27FC236}">
                <a16:creationId xmlns:a16="http://schemas.microsoft.com/office/drawing/2014/main" id="{DA28E1DD-F3FA-51B4-EA9E-3AEB29FB6846}"/>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Outcomes of the Scoping Workshop (6-7 July 2023)</a:t>
            </a:r>
          </a:p>
        </p:txBody>
      </p:sp>
      <p:sp>
        <p:nvSpPr>
          <p:cNvPr id="25" name="TextBox 24">
            <a:extLst>
              <a:ext uri="{FF2B5EF4-FFF2-40B4-BE49-F238E27FC236}">
                <a16:creationId xmlns:a16="http://schemas.microsoft.com/office/drawing/2014/main" id="{7E37D1C3-169D-E285-0221-F4CED819CE62}"/>
              </a:ext>
            </a:extLst>
          </p:cNvPr>
          <p:cNvSpPr txBox="1"/>
          <p:nvPr/>
        </p:nvSpPr>
        <p:spPr>
          <a:xfrm>
            <a:off x="559414" y="1301362"/>
            <a:ext cx="1205447" cy="369327"/>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July 2023</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26" name="TextBox 25">
            <a:extLst>
              <a:ext uri="{FF2B5EF4-FFF2-40B4-BE49-F238E27FC236}">
                <a16:creationId xmlns:a16="http://schemas.microsoft.com/office/drawing/2014/main" id="{D9523AF5-FA1E-8223-96A2-AD89932C2E4C}"/>
              </a:ext>
            </a:extLst>
          </p:cNvPr>
          <p:cNvSpPr txBox="1"/>
          <p:nvPr/>
        </p:nvSpPr>
        <p:spPr>
          <a:xfrm>
            <a:off x="4746960" y="1300222"/>
            <a:ext cx="2524466" cy="369332"/>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November 2023</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27" name="TextBox 26">
            <a:extLst>
              <a:ext uri="{FF2B5EF4-FFF2-40B4-BE49-F238E27FC236}">
                <a16:creationId xmlns:a16="http://schemas.microsoft.com/office/drawing/2014/main" id="{47BDBDAA-17BD-AFFE-1843-8CBE46D7BB4F}"/>
              </a:ext>
            </a:extLst>
          </p:cNvPr>
          <p:cNvSpPr txBox="1"/>
          <p:nvPr/>
        </p:nvSpPr>
        <p:spPr>
          <a:xfrm>
            <a:off x="9518985" y="1300222"/>
            <a:ext cx="2524466" cy="369332"/>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February 2024</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505196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7E3E9D1F-D9B7-5A54-F9AA-AA566A93DBC5}"/>
              </a:ext>
            </a:extLst>
          </p:cNvPr>
          <p:cNvGraphicFramePr>
            <a:graphicFrameLocks noGrp="1"/>
          </p:cNvGraphicFramePr>
          <p:nvPr>
            <p:ph idx="4294967295"/>
            <p:extLst>
              <p:ext uri="{D42A27DB-BD31-4B8C-83A1-F6EECF244321}">
                <p14:modId xmlns:p14="http://schemas.microsoft.com/office/powerpoint/2010/main" val="2190056510"/>
              </p:ext>
            </p:extLst>
          </p:nvPr>
        </p:nvGraphicFramePr>
        <p:xfrm>
          <a:off x="502332" y="2413412"/>
          <a:ext cx="11056255" cy="4003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Oval 13">
            <a:extLst>
              <a:ext uri="{FF2B5EF4-FFF2-40B4-BE49-F238E27FC236}">
                <a16:creationId xmlns:a16="http://schemas.microsoft.com/office/drawing/2014/main" id="{B712DA95-2E68-B15B-403E-FDF11A731B91}"/>
              </a:ext>
            </a:extLst>
          </p:cNvPr>
          <p:cNvSpPr/>
          <p:nvPr/>
        </p:nvSpPr>
        <p:spPr>
          <a:xfrm>
            <a:off x="961939" y="1815914"/>
            <a:ext cx="275217" cy="275217"/>
          </a:xfrm>
          <a:prstGeom prst="ellipse">
            <a:avLst/>
          </a:prstGeom>
          <a:solidFill>
            <a:srgbClr val="00B0F0"/>
          </a:solid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BCD2739-CECB-F11E-FECD-7675E822829A}"/>
              </a:ext>
            </a:extLst>
          </p:cNvPr>
          <p:cNvSpPr/>
          <p:nvPr/>
        </p:nvSpPr>
        <p:spPr>
          <a:xfrm>
            <a:off x="5843009" y="1815914"/>
            <a:ext cx="275217" cy="275217"/>
          </a:xfrm>
          <a:prstGeom prst="ellipse">
            <a:avLst/>
          </a:prstGeom>
          <a:no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75000"/>
                </a:schemeClr>
              </a:solidFill>
            </a:endParaRPr>
          </a:p>
        </p:txBody>
      </p:sp>
      <p:cxnSp>
        <p:nvCxnSpPr>
          <p:cNvPr id="16" name="Straight Connector 15">
            <a:extLst>
              <a:ext uri="{FF2B5EF4-FFF2-40B4-BE49-F238E27FC236}">
                <a16:creationId xmlns:a16="http://schemas.microsoft.com/office/drawing/2014/main" id="{402150E3-032E-5ACB-D92E-08B36D8D266D}"/>
              </a:ext>
            </a:extLst>
          </p:cNvPr>
          <p:cNvCxnSpPr>
            <a:cxnSpLocks/>
            <a:stCxn id="14" idx="6"/>
            <a:endCxn id="15" idx="2"/>
          </p:cNvCxnSpPr>
          <p:nvPr/>
        </p:nvCxnSpPr>
        <p:spPr>
          <a:xfrm>
            <a:off x="1237156" y="1953523"/>
            <a:ext cx="4605853"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AA9220C-4065-C94A-DA37-551F004F2006}"/>
              </a:ext>
            </a:extLst>
          </p:cNvPr>
          <p:cNvCxnSpPr>
            <a:cxnSpLocks/>
          </p:cNvCxnSpPr>
          <p:nvPr/>
        </p:nvCxnSpPr>
        <p:spPr>
          <a:xfrm>
            <a:off x="6130016" y="1953524"/>
            <a:ext cx="4605853"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17572463-8C2F-A763-F5BB-73BC9877B533}"/>
              </a:ext>
            </a:extLst>
          </p:cNvPr>
          <p:cNvSpPr/>
          <p:nvPr/>
        </p:nvSpPr>
        <p:spPr>
          <a:xfrm>
            <a:off x="10699540" y="1807894"/>
            <a:ext cx="275217" cy="275217"/>
          </a:xfrm>
          <a:prstGeom prst="ellipse">
            <a:avLst/>
          </a:prstGeom>
          <a:solidFill>
            <a:srgbClr val="00B0F0"/>
          </a:solid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a:extLst>
              <a:ext uri="{FF2B5EF4-FFF2-40B4-BE49-F238E27FC236}">
                <a16:creationId xmlns:a16="http://schemas.microsoft.com/office/drawing/2014/main" id="{23BCBA60-ED4D-BCE4-AA55-86DC9423B3CD}"/>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Where is the Early Warning for Environment now?</a:t>
            </a:r>
          </a:p>
        </p:txBody>
      </p:sp>
      <p:sp>
        <p:nvSpPr>
          <p:cNvPr id="20" name="TextBox 19">
            <a:extLst>
              <a:ext uri="{FF2B5EF4-FFF2-40B4-BE49-F238E27FC236}">
                <a16:creationId xmlns:a16="http://schemas.microsoft.com/office/drawing/2014/main" id="{B575271E-EA91-76C4-C965-8D301459C49B}"/>
              </a:ext>
            </a:extLst>
          </p:cNvPr>
          <p:cNvSpPr txBox="1"/>
          <p:nvPr/>
        </p:nvSpPr>
        <p:spPr>
          <a:xfrm>
            <a:off x="530838" y="1301362"/>
            <a:ext cx="1205447" cy="369327"/>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July 2023</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21" name="TextBox 20">
            <a:extLst>
              <a:ext uri="{FF2B5EF4-FFF2-40B4-BE49-F238E27FC236}">
                <a16:creationId xmlns:a16="http://schemas.microsoft.com/office/drawing/2014/main" id="{954BF75F-11A1-5018-5F54-A20C03D5C818}"/>
              </a:ext>
            </a:extLst>
          </p:cNvPr>
          <p:cNvSpPr txBox="1"/>
          <p:nvPr/>
        </p:nvSpPr>
        <p:spPr>
          <a:xfrm>
            <a:off x="4718384" y="1300222"/>
            <a:ext cx="2524466" cy="369332"/>
          </a:xfrm>
          <a:prstGeom prst="rect">
            <a:avLst/>
          </a:prstGeom>
          <a:noFill/>
        </p:spPr>
        <p:txBody>
          <a:bodyPr wrap="square" rtlCol="0">
            <a:spAutoFit/>
          </a:bodyPr>
          <a:lstStyle/>
          <a:p>
            <a:pPr algn="ctr"/>
            <a:r>
              <a:rPr lang="en-US" b="1" dirty="0">
                <a:solidFill>
                  <a:srgbClr val="01AEEF"/>
                </a:solidFill>
                <a:latin typeface="Roboto" panose="02000000000000000000" pitchFamily="2" charset="0"/>
                <a:ea typeface="Roboto" panose="02000000000000000000" pitchFamily="2" charset="0"/>
                <a:cs typeface="Roboto" panose="02000000000000000000" pitchFamily="2" charset="0"/>
              </a:rPr>
              <a:t>November 2023</a:t>
            </a:r>
            <a:endParaRPr lang="en-US" dirty="0">
              <a:solidFill>
                <a:srgbClr val="01AEEF"/>
              </a:solidFill>
              <a:latin typeface="Roboto" panose="02000000000000000000" pitchFamily="2" charset="0"/>
              <a:ea typeface="Roboto" panose="02000000000000000000" pitchFamily="2" charset="0"/>
              <a:cs typeface="Roboto" panose="02000000000000000000" pitchFamily="2" charset="0"/>
            </a:endParaRPr>
          </a:p>
        </p:txBody>
      </p:sp>
      <p:sp>
        <p:nvSpPr>
          <p:cNvPr id="22" name="TextBox 21">
            <a:extLst>
              <a:ext uri="{FF2B5EF4-FFF2-40B4-BE49-F238E27FC236}">
                <a16:creationId xmlns:a16="http://schemas.microsoft.com/office/drawing/2014/main" id="{25C6A801-735D-F59B-C7EF-E7607D61B7F7}"/>
              </a:ext>
            </a:extLst>
          </p:cNvPr>
          <p:cNvSpPr txBox="1"/>
          <p:nvPr/>
        </p:nvSpPr>
        <p:spPr>
          <a:xfrm>
            <a:off x="9490409" y="1300222"/>
            <a:ext cx="2524466" cy="369332"/>
          </a:xfrm>
          <a:prstGeom prst="rect">
            <a:avLst/>
          </a:prstGeom>
          <a:noFill/>
        </p:spPr>
        <p:txBody>
          <a:bodyPr wrap="square" rtlCol="0">
            <a:spAutoFit/>
          </a:bodyPr>
          <a:lstStyle/>
          <a:p>
            <a:pPr algn="ctr"/>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February 2024</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4130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9688B8-5933-6C38-5BF3-8BD38186F084}"/>
              </a:ext>
            </a:extLst>
          </p:cNvPr>
          <p:cNvSpPr>
            <a:spLocks noGrp="1"/>
          </p:cNvSpPr>
          <p:nvPr>
            <p:ph idx="4294967295"/>
          </p:nvPr>
        </p:nvSpPr>
        <p:spPr>
          <a:xfrm>
            <a:off x="621592" y="1332573"/>
            <a:ext cx="10775066" cy="5072992"/>
          </a:xfrm>
          <a:prstGeom prst="rect">
            <a:avLst/>
          </a:prstGeom>
        </p:spPr>
        <p:txBody>
          <a:bodyPr/>
          <a:lstStyle/>
          <a:p>
            <a:pPr marL="0" indent="0">
              <a:spcAft>
                <a:spcPts val="0"/>
              </a:spcAft>
              <a:buNone/>
            </a:pPr>
            <a:r>
              <a:rPr lang="en-US" sz="2000" b="1" dirty="0">
                <a:solidFill>
                  <a:srgbClr val="00B0F0"/>
                </a:solidFill>
                <a:effectLst/>
                <a:latin typeface="Roboto" panose="02000000000000000000" pitchFamily="2" charset="0"/>
                <a:ea typeface="Roboto" panose="02000000000000000000" pitchFamily="2" charset="0"/>
                <a:cs typeface="Roboto" panose="02000000000000000000" pitchFamily="2" charset="0"/>
              </a:rPr>
              <a:t>Mission</a:t>
            </a:r>
            <a:r>
              <a:rPr lang="en-US" sz="1800" dirty="0">
                <a:solidFill>
                  <a:srgbClr val="00B0F0"/>
                </a:solidFill>
                <a:effectLst/>
                <a:latin typeface="Roboto" panose="02000000000000000000" pitchFamily="2" charset="0"/>
                <a:ea typeface="Roboto" panose="02000000000000000000" pitchFamily="2" charset="0"/>
                <a:cs typeface="Roboto" panose="02000000000000000000" pitchFamily="2" charset="0"/>
              </a:rPr>
              <a:t>: </a:t>
            </a:r>
            <a:endParaRPr lang="en-US" sz="1800" dirty="0">
              <a:solidFill>
                <a:srgbClr val="00B0F0"/>
              </a:solidFill>
              <a:latin typeface="Roboto" panose="02000000000000000000" pitchFamily="2" charset="0"/>
              <a:ea typeface="Roboto" panose="02000000000000000000" pitchFamily="2" charset="0"/>
              <a:cs typeface="Roboto" panose="02000000000000000000" pitchFamily="2" charset="0"/>
            </a:endParaRPr>
          </a:p>
          <a:p>
            <a:pPr marL="0" indent="0">
              <a:spcAft>
                <a:spcPts val="0"/>
              </a:spcAft>
              <a:buNone/>
            </a:pPr>
            <a:r>
              <a:rPr lang="en-US" sz="1800" dirty="0">
                <a:solidFill>
                  <a:srgbClr val="222222"/>
                </a:solidFill>
                <a:effectLst/>
                <a:latin typeface="Roboto" panose="02000000000000000000" pitchFamily="2" charset="0"/>
                <a:ea typeface="Roboto" panose="02000000000000000000" pitchFamily="2" charset="0"/>
                <a:cs typeface="Roboto" panose="02000000000000000000" pitchFamily="2" charset="0"/>
              </a:rPr>
              <a:t>Protect all developing countries with EWE services on pollution and waste, nature and biodiversity loss, and together with EW4All on climate change, to minimize risks of disasters from the triple planetary crisis beyond 2030 and live in harmony with nature in 2050.</a:t>
            </a:r>
          </a:p>
          <a:p>
            <a:pPr marL="0" indent="0">
              <a:spcAft>
                <a:spcPts val="0"/>
              </a:spcAft>
              <a:buNone/>
            </a:pPr>
            <a:endParaRPr lang="en-US" sz="1800" b="1" dirty="0">
              <a:solidFill>
                <a:srgbClr val="222222"/>
              </a:solidFill>
              <a:effectLst/>
              <a:latin typeface="Roboto" panose="02000000000000000000" pitchFamily="2" charset="0"/>
              <a:ea typeface="Roboto" panose="02000000000000000000" pitchFamily="2" charset="0"/>
              <a:cs typeface="Roboto" panose="02000000000000000000" pitchFamily="2" charset="0"/>
            </a:endParaRPr>
          </a:p>
          <a:p>
            <a:pPr marL="0" indent="0">
              <a:spcAft>
                <a:spcPts val="0"/>
              </a:spcAft>
              <a:buNone/>
            </a:pPr>
            <a:r>
              <a:rPr lang="en-US" sz="2000" b="1" dirty="0">
                <a:solidFill>
                  <a:srgbClr val="00B0F0"/>
                </a:solidFill>
                <a:effectLst/>
                <a:latin typeface="Roboto" panose="02000000000000000000" pitchFamily="2" charset="0"/>
                <a:ea typeface="Roboto" panose="02000000000000000000" pitchFamily="2" charset="0"/>
                <a:cs typeface="Roboto" panose="02000000000000000000" pitchFamily="2" charset="0"/>
              </a:rPr>
              <a:t>Goals</a:t>
            </a:r>
            <a:r>
              <a:rPr lang="en-US" sz="1800" b="1" dirty="0">
                <a:solidFill>
                  <a:srgbClr val="00B0F0"/>
                </a:solidFill>
                <a:effectLst/>
                <a:latin typeface="Roboto" panose="02000000000000000000" pitchFamily="2" charset="0"/>
                <a:ea typeface="Roboto" panose="02000000000000000000" pitchFamily="2" charset="0"/>
                <a:cs typeface="Roboto" panose="02000000000000000000" pitchFamily="2" charset="0"/>
              </a:rPr>
              <a:t>:</a:t>
            </a:r>
            <a:r>
              <a:rPr lang="en-US" sz="1800" dirty="0">
                <a:solidFill>
                  <a:srgbClr val="222222"/>
                </a:solidFill>
                <a:effectLst/>
                <a:latin typeface="Roboto" panose="02000000000000000000" pitchFamily="2" charset="0"/>
                <a:ea typeface="Roboto" panose="02000000000000000000" pitchFamily="2" charset="0"/>
                <a:cs typeface="Roboto" panose="02000000000000000000" pitchFamily="2" charset="0"/>
              </a:rPr>
              <a:t> </a:t>
            </a:r>
            <a:endParaRPr lang="en-US" sz="1800" dirty="0">
              <a:effectLst/>
              <a:latin typeface="Roboto" panose="02000000000000000000" pitchFamily="2" charset="0"/>
              <a:ea typeface="Roboto" panose="02000000000000000000" pitchFamily="2" charset="0"/>
              <a:cs typeface="Roboto" panose="02000000000000000000" pitchFamily="2" charset="0"/>
            </a:endParaRPr>
          </a:p>
          <a:p>
            <a:pPr>
              <a:spcAft>
                <a:spcPts val="0"/>
              </a:spcAft>
            </a:pPr>
            <a:r>
              <a:rPr lang="en-US" sz="1800" dirty="0">
                <a:solidFill>
                  <a:srgbClr val="222222"/>
                </a:solidFill>
                <a:effectLst/>
                <a:latin typeface="Roboto" panose="02000000000000000000" pitchFamily="2" charset="0"/>
                <a:ea typeface="Roboto" panose="02000000000000000000" pitchFamily="2" charset="0"/>
                <a:cs typeface="Roboto" panose="02000000000000000000" pitchFamily="2" charset="0"/>
              </a:rPr>
              <a:t>By 2030, at least half of developing countries before 2030 will be provided EWE services (</a:t>
            </a:r>
            <a:r>
              <a:rPr lang="en-US" sz="1800" i="1" dirty="0">
                <a:solidFill>
                  <a:srgbClr val="222222"/>
                </a:solidFill>
                <a:effectLst/>
                <a:latin typeface="Roboto" panose="02000000000000000000" pitchFamily="2" charset="0"/>
                <a:ea typeface="Roboto" panose="02000000000000000000" pitchFamily="2" charset="0"/>
                <a:cs typeface="Roboto" panose="02000000000000000000" pitchFamily="2" charset="0"/>
              </a:rPr>
              <a:t>EW4All by 2027</a:t>
            </a:r>
            <a:r>
              <a:rPr lang="en-US" sz="1800" dirty="0">
                <a:solidFill>
                  <a:srgbClr val="222222"/>
                </a:solidFill>
                <a:effectLst/>
                <a:latin typeface="Roboto" panose="02000000000000000000" pitchFamily="2" charset="0"/>
                <a:ea typeface="Roboto" panose="02000000000000000000" pitchFamily="2" charset="0"/>
                <a:cs typeface="Roboto" panose="02000000000000000000" pitchFamily="2" charset="0"/>
              </a:rPr>
              <a:t>)</a:t>
            </a:r>
          </a:p>
          <a:p>
            <a:pPr>
              <a:spcAft>
                <a:spcPts val="0"/>
              </a:spcAft>
            </a:pPr>
            <a:endParaRPr lang="en-US" sz="1800" dirty="0">
              <a:effectLst/>
              <a:latin typeface="Roboto" panose="02000000000000000000" pitchFamily="2" charset="0"/>
              <a:ea typeface="Roboto" panose="02000000000000000000" pitchFamily="2" charset="0"/>
              <a:cs typeface="Roboto" panose="02000000000000000000" pitchFamily="2" charset="0"/>
            </a:endParaRPr>
          </a:p>
          <a:p>
            <a:r>
              <a:rPr lang="en-US" sz="1800" dirty="0">
                <a:solidFill>
                  <a:srgbClr val="222222"/>
                </a:solidFill>
                <a:effectLst/>
                <a:latin typeface="Roboto" panose="02000000000000000000" pitchFamily="2" charset="0"/>
                <a:ea typeface="Roboto" panose="02000000000000000000" pitchFamily="2" charset="0"/>
                <a:cs typeface="Roboto" panose="02000000000000000000" pitchFamily="2" charset="0"/>
              </a:rPr>
              <a:t>By 2035, all developing countries will be provided EWE services</a:t>
            </a:r>
          </a:p>
          <a:p>
            <a:pPr marL="0" indent="0">
              <a:buNone/>
            </a:pPr>
            <a:endParaRPr lang="en-US" sz="1800" b="1" dirty="0">
              <a:solidFill>
                <a:srgbClr val="222222"/>
              </a:solidFill>
              <a:effectLst/>
              <a:latin typeface="Roboto" panose="02000000000000000000" pitchFamily="2" charset="0"/>
              <a:ea typeface="Roboto" panose="02000000000000000000" pitchFamily="2" charset="0"/>
              <a:cs typeface="Roboto" panose="02000000000000000000" pitchFamily="2" charset="0"/>
            </a:endParaRPr>
          </a:p>
          <a:p>
            <a:pPr marL="0" indent="0">
              <a:buNone/>
            </a:pPr>
            <a:r>
              <a:rPr lang="en-US" sz="2000" b="1" dirty="0">
                <a:solidFill>
                  <a:srgbClr val="00B0F0"/>
                </a:solidFill>
                <a:effectLst/>
                <a:latin typeface="Roboto" panose="02000000000000000000" pitchFamily="2" charset="0"/>
                <a:ea typeface="Roboto" panose="02000000000000000000" pitchFamily="2" charset="0"/>
                <a:cs typeface="Roboto" panose="02000000000000000000" pitchFamily="2" charset="0"/>
              </a:rPr>
              <a:t>Principles:</a:t>
            </a:r>
            <a:r>
              <a:rPr lang="en-US" sz="2000" dirty="0">
                <a:solidFill>
                  <a:srgbClr val="222222"/>
                </a:solidFill>
                <a:effectLst/>
                <a:latin typeface="Roboto" panose="02000000000000000000" pitchFamily="2" charset="0"/>
                <a:ea typeface="Roboto" panose="02000000000000000000" pitchFamily="2" charset="0"/>
                <a:cs typeface="Roboto" panose="02000000000000000000" pitchFamily="2" charset="0"/>
              </a:rPr>
              <a:t> </a:t>
            </a:r>
          </a:p>
          <a:p>
            <a:pPr marL="0" indent="0">
              <a:buNone/>
            </a:pPr>
            <a:r>
              <a:rPr lang="en-US" sz="1800" dirty="0">
                <a:solidFill>
                  <a:srgbClr val="222222"/>
                </a:solidFill>
                <a:effectLst/>
                <a:latin typeface="Roboto" panose="02000000000000000000" pitchFamily="2" charset="0"/>
                <a:ea typeface="Roboto" panose="02000000000000000000" pitchFamily="2" charset="0"/>
                <a:cs typeface="Roboto" panose="02000000000000000000" pitchFamily="2" charset="0"/>
              </a:rPr>
              <a:t>Demand-driven, country ownership and sustainable operations </a:t>
            </a:r>
            <a:endParaRPr lang="en-US" sz="1800" dirty="0">
              <a:effectLst/>
              <a:latin typeface="Roboto" panose="02000000000000000000" pitchFamily="2" charset="0"/>
              <a:ea typeface="Roboto" panose="02000000000000000000" pitchFamily="2" charset="0"/>
              <a:cs typeface="Roboto" panose="02000000000000000000" pitchFamily="2" charset="0"/>
            </a:endParaRPr>
          </a:p>
          <a:p>
            <a:pPr marL="0" indent="0">
              <a:spcAft>
                <a:spcPts val="0"/>
              </a:spcAft>
              <a:buNone/>
            </a:pPr>
            <a:endParaRPr lang="en-US" sz="1800" dirty="0">
              <a:effectLst/>
              <a:latin typeface="Roboto" panose="02000000000000000000" pitchFamily="2" charset="0"/>
              <a:ea typeface="Roboto" panose="02000000000000000000" pitchFamily="2" charset="0"/>
              <a:cs typeface="Roboto" panose="02000000000000000000" pitchFamily="2" charset="0"/>
            </a:endParaRPr>
          </a:p>
        </p:txBody>
      </p:sp>
      <p:sp>
        <p:nvSpPr>
          <p:cNvPr id="6" name="Title 1">
            <a:extLst>
              <a:ext uri="{FF2B5EF4-FFF2-40B4-BE49-F238E27FC236}">
                <a16:creationId xmlns:a16="http://schemas.microsoft.com/office/drawing/2014/main" id="{EB9DDA70-0AD0-DEA6-1E8D-ACA4DC8B4775}"/>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Mission, Goals and Principles for EWE</a:t>
            </a:r>
          </a:p>
        </p:txBody>
      </p:sp>
    </p:spTree>
    <p:extLst>
      <p:ext uri="{BB962C8B-B14F-4D97-AF65-F5344CB8AC3E}">
        <p14:creationId xmlns:p14="http://schemas.microsoft.com/office/powerpoint/2010/main" val="62662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48B9930-69AF-AFBB-5D21-CF9C25DDD689}"/>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UNEP’s Early Warning Roadmap</a:t>
            </a:r>
          </a:p>
        </p:txBody>
      </p:sp>
      <p:sp>
        <p:nvSpPr>
          <p:cNvPr id="8" name="TextBox 7">
            <a:extLst>
              <a:ext uri="{FF2B5EF4-FFF2-40B4-BE49-F238E27FC236}">
                <a16:creationId xmlns:a16="http://schemas.microsoft.com/office/drawing/2014/main" id="{36AA8096-9A2A-45A2-B4C5-BB12B7B1C71B}"/>
              </a:ext>
            </a:extLst>
          </p:cNvPr>
          <p:cNvSpPr txBox="1"/>
          <p:nvPr/>
        </p:nvSpPr>
        <p:spPr>
          <a:xfrm>
            <a:off x="580491" y="1289269"/>
            <a:ext cx="11031018" cy="369332"/>
          </a:xfrm>
          <a:prstGeom prst="rect">
            <a:avLst/>
          </a:prstGeom>
          <a:noFill/>
        </p:spPr>
        <p:txBody>
          <a:bodyPr wrap="square" rtlCol="0">
            <a:spAutoFit/>
          </a:bodyPr>
          <a:lstStyle/>
          <a:p>
            <a:r>
              <a:rPr lang="en-US" b="1" dirty="0">
                <a:solidFill>
                  <a:srgbClr val="00B0F0"/>
                </a:solidFill>
                <a:latin typeface="Roboto" panose="02000000000000000000" pitchFamily="2" charset="0"/>
                <a:ea typeface="Roboto" panose="02000000000000000000" pitchFamily="2" charset="0"/>
                <a:cs typeface="Roboto" panose="02000000000000000000" pitchFamily="2" charset="0"/>
              </a:rPr>
              <a:t>Early Warning for Environment (EWE) will be developed in four phases within the Roadmap and Strategy</a:t>
            </a:r>
            <a:endParaRPr lang="en-US"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3E70E6DE-7AC5-AC28-4F71-C1BCD9DF53E7}"/>
              </a:ext>
            </a:extLst>
          </p:cNvPr>
          <p:cNvPicPr>
            <a:picLocks noChangeAspect="1"/>
          </p:cNvPicPr>
          <p:nvPr/>
        </p:nvPicPr>
        <p:blipFill>
          <a:blip r:embed="rId3"/>
          <a:stretch>
            <a:fillRect/>
          </a:stretch>
        </p:blipFill>
        <p:spPr>
          <a:xfrm>
            <a:off x="580490" y="2033344"/>
            <a:ext cx="10857941" cy="3535387"/>
          </a:xfrm>
          <a:prstGeom prst="rect">
            <a:avLst/>
          </a:prstGeom>
        </p:spPr>
      </p:pic>
    </p:spTree>
    <p:extLst>
      <p:ext uri="{BB962C8B-B14F-4D97-AF65-F5344CB8AC3E}">
        <p14:creationId xmlns:p14="http://schemas.microsoft.com/office/powerpoint/2010/main" val="4164378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530181C-CD3B-29A0-4006-5E52DD9F60D1}"/>
              </a:ext>
            </a:extLst>
          </p:cNvPr>
          <p:cNvSpPr txBox="1">
            <a:spLocks/>
          </p:cNvSpPr>
          <p:nvPr/>
        </p:nvSpPr>
        <p:spPr>
          <a:xfrm>
            <a:off x="580491" y="283600"/>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300" b="1" dirty="0">
                <a:solidFill>
                  <a:srgbClr val="01AEEF"/>
                </a:solidFill>
                <a:latin typeface="Roboto" panose="02000000000000000000" pitchFamily="2" charset="0"/>
                <a:ea typeface="Roboto" panose="02000000000000000000" pitchFamily="2" charset="0"/>
                <a:cs typeface="Roboto" panose="02000000000000000000" pitchFamily="2" charset="0"/>
              </a:rPr>
              <a:t>Implementation: a phased approach and milestones (2024-2030-2035)</a:t>
            </a:r>
          </a:p>
          <a:p>
            <a:r>
              <a:rPr lang="en-US" sz="2300" b="1" dirty="0">
                <a:solidFill>
                  <a:srgbClr val="01AEEF"/>
                </a:solidFill>
                <a:latin typeface="Roboto" panose="02000000000000000000" pitchFamily="2" charset="0"/>
                <a:ea typeface="Roboto" panose="02000000000000000000" pitchFamily="2" charset="0"/>
                <a:cs typeface="Roboto" panose="02000000000000000000" pitchFamily="2" charset="0"/>
              </a:rPr>
              <a:t>e.g., EW on Air Pollution – Phase I 2024-2030</a:t>
            </a:r>
          </a:p>
        </p:txBody>
      </p:sp>
      <p:pic>
        <p:nvPicPr>
          <p:cNvPr id="8" name="Picture 7">
            <a:extLst>
              <a:ext uri="{FF2B5EF4-FFF2-40B4-BE49-F238E27FC236}">
                <a16:creationId xmlns:a16="http://schemas.microsoft.com/office/drawing/2014/main" id="{28838B1C-7D8B-76B6-F413-B529C264D64B}"/>
              </a:ext>
            </a:extLst>
          </p:cNvPr>
          <p:cNvPicPr>
            <a:picLocks noChangeAspect="1"/>
          </p:cNvPicPr>
          <p:nvPr/>
        </p:nvPicPr>
        <p:blipFill>
          <a:blip r:embed="rId2"/>
          <a:stretch>
            <a:fillRect/>
          </a:stretch>
        </p:blipFill>
        <p:spPr>
          <a:xfrm>
            <a:off x="536911" y="2229219"/>
            <a:ext cx="11118177" cy="2833111"/>
          </a:xfrm>
          <a:prstGeom prst="rect">
            <a:avLst/>
          </a:prstGeom>
        </p:spPr>
      </p:pic>
    </p:spTree>
    <p:extLst>
      <p:ext uri="{BB962C8B-B14F-4D97-AF65-F5344CB8AC3E}">
        <p14:creationId xmlns:p14="http://schemas.microsoft.com/office/powerpoint/2010/main" val="2555584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B8E6EF30-4908-45A1-A97E-B53D8218628F}"/>
              </a:ext>
            </a:extLst>
          </p:cNvPr>
          <p:cNvSpPr txBox="1"/>
          <p:nvPr/>
        </p:nvSpPr>
        <p:spPr>
          <a:xfrm>
            <a:off x="646752" y="1114590"/>
            <a:ext cx="10905656" cy="5437386"/>
          </a:xfrm>
          <a:prstGeom prst="rect">
            <a:avLst/>
          </a:prstGeom>
          <a:noFill/>
        </p:spPr>
        <p:txBody>
          <a:bodyPr wrap="square">
            <a:spAutoFit/>
          </a:bodyPr>
          <a:lstStyle/>
          <a:p>
            <a:pPr rtl="0">
              <a:lnSpc>
                <a:spcPct val="200000"/>
              </a:lnSpc>
            </a:pPr>
            <a:r>
              <a:rPr lang="en-GB" sz="1600" dirty="0">
                <a:latin typeface="Roboto" panose="02000000000000000000" pitchFamily="2" charset="0"/>
                <a:ea typeface="Roboto" panose="02000000000000000000" pitchFamily="2" charset="0"/>
                <a:cs typeface="Roboto" panose="02000000000000000000" pitchFamily="2" charset="0"/>
              </a:rPr>
              <a:t>A ONE UN Common Approach for Early Warning for Environment (EWE) to tackle the triple planetary crisis of climate change, biodiversity loss and pollution, within the umbrella of Early Warnings for All Initiative.</a:t>
            </a:r>
          </a:p>
          <a:p>
            <a:pPr rtl="0">
              <a:lnSpc>
                <a:spcPct val="200000"/>
              </a:lnSpc>
            </a:pPr>
            <a:endParaRPr lang="en-GB" sz="1600" dirty="0">
              <a:latin typeface="Roboto" panose="02000000000000000000" pitchFamily="2" charset="0"/>
              <a:ea typeface="Roboto" panose="02000000000000000000" pitchFamily="2" charset="0"/>
              <a:cs typeface="Roboto" panose="02000000000000000000" pitchFamily="2" charset="0"/>
            </a:endParaRPr>
          </a:p>
          <a:p>
            <a:pPr rtl="0">
              <a:lnSpc>
                <a:spcPct val="200000"/>
              </a:lnSpc>
            </a:pPr>
            <a:r>
              <a:rPr lang="en-GB" sz="1600" dirty="0">
                <a:latin typeface="Roboto" panose="02000000000000000000" pitchFamily="2" charset="0"/>
                <a:ea typeface="Roboto" panose="02000000000000000000" pitchFamily="2" charset="0"/>
                <a:cs typeface="Roboto" panose="02000000000000000000" pitchFamily="2" charset="0"/>
              </a:rPr>
              <a:t>To build solutions at scale contributing to accelerate Agenda 2030 and the Sustainable Development Goals (SDGs). Focus on impacting in countries, implementing the environmental dimension of early warning throughout the risk management cycle (prevention, preparedness, response and recovery), with a particular focus on developing countries and the most vulnerable communities (such as SIDS, but groups as the elderly and youth), saving millions of lives and property, people, places and the Planet.</a:t>
            </a:r>
          </a:p>
          <a:p>
            <a:pPr rtl="0">
              <a:lnSpc>
                <a:spcPct val="200000"/>
              </a:lnSpc>
            </a:pPr>
            <a:endParaRPr lang="en-GB" sz="1600" dirty="0">
              <a:latin typeface="Roboto" panose="02000000000000000000" pitchFamily="2" charset="0"/>
              <a:ea typeface="Roboto" panose="02000000000000000000" pitchFamily="2" charset="0"/>
              <a:cs typeface="Roboto" panose="02000000000000000000" pitchFamily="2" charset="0"/>
            </a:endParaRPr>
          </a:p>
          <a:p>
            <a:pPr rtl="0">
              <a:lnSpc>
                <a:spcPct val="200000"/>
              </a:lnSpc>
            </a:pPr>
            <a:r>
              <a:rPr lang="en-GB" sz="1600" dirty="0">
                <a:latin typeface="Roboto" panose="02000000000000000000" pitchFamily="2" charset="0"/>
                <a:ea typeface="Roboto" panose="02000000000000000000" pitchFamily="2" charset="0"/>
                <a:cs typeface="Roboto" panose="02000000000000000000" pitchFamily="2" charset="0"/>
              </a:rPr>
              <a:t>Adopt a multi-stakeholder approach with a user driven strategy and build on existing Partnerships across the UN system and beyond including the private sector and citizens and civil society. </a:t>
            </a:r>
          </a:p>
        </p:txBody>
      </p:sp>
      <p:sp>
        <p:nvSpPr>
          <p:cNvPr id="5" name="Title 1">
            <a:extLst>
              <a:ext uri="{FF2B5EF4-FFF2-40B4-BE49-F238E27FC236}">
                <a16:creationId xmlns:a16="http://schemas.microsoft.com/office/drawing/2014/main" id="{1012CC02-6F8E-94BA-3C5C-A1AC162184C8}"/>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Agreed Strategic Pathway</a:t>
            </a:r>
          </a:p>
        </p:txBody>
      </p:sp>
    </p:spTree>
    <p:extLst>
      <p:ext uri="{BB962C8B-B14F-4D97-AF65-F5344CB8AC3E}">
        <p14:creationId xmlns:p14="http://schemas.microsoft.com/office/powerpoint/2010/main" val="2259007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2C79C6D-0B44-C2E1-C3E0-CFFF77FF2073}"/>
              </a:ext>
            </a:extLst>
          </p:cNvPr>
          <p:cNvSpPr txBox="1"/>
          <p:nvPr/>
        </p:nvSpPr>
        <p:spPr>
          <a:xfrm>
            <a:off x="719489" y="2709434"/>
            <a:ext cx="2036583" cy="523220"/>
          </a:xfrm>
          <a:prstGeom prst="rect">
            <a:avLst/>
          </a:prstGeom>
          <a:noFill/>
        </p:spPr>
        <p:txBody>
          <a:bodyPr wrap="none" rtlCol="0">
            <a:spAutoFit/>
          </a:bodyPr>
          <a:lstStyle/>
          <a:p>
            <a:r>
              <a:rPr lang="en-US" sz="1400" b="1" dirty="0">
                <a:solidFill>
                  <a:schemeClr val="bg1"/>
                </a:solidFill>
                <a:latin typeface="Arial Black" panose="020B0604020202020204" pitchFamily="34" charset="0"/>
                <a:cs typeface="Arial Black" panose="020B0604020202020204" pitchFamily="34" charset="0"/>
              </a:rPr>
              <a:t>Early Warning and </a:t>
            </a:r>
          </a:p>
          <a:p>
            <a:r>
              <a:rPr lang="en-US" sz="1400" b="1" dirty="0">
                <a:solidFill>
                  <a:schemeClr val="bg1"/>
                </a:solidFill>
                <a:latin typeface="Arial Black" panose="020B0604020202020204" pitchFamily="34" charset="0"/>
                <a:cs typeface="Arial Black" panose="020B0604020202020204" pitchFamily="34" charset="0"/>
              </a:rPr>
              <a:t>Data Analytics</a:t>
            </a:r>
          </a:p>
        </p:txBody>
      </p:sp>
      <p:sp>
        <p:nvSpPr>
          <p:cNvPr id="19" name="TextBox 18">
            <a:extLst>
              <a:ext uri="{FF2B5EF4-FFF2-40B4-BE49-F238E27FC236}">
                <a16:creationId xmlns:a16="http://schemas.microsoft.com/office/drawing/2014/main" id="{7077DA3C-F98D-EC81-33A8-F672F5264943}"/>
              </a:ext>
            </a:extLst>
          </p:cNvPr>
          <p:cNvSpPr txBox="1"/>
          <p:nvPr/>
        </p:nvSpPr>
        <p:spPr>
          <a:xfrm>
            <a:off x="732888" y="4542701"/>
            <a:ext cx="2367381" cy="523220"/>
          </a:xfrm>
          <a:prstGeom prst="rect">
            <a:avLst/>
          </a:prstGeom>
          <a:noFill/>
        </p:spPr>
        <p:txBody>
          <a:bodyPr wrap="square" rtlCol="0">
            <a:spAutoFit/>
          </a:bodyPr>
          <a:lstStyle/>
          <a:p>
            <a:r>
              <a:rPr lang="en-US" sz="1400" b="1" dirty="0">
                <a:solidFill>
                  <a:schemeClr val="bg1"/>
                </a:solidFill>
                <a:latin typeface="Arial Black" panose="020B0604020202020204" pitchFamily="34" charset="0"/>
                <a:cs typeface="Arial Black" panose="020B0604020202020204" pitchFamily="34" charset="0"/>
              </a:rPr>
              <a:t>Scientific Assessment Branch</a:t>
            </a:r>
          </a:p>
        </p:txBody>
      </p:sp>
      <p:sp>
        <p:nvSpPr>
          <p:cNvPr id="20" name="TextBox 19">
            <a:extLst>
              <a:ext uri="{FF2B5EF4-FFF2-40B4-BE49-F238E27FC236}">
                <a16:creationId xmlns:a16="http://schemas.microsoft.com/office/drawing/2014/main" id="{591B7F93-9E3A-401F-8049-1975D41FE2AC}"/>
              </a:ext>
            </a:extLst>
          </p:cNvPr>
          <p:cNvSpPr txBox="1"/>
          <p:nvPr/>
        </p:nvSpPr>
        <p:spPr>
          <a:xfrm>
            <a:off x="50275" y="2678656"/>
            <a:ext cx="732893" cy="584775"/>
          </a:xfrm>
          <a:prstGeom prst="rect">
            <a:avLst/>
          </a:prstGeom>
          <a:noFill/>
        </p:spPr>
        <p:txBody>
          <a:bodyPr wrap="none" rtlCol="0">
            <a:spAutoFit/>
          </a:bodyPr>
          <a:lstStyle/>
          <a:p>
            <a:r>
              <a:rPr lang="en-US" sz="3200" b="1" dirty="0">
                <a:solidFill>
                  <a:schemeClr val="bg1"/>
                </a:solidFill>
                <a:latin typeface="Arial Black" panose="020B0604020202020204" pitchFamily="34" charset="0"/>
                <a:cs typeface="Arial Black" panose="020B0604020202020204" pitchFamily="34" charset="0"/>
              </a:rPr>
              <a:t>01</a:t>
            </a:r>
          </a:p>
        </p:txBody>
      </p:sp>
      <p:sp>
        <p:nvSpPr>
          <p:cNvPr id="21" name="TextBox 20">
            <a:extLst>
              <a:ext uri="{FF2B5EF4-FFF2-40B4-BE49-F238E27FC236}">
                <a16:creationId xmlns:a16="http://schemas.microsoft.com/office/drawing/2014/main" id="{9BA2386D-09A8-B0B5-523B-BEF102242F9E}"/>
              </a:ext>
            </a:extLst>
          </p:cNvPr>
          <p:cNvSpPr txBox="1"/>
          <p:nvPr/>
        </p:nvSpPr>
        <p:spPr>
          <a:xfrm>
            <a:off x="44122" y="4508310"/>
            <a:ext cx="732893" cy="584775"/>
          </a:xfrm>
          <a:prstGeom prst="rect">
            <a:avLst/>
          </a:prstGeom>
          <a:noFill/>
        </p:spPr>
        <p:txBody>
          <a:bodyPr wrap="none" rtlCol="0">
            <a:spAutoFit/>
          </a:bodyPr>
          <a:lstStyle/>
          <a:p>
            <a:r>
              <a:rPr lang="en-US" sz="3200" b="1" dirty="0">
                <a:solidFill>
                  <a:schemeClr val="bg1"/>
                </a:solidFill>
                <a:latin typeface="Arial Black" panose="020B0604020202020204" pitchFamily="34" charset="0"/>
                <a:cs typeface="Arial Black" panose="020B0604020202020204" pitchFamily="34" charset="0"/>
              </a:rPr>
              <a:t>02</a:t>
            </a:r>
          </a:p>
        </p:txBody>
      </p:sp>
      <p:cxnSp>
        <p:nvCxnSpPr>
          <p:cNvPr id="22" name="Straight Connector 21">
            <a:extLst>
              <a:ext uri="{FF2B5EF4-FFF2-40B4-BE49-F238E27FC236}">
                <a16:creationId xmlns:a16="http://schemas.microsoft.com/office/drawing/2014/main" id="{DCC9145A-E007-9721-9AB2-C0B2B56DF0AB}"/>
              </a:ext>
            </a:extLst>
          </p:cNvPr>
          <p:cNvCxnSpPr>
            <a:cxnSpLocks/>
          </p:cNvCxnSpPr>
          <p:nvPr/>
        </p:nvCxnSpPr>
        <p:spPr>
          <a:xfrm>
            <a:off x="742494" y="2735638"/>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D73ADB7-CCB1-2B59-2F91-82C1FB55AEC8}"/>
              </a:ext>
            </a:extLst>
          </p:cNvPr>
          <p:cNvCxnSpPr>
            <a:cxnSpLocks/>
          </p:cNvCxnSpPr>
          <p:nvPr/>
        </p:nvCxnSpPr>
        <p:spPr>
          <a:xfrm>
            <a:off x="742494" y="4579678"/>
            <a:ext cx="0" cy="43107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Content Placeholder 8" descr="A picture containing text, screenshot, poster, design&#10;&#10;Description automatically generated">
            <a:extLst>
              <a:ext uri="{FF2B5EF4-FFF2-40B4-BE49-F238E27FC236}">
                <a16:creationId xmlns:a16="http://schemas.microsoft.com/office/drawing/2014/main" id="{9130E866-FDEB-F822-B517-AED9A53B9707}"/>
              </a:ext>
            </a:extLst>
          </p:cNvPr>
          <p:cNvPicPr>
            <a:picLocks noGrp="1" noChangeAspect="1"/>
          </p:cNvPicPr>
          <p:nvPr>
            <p:ph idx="4294967295"/>
          </p:nvPr>
        </p:nvPicPr>
        <p:blipFill>
          <a:blip r:embed="rId3"/>
          <a:stretch>
            <a:fillRect/>
          </a:stretch>
        </p:blipFill>
        <p:spPr>
          <a:xfrm>
            <a:off x="705776" y="1366827"/>
            <a:ext cx="4407439" cy="5212454"/>
          </a:xfrm>
          <a:prstGeom prst="rect">
            <a:avLst/>
          </a:prstGeom>
        </p:spPr>
      </p:pic>
      <p:sp>
        <p:nvSpPr>
          <p:cNvPr id="8" name="Title 1">
            <a:extLst>
              <a:ext uri="{FF2B5EF4-FFF2-40B4-BE49-F238E27FC236}">
                <a16:creationId xmlns:a16="http://schemas.microsoft.com/office/drawing/2014/main" id="{3A9F9284-CDE7-6166-C71F-D5FE3A589555}"/>
              </a:ext>
            </a:extLst>
          </p:cNvPr>
          <p:cNvSpPr txBox="1">
            <a:spLocks/>
          </p:cNvSpPr>
          <p:nvPr/>
        </p:nvSpPr>
        <p:spPr>
          <a:xfrm>
            <a:off x="6442023" y="2669378"/>
            <a:ext cx="4407437" cy="26602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a:solidFill>
                  <a:srgbClr val="01AEEF"/>
                </a:solidFill>
                <a:latin typeface="Roboto" panose="02000000000000000000" pitchFamily="2" charset="0"/>
                <a:ea typeface="Roboto" panose="02000000000000000000" pitchFamily="2" charset="0"/>
                <a:cs typeface="Roboto" panose="02000000000000000000" pitchFamily="2" charset="0"/>
              </a:rPr>
              <a:t>Accelerating</a:t>
            </a:r>
            <a:r>
              <a:rPr lang="en-US" sz="2600" dirty="0">
                <a:solidFill>
                  <a:srgbClr val="01AEEF"/>
                </a:solidFill>
                <a:latin typeface="Roboto" panose="02000000000000000000" pitchFamily="2" charset="0"/>
                <a:ea typeface="Roboto" panose="02000000000000000000" pitchFamily="2" charset="0"/>
                <a:cs typeface="Roboto" panose="02000000000000000000" pitchFamily="2" charset="0"/>
              </a:rPr>
              <a:t> Agenda 2030 and Sustainable Development and transforming the lives of </a:t>
            </a:r>
            <a:r>
              <a:rPr lang="en-US" sz="2600" b="1" dirty="0">
                <a:solidFill>
                  <a:srgbClr val="01AEEF"/>
                </a:solidFill>
                <a:latin typeface="Roboto" panose="02000000000000000000" pitchFamily="2" charset="0"/>
                <a:ea typeface="Roboto" panose="02000000000000000000" pitchFamily="2" charset="0"/>
                <a:cs typeface="Roboto" panose="02000000000000000000" pitchFamily="2" charset="0"/>
              </a:rPr>
              <a:t>People, Places and Planet</a:t>
            </a:r>
            <a:endParaRPr lang="en-CH" sz="2600" b="1" dirty="0">
              <a:solidFill>
                <a:srgbClr val="01AEEF"/>
              </a:solidFill>
              <a:latin typeface="Roboto" panose="02000000000000000000" pitchFamily="2" charset="0"/>
              <a:ea typeface="Roboto" panose="02000000000000000000" pitchFamily="2" charset="0"/>
              <a:cs typeface="Roboto" panose="02000000000000000000" pitchFamily="2" charset="0"/>
            </a:endParaRPr>
          </a:p>
        </p:txBody>
      </p:sp>
      <p:sp>
        <p:nvSpPr>
          <p:cNvPr id="7" name="Title 1">
            <a:extLst>
              <a:ext uri="{FF2B5EF4-FFF2-40B4-BE49-F238E27FC236}">
                <a16:creationId xmlns:a16="http://schemas.microsoft.com/office/drawing/2014/main" id="{2B457728-CD9F-2003-2373-9E0E5AF78DB6}"/>
              </a:ext>
            </a:extLst>
          </p:cNvPr>
          <p:cNvSpPr txBox="1">
            <a:spLocks/>
          </p:cNvSpPr>
          <p:nvPr/>
        </p:nvSpPr>
        <p:spPr>
          <a:xfrm>
            <a:off x="580491" y="376366"/>
            <a:ext cx="9922802" cy="5781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1AEEF"/>
                </a:solidFill>
                <a:latin typeface="Roboto" panose="02000000000000000000" pitchFamily="2" charset="0"/>
                <a:ea typeface="Roboto" panose="02000000000000000000" pitchFamily="2" charset="0"/>
                <a:cs typeface="Roboto" panose="02000000000000000000" pitchFamily="2" charset="0"/>
              </a:rPr>
              <a:t>UNEP’s Early Warning Strategy</a:t>
            </a:r>
          </a:p>
        </p:txBody>
      </p:sp>
    </p:spTree>
    <p:extLst>
      <p:ext uri="{BB962C8B-B14F-4D97-AF65-F5344CB8AC3E}">
        <p14:creationId xmlns:p14="http://schemas.microsoft.com/office/powerpoint/2010/main" val="707336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4BF8DD-015D-870E-05B3-E93166C1B9BE}"/>
              </a:ext>
            </a:extLst>
          </p:cNvPr>
          <p:cNvSpPr txBox="1"/>
          <p:nvPr/>
        </p:nvSpPr>
        <p:spPr>
          <a:xfrm>
            <a:off x="5318392" y="5117602"/>
            <a:ext cx="1996807" cy="646331"/>
          </a:xfrm>
          <a:prstGeom prst="rect">
            <a:avLst/>
          </a:prstGeom>
          <a:noFill/>
        </p:spPr>
        <p:txBody>
          <a:bodyPr wrap="square">
            <a:spAutoFit/>
          </a:bodyPr>
          <a:lstStyle/>
          <a:p>
            <a:endParaRPr lang="en-US" sz="1800" dirty="0">
              <a:solidFill>
                <a:schemeClr val="bg1"/>
              </a:solidFill>
              <a:latin typeface="Roboto"/>
              <a:ea typeface="Roboto"/>
            </a:endParaRPr>
          </a:p>
          <a:p>
            <a:r>
              <a:rPr lang="en-US" sz="1800" dirty="0">
                <a:solidFill>
                  <a:schemeClr val="bg1"/>
                </a:solidFill>
                <a:latin typeface="Roboto"/>
                <a:ea typeface="Roboto"/>
              </a:rPr>
              <a:t>…and beyond</a:t>
            </a:r>
          </a:p>
        </p:txBody>
      </p:sp>
      <p:pic>
        <p:nvPicPr>
          <p:cNvPr id="7" name="Picture 6" descr="Logo&#10;&#10;Description automatically generated">
            <a:extLst>
              <a:ext uri="{FF2B5EF4-FFF2-40B4-BE49-F238E27FC236}">
                <a16:creationId xmlns:a16="http://schemas.microsoft.com/office/drawing/2014/main" id="{D508DF36-8341-9DC8-CFFA-2FD62646D300}"/>
              </a:ext>
            </a:extLst>
          </p:cNvPr>
          <p:cNvPicPr>
            <a:picLocks noChangeAspect="1"/>
          </p:cNvPicPr>
          <p:nvPr/>
        </p:nvPicPr>
        <p:blipFill>
          <a:blip r:embed="rId3"/>
          <a:stretch>
            <a:fillRect/>
          </a:stretch>
        </p:blipFill>
        <p:spPr>
          <a:xfrm>
            <a:off x="10952521" y="0"/>
            <a:ext cx="1144588" cy="1144588"/>
          </a:xfrm>
          <a:prstGeom prst="rect">
            <a:avLst/>
          </a:prstGeom>
        </p:spPr>
      </p:pic>
      <p:sp>
        <p:nvSpPr>
          <p:cNvPr id="2" name="Rectangle 1">
            <a:extLst>
              <a:ext uri="{FF2B5EF4-FFF2-40B4-BE49-F238E27FC236}">
                <a16:creationId xmlns:a16="http://schemas.microsoft.com/office/drawing/2014/main" id="{0D8A3175-64A7-ED67-0AD1-B60A94BFA001}"/>
              </a:ext>
            </a:extLst>
          </p:cNvPr>
          <p:cNvSpPr/>
          <p:nvPr/>
        </p:nvSpPr>
        <p:spPr>
          <a:xfrm>
            <a:off x="0" y="0"/>
            <a:ext cx="12192000" cy="6858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37884A8-7C70-C895-F8CE-B82030C1EDC1}"/>
              </a:ext>
            </a:extLst>
          </p:cNvPr>
          <p:cNvSpPr txBox="1">
            <a:spLocks/>
          </p:cNvSpPr>
          <p:nvPr/>
        </p:nvSpPr>
        <p:spPr>
          <a:xfrm>
            <a:off x="3605352" y="2952381"/>
            <a:ext cx="5286093" cy="7562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dirty="0">
                <a:solidFill>
                  <a:schemeClr val="bg1"/>
                </a:solidFill>
                <a:latin typeface="Roboto" panose="02000000000000000000" pitchFamily="2" charset="0"/>
                <a:ea typeface="Roboto" panose="02000000000000000000" pitchFamily="2" charset="0"/>
                <a:cs typeface="Roboto" panose="02000000000000000000" pitchFamily="2" charset="0"/>
              </a:rPr>
              <a:t>QUESTIONS &amp; ANSWERS</a:t>
            </a:r>
          </a:p>
        </p:txBody>
      </p:sp>
      <p:sp>
        <p:nvSpPr>
          <p:cNvPr id="8" name="TextBox 7">
            <a:extLst>
              <a:ext uri="{FF2B5EF4-FFF2-40B4-BE49-F238E27FC236}">
                <a16:creationId xmlns:a16="http://schemas.microsoft.com/office/drawing/2014/main" id="{41D56CC8-E8BA-CAD7-3D78-274170A870EC}"/>
              </a:ext>
            </a:extLst>
          </p:cNvPr>
          <p:cNvSpPr txBox="1"/>
          <p:nvPr/>
        </p:nvSpPr>
        <p:spPr>
          <a:xfrm>
            <a:off x="441591" y="4599844"/>
            <a:ext cx="6016262" cy="1908215"/>
          </a:xfrm>
          <a:prstGeom prst="rect">
            <a:avLst/>
          </a:prstGeom>
          <a:noFill/>
        </p:spPr>
        <p:txBody>
          <a:bodyPr wrap="none" rtlCol="0">
            <a:spAutoFit/>
          </a:bodyPr>
          <a:lstStyle/>
          <a:p>
            <a:pPr marL="0" marR="0" lvl="0" indent="0" algn="l" defTabSz="914400">
              <a:lnSpc>
                <a:spcPct val="100000"/>
              </a:lnSpc>
              <a:spcBef>
                <a:spcPts val="0"/>
              </a:spcBef>
              <a:spcAft>
                <a:spcPts val="0"/>
              </a:spcAft>
              <a:buClrTx/>
              <a:buSzTx/>
              <a:buFontTx/>
              <a:buNone/>
              <a:tabLst/>
              <a:defRPr/>
            </a:pPr>
            <a:r>
              <a:rPr lang="en-AU" sz="1600" b="1" dirty="0">
                <a:solidFill>
                  <a:schemeClr val="bg1"/>
                </a:solidFill>
                <a:latin typeface="Roboto" panose="02000000000000000000" pitchFamily="2" charset="0"/>
                <a:ea typeface="Roboto" panose="02000000000000000000" pitchFamily="2" charset="0"/>
                <a:cs typeface="Roboto" panose="02000000000000000000" pitchFamily="2" charset="0"/>
              </a:rPr>
              <a:t>Alexandre Caldas</a:t>
            </a:r>
            <a:br>
              <a:rPr lang="en-AU" sz="1800" dirty="0">
                <a:solidFill>
                  <a:schemeClr val="bg1"/>
                </a:solidFill>
                <a:latin typeface="Roboto" panose="02000000000000000000" pitchFamily="2" charset="0"/>
                <a:ea typeface="Roboto" panose="02000000000000000000" pitchFamily="2" charset="0"/>
                <a:cs typeface="Roboto" panose="02000000000000000000" pitchFamily="2" charset="0"/>
              </a:rPr>
            </a:br>
            <a:br>
              <a:rPr lang="en-AU" sz="1800" dirty="0">
                <a:solidFill>
                  <a:schemeClr val="bg1"/>
                </a:solidFill>
                <a:latin typeface="Roboto" panose="02000000000000000000" pitchFamily="2" charset="0"/>
                <a:ea typeface="Roboto" panose="02000000000000000000" pitchFamily="2" charset="0"/>
                <a:cs typeface="Roboto" panose="02000000000000000000" pitchFamily="2" charset="0"/>
              </a:rPr>
            </a:br>
            <a:r>
              <a:rPr lang="en-US" sz="1200" b="1" i="0" dirty="0">
                <a:solidFill>
                  <a:schemeClr val="bg1"/>
                </a:solidFill>
                <a:latin typeface="Calibri Light" panose="020F0302020204030204" pitchFamily="34" charset="0"/>
                <a:ea typeface="Roboto"/>
                <a:cs typeface="Calibri Light" panose="020F0302020204030204" pitchFamily="34" charset="0"/>
              </a:rPr>
              <a:t>Director of the United Nations and Chair of the ECOSOC UN Geospatial Network</a:t>
            </a:r>
          </a:p>
          <a:p>
            <a:pPr marL="0" marR="0" lvl="0" indent="0" algn="l" defTabSz="914400">
              <a:lnSpc>
                <a:spcPct val="100000"/>
              </a:lnSpc>
              <a:spcBef>
                <a:spcPts val="0"/>
              </a:spcBef>
              <a:spcAft>
                <a:spcPts val="0"/>
              </a:spcAft>
              <a:buClrTx/>
              <a:buSzTx/>
              <a:buFontTx/>
              <a:buNone/>
              <a:tabLst/>
              <a:defRPr/>
            </a:pPr>
            <a:r>
              <a:rPr lang="en-US" sz="1200" b="0" i="0" dirty="0">
                <a:solidFill>
                  <a:schemeClr val="bg1"/>
                </a:solidFill>
                <a:latin typeface="Calibri Light" panose="020F0302020204030204" pitchFamily="34" charset="0"/>
                <a:ea typeface="Roboto"/>
                <a:cs typeface="Calibri Light" panose="020F0302020204030204" pitchFamily="34" charset="0"/>
              </a:rPr>
              <a:t>Chief Early Warning and Data Analytics Branch, Early Warning and Assessment Division (EWAD)</a:t>
            </a:r>
          </a:p>
          <a:p>
            <a:br>
              <a:rPr lang="en-AU" sz="1200" b="1" dirty="0">
                <a:solidFill>
                  <a:schemeClr val="bg1"/>
                </a:solidFill>
                <a:latin typeface="Roboto" panose="02000000000000000000" pitchFamily="2" charset="0"/>
                <a:ea typeface="Roboto" panose="02000000000000000000" pitchFamily="2" charset="0"/>
                <a:cs typeface="Roboto" panose="02000000000000000000" pitchFamily="2" charset="0"/>
              </a:rPr>
            </a:br>
            <a:r>
              <a:rPr lang="en-AU" sz="1200" dirty="0">
                <a:solidFill>
                  <a:schemeClr val="bg1"/>
                </a:solidFill>
                <a:latin typeface="Roboto" panose="02000000000000000000" pitchFamily="2" charset="0"/>
                <a:ea typeface="Roboto" panose="02000000000000000000" pitchFamily="2" charset="0"/>
                <a:cs typeface="Roboto" panose="02000000000000000000" pitchFamily="2" charset="0"/>
              </a:rPr>
              <a:t>United Nations Environment Programme</a:t>
            </a:r>
            <a:br>
              <a:rPr lang="en-AU" sz="1200" dirty="0">
                <a:solidFill>
                  <a:schemeClr val="bg1"/>
                </a:solidFill>
                <a:latin typeface="Roboto" panose="02000000000000000000" pitchFamily="2" charset="0"/>
                <a:ea typeface="Roboto" panose="02000000000000000000" pitchFamily="2" charset="0"/>
                <a:cs typeface="Roboto" panose="02000000000000000000" pitchFamily="2" charset="0"/>
              </a:rPr>
            </a:br>
            <a:r>
              <a:rPr lang="en-AU" sz="1200" dirty="0">
                <a:solidFill>
                  <a:schemeClr val="bg1"/>
                </a:solidFill>
                <a:latin typeface="Roboto" panose="02000000000000000000" pitchFamily="2" charset="0"/>
                <a:ea typeface="Roboto" panose="02000000000000000000" pitchFamily="2" charset="0"/>
                <a:cs typeface="Roboto" panose="02000000000000000000" pitchFamily="2" charset="0"/>
              </a:rPr>
              <a:t>Early Warning and Assessment Division (EWAD)</a:t>
            </a:r>
            <a:br>
              <a:rPr lang="en-AU" sz="1200" dirty="0">
                <a:solidFill>
                  <a:schemeClr val="bg1"/>
                </a:solidFill>
                <a:latin typeface="Roboto" panose="02000000000000000000" pitchFamily="2" charset="0"/>
                <a:ea typeface="Roboto" panose="02000000000000000000" pitchFamily="2" charset="0"/>
                <a:cs typeface="Roboto" panose="02000000000000000000" pitchFamily="2" charset="0"/>
              </a:rPr>
            </a:br>
            <a:r>
              <a:rPr lang="en-AU" sz="1200" dirty="0">
                <a:solidFill>
                  <a:schemeClr val="bg1"/>
                </a:solidFill>
                <a:latin typeface="Roboto" panose="02000000000000000000" pitchFamily="2" charset="0"/>
                <a:ea typeface="Roboto" panose="02000000000000000000" pitchFamily="2" charset="0"/>
                <a:cs typeface="Roboto" panose="02000000000000000000" pitchFamily="2" charset="0"/>
              </a:rPr>
              <a:t>Tel: +254 795 107 674</a:t>
            </a:r>
            <a:br>
              <a:rPr lang="en-AU" sz="1200" dirty="0">
                <a:solidFill>
                  <a:schemeClr val="bg1"/>
                </a:solidFill>
                <a:latin typeface="Roboto" panose="02000000000000000000" pitchFamily="2" charset="0"/>
                <a:ea typeface="Roboto" panose="02000000000000000000" pitchFamily="2" charset="0"/>
                <a:cs typeface="Roboto" panose="02000000000000000000" pitchFamily="2" charset="0"/>
              </a:rPr>
            </a:br>
            <a:r>
              <a:rPr lang="en-AU" sz="1200" dirty="0">
                <a:solidFill>
                  <a:schemeClr val="bg1"/>
                </a:solidFill>
                <a:latin typeface="Roboto" panose="02000000000000000000" pitchFamily="2" charset="0"/>
                <a:ea typeface="Roboto" panose="02000000000000000000" pitchFamily="2" charset="0"/>
                <a:cs typeface="Roboto" panose="02000000000000000000" pitchFamily="2" charset="0"/>
              </a:rPr>
              <a:t>Email: alexandre.caldas@un.org</a:t>
            </a:r>
            <a:endParaRPr lang="en-US" sz="1200" dirty="0">
              <a:latin typeface="Roboto" panose="02000000000000000000" pitchFamily="2" charset="0"/>
              <a:ea typeface="Roboto" panose="02000000000000000000" pitchFamily="2" charset="0"/>
              <a:cs typeface="Roboto" panose="02000000000000000000" pitchFamily="2" charset="0"/>
            </a:endParaRPr>
          </a:p>
        </p:txBody>
      </p:sp>
      <p:pic>
        <p:nvPicPr>
          <p:cNvPr id="9" name="Picture 8" descr="Logo&#10;&#10;Description automatically generated">
            <a:extLst>
              <a:ext uri="{FF2B5EF4-FFF2-40B4-BE49-F238E27FC236}">
                <a16:creationId xmlns:a16="http://schemas.microsoft.com/office/drawing/2014/main" id="{FB6562C5-3E9D-2755-D41C-B4C131AF4373}"/>
              </a:ext>
            </a:extLst>
          </p:cNvPr>
          <p:cNvPicPr>
            <a:picLocks noChangeAspect="1"/>
          </p:cNvPicPr>
          <p:nvPr/>
        </p:nvPicPr>
        <p:blipFill>
          <a:blip r:embed="rId3"/>
          <a:stretch>
            <a:fillRect/>
          </a:stretch>
        </p:blipFill>
        <p:spPr>
          <a:xfrm>
            <a:off x="10406323" y="542979"/>
            <a:ext cx="1284730" cy="1284730"/>
          </a:xfrm>
          <a:prstGeom prst="rect">
            <a:avLst/>
          </a:prstGeom>
        </p:spPr>
      </p:pic>
    </p:spTree>
    <p:extLst>
      <p:ext uri="{BB962C8B-B14F-4D97-AF65-F5344CB8AC3E}">
        <p14:creationId xmlns:p14="http://schemas.microsoft.com/office/powerpoint/2010/main" val="161693173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79759b9-e750-4b43-95b5-023098f0be3d">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AF422933C22974695FD3552CF726940" ma:contentTypeVersion="5" ma:contentTypeDescription="Create a new document." ma:contentTypeScope="" ma:versionID="ee0c3e93c2e816e9e7dcc41d3de28135">
  <xsd:schema xmlns:xsd="http://www.w3.org/2001/XMLSchema" xmlns:xs="http://www.w3.org/2001/XMLSchema" xmlns:p="http://schemas.microsoft.com/office/2006/metadata/properties" xmlns:ns2="178efed6-169b-4d0a-9a4d-d4def93adbf5" xmlns:ns3="e79759b9-e750-4b43-95b5-023098f0be3d" targetNamespace="http://schemas.microsoft.com/office/2006/metadata/properties" ma:root="true" ma:fieldsID="334ca84aa52dff108eb2ab3c0c718e88" ns2:_="" ns3:_="">
    <xsd:import namespace="178efed6-169b-4d0a-9a4d-d4def93adbf5"/>
    <xsd:import namespace="e79759b9-e750-4b43-95b5-023098f0be3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8efed6-169b-4d0a-9a4d-d4def93adb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9759b9-e750-4b43-95b5-023098f0be3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7F78E7-DA11-4549-BC1D-A12C0064AD34}">
  <ds:schemaRef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e79759b9-e750-4b43-95b5-023098f0be3d"/>
    <ds:schemaRef ds:uri="178efed6-169b-4d0a-9a4d-d4def93adbf5"/>
    <ds:schemaRef ds:uri="http://schemas.microsoft.com/office/2006/documentManagement/types"/>
    <ds:schemaRef ds:uri="http://purl.org/dc/dcmitype/"/>
    <ds:schemaRef ds:uri="http://purl.org/dc/terms/"/>
    <ds:schemaRef ds:uri="http://purl.org/dc/elements/1.1/"/>
  </ds:schemaRefs>
</ds:datastoreItem>
</file>

<file path=customXml/itemProps2.xml><?xml version="1.0" encoding="utf-8"?>
<ds:datastoreItem xmlns:ds="http://schemas.openxmlformats.org/officeDocument/2006/customXml" ds:itemID="{D13F9DD3-C815-470D-BF48-551F3BF990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8efed6-169b-4d0a-9a4d-d4def93adbf5"/>
    <ds:schemaRef ds:uri="e79759b9-e750-4b43-95b5-023098f0be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68062D-F556-44B7-A65F-63FC69ECD4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5555</TotalTime>
  <Words>2921</Words>
  <Application>Microsoft Office PowerPoint</Application>
  <PresentationFormat>Widescreen</PresentationFormat>
  <Paragraphs>220</Paragraphs>
  <Slides>32</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Arial Black</vt:lpstr>
      <vt:lpstr>Calibri</vt:lpstr>
      <vt:lpstr>Calibri Light</vt:lpstr>
      <vt:lpstr>Roboto</vt:lpstr>
      <vt:lpstr>System Font Regular</vt:lpstr>
      <vt:lpstr>Wingdings</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Hinwood</dc:creator>
  <cp:lastModifiedBy>Samuel Opiyo</cp:lastModifiedBy>
  <cp:revision>845</cp:revision>
  <dcterms:created xsi:type="dcterms:W3CDTF">2023-04-18T07:22:22Z</dcterms:created>
  <dcterms:modified xsi:type="dcterms:W3CDTF">2024-02-20T08:15:29Z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0x0101003AF422933C22974695FD3552CF726940</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ies>
</file>