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1" r:id="rId5"/>
  </p:sldMasterIdLst>
  <p:notesMasterIdLst>
    <p:notesMasterId r:id="rId1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4630400" cy="8229600"/>
  <p:notesSz cx="8229600" cy="14630400"/>
  <p:embeddedFontLst>
    <p:embeddedFont>
      <p:font typeface="Roboto" panose="02000000000000000000" pitchFamily="2" charset="0"/>
      <p:regular r:id="rId17"/>
      <p:bold r:id="rId18"/>
      <p:italic r:id="rId19"/>
      <p:boldItalic r:id="rId18"/>
    </p:embeddedFont>
    <p:embeddedFont>
      <p:font typeface="Roboto Bold" panose="02000000000000000000" charset="0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5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GB" sz="7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spostare la diapositiva</a:t>
            </a: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delle note</a:t>
            </a:r>
          </a:p>
        </p:txBody>
      </p:sp>
      <p:sp>
        <p:nvSpPr>
          <p:cNvPr id="6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&lt;intestazione&gt;</a:t>
            </a:r>
          </a:p>
        </p:txBody>
      </p:sp>
      <p:sp>
        <p:nvSpPr>
          <p:cNvPr id="68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&lt;data/ora&gt;</a:t>
            </a:r>
          </a:p>
        </p:txBody>
      </p:sp>
      <p:sp>
        <p:nvSpPr>
          <p:cNvPr id="69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</a:p>
        </p:txBody>
      </p:sp>
      <p:sp>
        <p:nvSpPr>
          <p:cNvPr id="70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B24F9553-10A0-4509-9625-15E882489A2B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11200" y="1829160"/>
            <a:ext cx="7205400" cy="4934160"/>
          </a:xfrm>
          <a:prstGeom prst="rect">
            <a:avLst/>
          </a:prstGeom>
          <a:ln w="0">
            <a:noFill/>
          </a:ln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822600" y="7040880"/>
            <a:ext cx="6582240" cy="57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sldNum" idx="10"/>
          </p:nvPr>
        </p:nvSpPr>
        <p:spPr>
          <a:xfrm>
            <a:off x="4661640" y="13896360"/>
            <a:ext cx="3564360" cy="732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0265CE5-8E10-45FE-94F2-8067F5031F6B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7BAD3B4-A89E-4AFA-B533-21EF1AD3A4F2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FC8BF8E-8E98-4E59-91BC-C773C6FD954E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46EC450-D04C-447B-AEC1-AD39DF57129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4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D088338-84B9-4DE5-A4CE-3C1B60F60A6B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4079B6C-B7C7-4AF7-8450-3E70B10226E1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6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83EBAAC-7441-4EE0-B4A6-2915A450E07A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790324-5530-480A-8F0C-34D94ADA3C34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8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66F9C52-CE7C-4499-96F4-D52028CE232E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9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11200" y="1829160"/>
            <a:ext cx="7205400" cy="4934160"/>
          </a:xfrm>
          <a:prstGeom prst="rect">
            <a:avLst/>
          </a:prstGeom>
          <a:ln w="0">
            <a:noFill/>
          </a:ln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822600" y="7040880"/>
            <a:ext cx="6582240" cy="57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19"/>
          </p:nvPr>
        </p:nvSpPr>
        <p:spPr>
          <a:xfrm>
            <a:off x="4661640" y="13896360"/>
            <a:ext cx="3564360" cy="732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B24F3A1-CBE5-4A6E-B236-1515DB46EF93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10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828440" y="1346760"/>
            <a:ext cx="10971000" cy="2863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tabLst>
                <a:tab pos="0" algn="l"/>
              </a:tabLst>
              <a:defRPr lang="en-GB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dt" idx="1"/>
          </p:nvPr>
        </p:nvSpPr>
        <p:spPr>
          <a:xfrm>
            <a:off x="1005480" y="7627680"/>
            <a:ext cx="3290040" cy="43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ftr" idx="2"/>
          </p:nvPr>
        </p:nvSpPr>
        <p:spPr>
          <a:xfrm>
            <a:off x="4845960" y="7627680"/>
            <a:ext cx="4935960" cy="43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sldNum" idx="3"/>
          </p:nvPr>
        </p:nvSpPr>
        <p:spPr>
          <a:xfrm>
            <a:off x="10332360" y="7627680"/>
            <a:ext cx="3290040" cy="43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60C7B09-1C0C-4CB5-8E2E-87DF36F9EC5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body"/>
          </p:nvPr>
        </p:nvSpPr>
        <p:spPr>
          <a:xfrm>
            <a:off x="731160" y="1925280"/>
            <a:ext cx="13165560" cy="47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005480" y="437760"/>
            <a:ext cx="12616920" cy="158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005480" y="2190600"/>
            <a:ext cx="12616920" cy="522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en-GB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62" name="PlaceHolder 3"/>
          <p:cNvSpPr>
            <a:spLocks noGrp="1"/>
          </p:cNvSpPr>
          <p:nvPr>
            <p:ph type="dt" idx="4"/>
          </p:nvPr>
        </p:nvSpPr>
        <p:spPr>
          <a:xfrm>
            <a:off x="1005480" y="7627680"/>
            <a:ext cx="3290040" cy="43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ftr" idx="5"/>
          </p:nvPr>
        </p:nvSpPr>
        <p:spPr>
          <a:xfrm>
            <a:off x="4845960" y="7627680"/>
            <a:ext cx="4935960" cy="43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</a:p>
        </p:txBody>
      </p:sp>
      <p:sp>
        <p:nvSpPr>
          <p:cNvPr id="64" name="PlaceHolder 5"/>
          <p:cNvSpPr>
            <a:spLocks noGrp="1"/>
          </p:cNvSpPr>
          <p:nvPr>
            <p:ph type="sldNum" idx="6"/>
          </p:nvPr>
        </p:nvSpPr>
        <p:spPr>
          <a:xfrm>
            <a:off x="10332360" y="7627680"/>
            <a:ext cx="3290040" cy="43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6531E7-383D-4D33-BEE0-D5F0EA1320F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/>
          <p:cNvPicPr/>
          <p:nvPr/>
        </p:nvPicPr>
        <p:blipFill>
          <a:blip r:embed="rId3">
            <a:lum contrast="40000"/>
            <a:alphaModFix amt="85000"/>
          </a:blip>
          <a:stretch/>
        </p:blipFill>
        <p:spPr>
          <a:xfrm>
            <a:off x="0" y="0"/>
            <a:ext cx="9903960" cy="2349720"/>
          </a:xfrm>
          <a:prstGeom prst="rect">
            <a:avLst/>
          </a:prstGeom>
          <a:solidFill>
            <a:srgbClr val="00B0F0"/>
          </a:solidFill>
          <a:ln w="0">
            <a:noFill/>
          </a:ln>
          <a:effectLst>
            <a:softEdge rad="112680"/>
          </a:effectLst>
        </p:spPr>
      </p:pic>
      <p:graphicFrame>
        <p:nvGraphicFramePr>
          <p:cNvPr id="72" name="Table 2"/>
          <p:cNvGraphicFramePr/>
          <p:nvPr/>
        </p:nvGraphicFramePr>
        <p:xfrm>
          <a:off x="1012680" y="2207880"/>
          <a:ext cx="13166640" cy="5094000"/>
        </p:xfrm>
        <a:graphic>
          <a:graphicData uri="http://schemas.openxmlformats.org/drawingml/2006/table">
            <a:tbl>
              <a:tblPr/>
              <a:tblGrid>
                <a:gridCol w="1316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12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GB" sz="4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GB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Roboto"/>
                          <a:ea typeface="Roboto"/>
                        </a:rPr>
                        <a:t>UNEP Survey on Contaminated Sites - Priorities and Challenges in Western Balkan Countries</a:t>
                      </a:r>
                      <a:endParaRPr lang="en-GB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GB" sz="2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27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GB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Roboto"/>
                          <a:ea typeface="Roboto"/>
                        </a:rPr>
                        <a:t>Vienna, 26 - 27.03.2026</a:t>
                      </a:r>
                      <a:endParaRPr lang="en-GB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GB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3" name="Picture 3"/>
          <p:cNvPicPr/>
          <p:nvPr/>
        </p:nvPicPr>
        <p:blipFill>
          <a:blip r:embed="rId4"/>
          <a:stretch/>
        </p:blipFill>
        <p:spPr>
          <a:xfrm>
            <a:off x="11982960" y="682560"/>
            <a:ext cx="1903680" cy="1388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TextBox 1"/>
          <p:cNvSpPr/>
          <p:nvPr/>
        </p:nvSpPr>
        <p:spPr>
          <a:xfrm>
            <a:off x="695880" y="589680"/>
            <a:ext cx="10152000" cy="55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endParaRPr lang="en-US" sz="2400" b="1" u="none" strike="noStrike">
              <a:solidFill>
                <a:srgbClr val="FFFFFF"/>
              </a:solidFill>
              <a:effectLst/>
              <a:uFillTx/>
              <a:latin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0"/>
          <p:cNvSpPr/>
          <p:nvPr/>
        </p:nvSpPr>
        <p:spPr>
          <a:xfrm>
            <a:off x="793800" y="138816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5550"/>
              </a:lnSpc>
              <a:tabLst>
                <a:tab pos="0" algn="l"/>
              </a:tabLst>
            </a:pPr>
            <a:r>
              <a:rPr lang="en-US" sz="445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Survey Overview</a:t>
            </a:r>
            <a:endParaRPr lang="en-GB" sz="4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1"/>
          <p:cNvSpPr/>
          <p:nvPr/>
        </p:nvSpPr>
        <p:spPr>
          <a:xfrm>
            <a:off x="793800" y="2550600"/>
            <a:ext cx="1304244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A comprehensive assessment of contaminated site management across Western Balkan countries, revealing critical gaps and opportunities for regional cooperation.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Shape 2"/>
          <p:cNvSpPr/>
          <p:nvPr/>
        </p:nvSpPr>
        <p:spPr>
          <a:xfrm>
            <a:off x="793800" y="3531600"/>
            <a:ext cx="4196160" cy="3309120"/>
          </a:xfrm>
          <a:prstGeom prst="roundRect">
            <a:avLst>
              <a:gd name="adj" fmla="val 2879"/>
            </a:avLst>
          </a:prstGeom>
          <a:solidFill>
            <a:srgbClr val="E7F7D4"/>
          </a:solidFill>
          <a:ln w="7620">
            <a:solidFill>
              <a:srgbClr val="CDD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3"/>
          <p:cNvSpPr/>
          <p:nvPr/>
        </p:nvSpPr>
        <p:spPr>
          <a:xfrm>
            <a:off x="1028160" y="3765960"/>
            <a:ext cx="680040" cy="680040"/>
          </a:xfrm>
          <a:prstGeom prst="roundRect">
            <a:avLst>
              <a:gd name="adj" fmla="val 13436980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9" name="Image 0" descr="preencoded.png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215360" y="3953160"/>
            <a:ext cx="305640" cy="30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Text 4"/>
          <p:cNvSpPr/>
          <p:nvPr/>
        </p:nvSpPr>
        <p:spPr>
          <a:xfrm>
            <a:off x="1028160" y="4673160"/>
            <a:ext cx="311724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High Coverage Achieved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5"/>
          <p:cNvSpPr/>
          <p:nvPr/>
        </p:nvSpPr>
        <p:spPr>
          <a:xfrm>
            <a:off x="1028160" y="5163840"/>
            <a:ext cx="372708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Extensive participation from all relevant stakeholders and regulatory bodies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6"/>
          <p:cNvSpPr/>
          <p:nvPr/>
        </p:nvSpPr>
        <p:spPr>
          <a:xfrm>
            <a:off x="5217120" y="3531600"/>
            <a:ext cx="4196160" cy="3309120"/>
          </a:xfrm>
          <a:prstGeom prst="roundRect">
            <a:avLst>
              <a:gd name="adj" fmla="val 2879"/>
            </a:avLst>
          </a:prstGeom>
          <a:solidFill>
            <a:srgbClr val="E7F7D4"/>
          </a:solidFill>
          <a:ln w="7620">
            <a:solidFill>
              <a:srgbClr val="CDD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7"/>
          <p:cNvSpPr/>
          <p:nvPr/>
        </p:nvSpPr>
        <p:spPr>
          <a:xfrm>
            <a:off x="5451480" y="3765960"/>
            <a:ext cx="680040" cy="680040"/>
          </a:xfrm>
          <a:prstGeom prst="roundRect">
            <a:avLst>
              <a:gd name="adj" fmla="val 13436980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Image 1" descr="preencoded.png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638680" y="3953160"/>
            <a:ext cx="305640" cy="30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ext 8"/>
          <p:cNvSpPr/>
          <p:nvPr/>
        </p:nvSpPr>
        <p:spPr>
          <a:xfrm>
            <a:off x="5451480" y="4673160"/>
            <a:ext cx="3727080" cy="54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Complete Regional Response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9"/>
          <p:cNvSpPr/>
          <p:nvPr/>
        </p:nvSpPr>
        <p:spPr>
          <a:xfrm>
            <a:off x="5487840" y="5173920"/>
            <a:ext cx="372708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All countries involved has submitted detailed responses and data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10"/>
          <p:cNvSpPr/>
          <p:nvPr/>
        </p:nvSpPr>
        <p:spPr>
          <a:xfrm>
            <a:off x="9640080" y="3531600"/>
            <a:ext cx="4196160" cy="3309120"/>
          </a:xfrm>
          <a:prstGeom prst="roundRect">
            <a:avLst>
              <a:gd name="adj" fmla="val 2879"/>
            </a:avLst>
          </a:prstGeom>
          <a:solidFill>
            <a:srgbClr val="E7F7D4"/>
          </a:solidFill>
          <a:ln w="7620">
            <a:solidFill>
              <a:srgbClr val="CDD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11"/>
          <p:cNvSpPr/>
          <p:nvPr/>
        </p:nvSpPr>
        <p:spPr>
          <a:xfrm>
            <a:off x="9874440" y="3765960"/>
            <a:ext cx="680040" cy="680040"/>
          </a:xfrm>
          <a:prstGeom prst="roundRect">
            <a:avLst>
              <a:gd name="adj" fmla="val 13436980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9" name="Image 2" descr="preencoded.png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0061640" y="3953160"/>
            <a:ext cx="305640" cy="30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Text 12"/>
          <p:cNvSpPr/>
          <p:nvPr/>
        </p:nvSpPr>
        <p:spPr>
          <a:xfrm>
            <a:off x="9874440" y="4673160"/>
            <a:ext cx="308484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Comprehensive Insights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13"/>
          <p:cNvSpPr/>
          <p:nvPr/>
        </p:nvSpPr>
        <p:spPr>
          <a:xfrm>
            <a:off x="9874440" y="5163840"/>
            <a:ext cx="372708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26 questions for a regional assessment covering legal, technical, and operational dimensions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360000" y="7056360"/>
            <a:ext cx="14162400" cy="1079640"/>
            <a:chOff x="360000" y="7056360"/>
            <a:chExt cx="14162400" cy="1079640"/>
          </a:xfrm>
        </p:grpSpPr>
        <p:sp>
          <p:nvSpPr>
            <p:cNvPr id="93" name="Rectangle 92"/>
            <p:cNvSpPr/>
            <p:nvPr/>
          </p:nvSpPr>
          <p:spPr>
            <a:xfrm>
              <a:off x="12590280" y="7596360"/>
              <a:ext cx="1932120" cy="539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360000" y="7056360"/>
              <a:ext cx="13922640" cy="780120"/>
              <a:chOff x="360000" y="7056360"/>
              <a:chExt cx="13922640" cy="780120"/>
            </a:xfrm>
          </p:grpSpPr>
          <p:pic>
            <p:nvPicPr>
              <p:cNvPr id="95" name="Immagine 31" descr="Immagine 31"/>
              <p:cNvPicPr/>
              <p:nvPr/>
            </p:nvPicPr>
            <p:blipFill>
              <a:blip r:embed="rId6"/>
              <a:srcRect r="51803"/>
              <a:stretch/>
            </p:blipFill>
            <p:spPr>
              <a:xfrm>
                <a:off x="360000" y="7056360"/>
                <a:ext cx="967680" cy="77112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pic>
            <p:nvPicPr>
              <p:cNvPr id="96" name="Picture 4" descr="A logo with a star in the center&#10;&#10;Description automatically generated"/>
              <p:cNvPicPr/>
              <p:nvPr/>
            </p:nvPicPr>
            <p:blipFill>
              <a:blip r:embed="rId7"/>
              <a:stretch/>
            </p:blipFill>
            <p:spPr>
              <a:xfrm>
                <a:off x="7065360" y="7215840"/>
                <a:ext cx="880200" cy="620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7" name="Picture 5"/>
              <p:cNvPicPr/>
              <p:nvPr/>
            </p:nvPicPr>
            <p:blipFill>
              <a:blip r:embed="rId8"/>
              <a:stretch/>
            </p:blipFill>
            <p:spPr>
              <a:xfrm>
                <a:off x="13340520" y="7242480"/>
                <a:ext cx="942120" cy="559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0"/>
          <p:cNvSpPr/>
          <p:nvPr/>
        </p:nvSpPr>
        <p:spPr>
          <a:xfrm>
            <a:off x="793800" y="1023480"/>
            <a:ext cx="6598800" cy="7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5550"/>
              </a:lnSpc>
              <a:tabLst>
                <a:tab pos="0" algn="l"/>
              </a:tabLst>
            </a:pPr>
            <a:r>
              <a:rPr lang="en-US" sz="445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Legal Aspects – Overview</a:t>
            </a:r>
            <a:endParaRPr lang="en-GB" sz="4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"/>
          <p:cNvSpPr/>
          <p:nvPr/>
        </p:nvSpPr>
        <p:spPr>
          <a:xfrm>
            <a:off x="793800" y="26251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Current Status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2"/>
          <p:cNvSpPr/>
          <p:nvPr/>
        </p:nvSpPr>
        <p:spPr>
          <a:xfrm>
            <a:off x="793800" y="3206160"/>
            <a:ext cx="4204800" cy="18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Western Balkan countries face significant challenges in aligning national legislation with international standards for soil monitoring and contaminated site management.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3"/>
          <p:cNvSpPr/>
          <p:nvPr/>
        </p:nvSpPr>
        <p:spPr>
          <a:xfrm>
            <a:off x="793800" y="5224680"/>
            <a:ext cx="4204800" cy="145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Most countries have </a:t>
            </a:r>
            <a:r>
              <a:rPr lang="en-US" sz="1750" b="1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partial or no alignment with the European Soil Monitoring Directive</a:t>
            </a: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, creating regulatory uncertainty.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2" name="Image 0" descr="preencoded.png"/>
          <p:cNvPicPr/>
          <p:nvPr/>
        </p:nvPicPr>
        <p:blipFill>
          <a:blip r:embed="rId3"/>
          <a:stretch/>
        </p:blipFill>
        <p:spPr>
          <a:xfrm>
            <a:off x="5559840" y="2327400"/>
            <a:ext cx="8283600" cy="46234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3" name="Group 102"/>
          <p:cNvGrpSpPr/>
          <p:nvPr/>
        </p:nvGrpSpPr>
        <p:grpSpPr>
          <a:xfrm>
            <a:off x="360000" y="7056720"/>
            <a:ext cx="14162400" cy="1079640"/>
            <a:chOff x="360000" y="7056720"/>
            <a:chExt cx="14162400" cy="1079640"/>
          </a:xfrm>
        </p:grpSpPr>
        <p:sp>
          <p:nvSpPr>
            <p:cNvPr id="104" name="Rectangle 103"/>
            <p:cNvSpPr/>
            <p:nvPr/>
          </p:nvSpPr>
          <p:spPr>
            <a:xfrm>
              <a:off x="12590280" y="7596720"/>
              <a:ext cx="1932120" cy="539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360000" y="7056720"/>
              <a:ext cx="13922640" cy="780120"/>
              <a:chOff x="360000" y="7056720"/>
              <a:chExt cx="13922640" cy="780120"/>
            </a:xfrm>
          </p:grpSpPr>
          <p:pic>
            <p:nvPicPr>
              <p:cNvPr id="106" name="Immagine 31" descr="Immagine 31"/>
              <p:cNvPicPr/>
              <p:nvPr/>
            </p:nvPicPr>
            <p:blipFill>
              <a:blip r:embed="rId4"/>
              <a:srcRect r="51803"/>
              <a:stretch/>
            </p:blipFill>
            <p:spPr>
              <a:xfrm>
                <a:off x="360000" y="7056720"/>
                <a:ext cx="967680" cy="77112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pic>
            <p:nvPicPr>
              <p:cNvPr id="107" name="Picture 4" descr="A logo with a star in the center&#10;&#10;Description automatically generated"/>
              <p:cNvPicPr/>
              <p:nvPr/>
            </p:nvPicPr>
            <p:blipFill>
              <a:blip r:embed="rId5"/>
              <a:stretch/>
            </p:blipFill>
            <p:spPr>
              <a:xfrm>
                <a:off x="7065360" y="7216200"/>
                <a:ext cx="880200" cy="620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8" name="Picture 5"/>
              <p:cNvPicPr/>
              <p:nvPr/>
            </p:nvPicPr>
            <p:blipFill>
              <a:blip r:embed="rId6"/>
              <a:stretch/>
            </p:blipFill>
            <p:spPr>
              <a:xfrm>
                <a:off x="13340520" y="7242840"/>
                <a:ext cx="942120" cy="559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 0" descr="preencoded.png"/>
          <p:cNvPicPr/>
          <p:nvPr/>
        </p:nvPicPr>
        <p:blipFill>
          <a:blip r:embed="rId3"/>
          <a:stretch/>
        </p:blipFill>
        <p:spPr>
          <a:xfrm>
            <a:off x="0" y="0"/>
            <a:ext cx="5486040" cy="68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0"/>
          <p:cNvSpPr/>
          <p:nvPr/>
        </p:nvSpPr>
        <p:spPr>
          <a:xfrm>
            <a:off x="6280200" y="5256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5550"/>
              </a:lnSpc>
              <a:tabLst>
                <a:tab pos="0" algn="l"/>
              </a:tabLst>
            </a:pPr>
            <a:r>
              <a:rPr lang="en-US" sz="445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Legal Challenges</a:t>
            </a:r>
            <a:endParaRPr lang="en-GB" sz="4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1"/>
          <p:cNvSpPr/>
          <p:nvPr/>
        </p:nvSpPr>
        <p:spPr>
          <a:xfrm>
            <a:off x="6280200" y="849600"/>
            <a:ext cx="7556040" cy="2093400"/>
          </a:xfrm>
          <a:prstGeom prst="roundRect">
            <a:avLst>
              <a:gd name="adj" fmla="val 6988"/>
            </a:avLst>
          </a:prstGeom>
          <a:solidFill>
            <a:srgbClr val="FFFFFF"/>
          </a:solidFill>
          <a:ln w="30480">
            <a:solidFill>
              <a:srgbClr val="CDD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2"/>
          <p:cNvSpPr/>
          <p:nvPr/>
        </p:nvSpPr>
        <p:spPr>
          <a:xfrm>
            <a:off x="6249600" y="849600"/>
            <a:ext cx="121680" cy="2093400"/>
          </a:xfrm>
          <a:prstGeom prst="roundRect">
            <a:avLst>
              <a:gd name="adj" fmla="val 78139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3"/>
          <p:cNvSpPr/>
          <p:nvPr/>
        </p:nvSpPr>
        <p:spPr>
          <a:xfrm>
            <a:off x="6629040" y="1107000"/>
            <a:ext cx="319716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Regulatory Misalignment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4"/>
          <p:cNvSpPr/>
          <p:nvPr/>
        </p:nvSpPr>
        <p:spPr>
          <a:xfrm>
            <a:off x="6629040" y="1597320"/>
            <a:ext cx="6950160" cy="108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Significant differences in technical thresholds (SSTLs), risk assessment methodologies and remediation technology standards across countries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Shape 5"/>
          <p:cNvSpPr/>
          <p:nvPr/>
        </p:nvSpPr>
        <p:spPr>
          <a:xfrm>
            <a:off x="6280200" y="3170160"/>
            <a:ext cx="7556040" cy="1329840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CDD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6"/>
          <p:cNvSpPr/>
          <p:nvPr/>
        </p:nvSpPr>
        <p:spPr>
          <a:xfrm>
            <a:off x="6249600" y="3170160"/>
            <a:ext cx="121680" cy="1329840"/>
          </a:xfrm>
          <a:prstGeom prst="roundRect">
            <a:avLst>
              <a:gd name="adj" fmla="val 78139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7"/>
          <p:cNvSpPr/>
          <p:nvPr/>
        </p:nvSpPr>
        <p:spPr>
          <a:xfrm>
            <a:off x="6629040" y="3247200"/>
            <a:ext cx="29286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Harmonization Needed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8"/>
          <p:cNvSpPr/>
          <p:nvPr/>
        </p:nvSpPr>
        <p:spPr>
          <a:xfrm>
            <a:off x="6629040" y="3629880"/>
            <a:ext cx="695016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Critical need for consistent regulatory frameworks to enable cross-border cooperation and knowledge transfer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360000" y="7056720"/>
            <a:ext cx="14162400" cy="1079640"/>
            <a:chOff x="360000" y="7056720"/>
            <a:chExt cx="14162400" cy="1079640"/>
          </a:xfrm>
        </p:grpSpPr>
        <p:sp>
          <p:nvSpPr>
            <p:cNvPr id="120" name="Rectangle 119"/>
            <p:cNvSpPr/>
            <p:nvPr/>
          </p:nvSpPr>
          <p:spPr>
            <a:xfrm>
              <a:off x="12590280" y="7596720"/>
              <a:ext cx="1932120" cy="539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360000" y="7056720"/>
              <a:ext cx="13922640" cy="780120"/>
              <a:chOff x="360000" y="7056720"/>
              <a:chExt cx="13922640" cy="780120"/>
            </a:xfrm>
          </p:grpSpPr>
          <p:pic>
            <p:nvPicPr>
              <p:cNvPr id="122" name="Immagine 31" descr="Immagine 31"/>
              <p:cNvPicPr/>
              <p:nvPr/>
            </p:nvPicPr>
            <p:blipFill>
              <a:blip r:embed="rId4"/>
              <a:srcRect r="51803"/>
              <a:stretch/>
            </p:blipFill>
            <p:spPr>
              <a:xfrm>
                <a:off x="360000" y="7056720"/>
                <a:ext cx="967680" cy="77112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pic>
            <p:nvPicPr>
              <p:cNvPr id="123" name="Picture 4" descr="A logo with a star in the center&#10;&#10;Description automatically generated"/>
              <p:cNvPicPr/>
              <p:nvPr/>
            </p:nvPicPr>
            <p:blipFill>
              <a:blip r:embed="rId5"/>
              <a:stretch/>
            </p:blipFill>
            <p:spPr>
              <a:xfrm>
                <a:off x="7065360" y="7216200"/>
                <a:ext cx="880200" cy="620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24" name="Picture 5"/>
              <p:cNvPicPr/>
              <p:nvPr/>
            </p:nvPicPr>
            <p:blipFill>
              <a:blip r:embed="rId6"/>
              <a:stretch/>
            </p:blipFill>
            <p:spPr>
              <a:xfrm>
                <a:off x="13340520" y="7242840"/>
                <a:ext cx="942120" cy="559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25" name="Shape 12"/>
          <p:cNvSpPr/>
          <p:nvPr/>
        </p:nvSpPr>
        <p:spPr>
          <a:xfrm>
            <a:off x="6280200" y="4826520"/>
            <a:ext cx="7556040" cy="1730520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CDD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13"/>
          <p:cNvSpPr/>
          <p:nvPr/>
        </p:nvSpPr>
        <p:spPr>
          <a:xfrm>
            <a:off x="6249600" y="4826520"/>
            <a:ext cx="121680" cy="1730520"/>
          </a:xfrm>
          <a:prstGeom prst="roundRect">
            <a:avLst>
              <a:gd name="adj" fmla="val 78139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4"/>
          <p:cNvSpPr/>
          <p:nvPr/>
        </p:nvSpPr>
        <p:spPr>
          <a:xfrm>
            <a:off x="6629040" y="4831560"/>
            <a:ext cx="29286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End of Waste regulation for excavated soil 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5"/>
          <p:cNvSpPr/>
          <p:nvPr/>
        </p:nvSpPr>
        <p:spPr>
          <a:xfrm>
            <a:off x="6629040" y="5178240"/>
            <a:ext cx="695016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599"/>
              </a:lnSpc>
              <a:tabLst>
                <a:tab pos="0" algn="l"/>
              </a:tabLst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Ambiguity in classifying excavated soils as waste or reusable material creates operational challenges for site remediation projects.</a:t>
            </a:r>
            <a:endParaRPr lang="en-GB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ts val="2599"/>
              </a:lnSpc>
              <a:tabLst>
                <a:tab pos="0" algn="l"/>
              </a:tabLst>
            </a:pPr>
            <a:r>
              <a:rPr lang="en-US" sz="16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Current regulations lack clear definitions and standardized testing protocols, leading to inconsistent decision-making.</a:t>
            </a:r>
            <a:endParaRPr lang="en-GB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 0" descr="preencoded.png"/>
          <p:cNvPicPr/>
          <p:nvPr/>
        </p:nvPicPr>
        <p:blipFill>
          <a:blip r:embed="rId3"/>
          <a:stretch/>
        </p:blipFill>
        <p:spPr>
          <a:xfrm>
            <a:off x="0" y="0"/>
            <a:ext cx="5486040" cy="68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Text 0"/>
          <p:cNvSpPr/>
          <p:nvPr/>
        </p:nvSpPr>
        <p:spPr>
          <a:xfrm>
            <a:off x="6280200" y="741960"/>
            <a:ext cx="7556040" cy="14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5550"/>
              </a:lnSpc>
              <a:tabLst>
                <a:tab pos="0" algn="l"/>
              </a:tabLst>
            </a:pPr>
            <a:r>
              <a:rPr lang="en-US" sz="445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Technical Aspects – Risk Assessment</a:t>
            </a:r>
            <a:endParaRPr lang="en-GB" sz="4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1"/>
          <p:cNvSpPr/>
          <p:nvPr/>
        </p:nvSpPr>
        <p:spPr>
          <a:xfrm>
            <a:off x="6280200" y="2875680"/>
            <a:ext cx="7556040" cy="1782720"/>
          </a:xfrm>
          <a:prstGeom prst="roundRect">
            <a:avLst>
              <a:gd name="adj" fmla="val 7170"/>
            </a:avLst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2"/>
          <p:cNvSpPr/>
          <p:nvPr/>
        </p:nvSpPr>
        <p:spPr>
          <a:xfrm>
            <a:off x="6280200" y="2809440"/>
            <a:ext cx="7556040" cy="121680"/>
          </a:xfrm>
          <a:prstGeom prst="roundRect">
            <a:avLst>
              <a:gd name="adj" fmla="val 78139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3"/>
          <p:cNvSpPr/>
          <p:nvPr/>
        </p:nvSpPr>
        <p:spPr>
          <a:xfrm>
            <a:off x="9718200" y="2499480"/>
            <a:ext cx="680040" cy="680040"/>
          </a:xfrm>
          <a:prstGeom prst="roundRect">
            <a:avLst>
              <a:gd name="adj" fmla="val 134383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4"/>
          <p:cNvSpPr/>
          <p:nvPr/>
        </p:nvSpPr>
        <p:spPr>
          <a:xfrm>
            <a:off x="9922320" y="2669760"/>
            <a:ext cx="27180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3399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1</a:t>
            </a:r>
            <a:endParaRPr lang="en-GB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5"/>
          <p:cNvSpPr/>
          <p:nvPr/>
        </p:nvSpPr>
        <p:spPr>
          <a:xfrm>
            <a:off x="6537600" y="3262680"/>
            <a:ext cx="295236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Unclear Methodologies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6"/>
          <p:cNvSpPr/>
          <p:nvPr/>
        </p:nvSpPr>
        <p:spPr>
          <a:xfrm>
            <a:off x="6537600" y="3717000"/>
            <a:ext cx="704160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Risk assessment procedures often lack specificity or vary significantly between jurisdictions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7"/>
          <p:cNvSpPr/>
          <p:nvPr/>
        </p:nvSpPr>
        <p:spPr>
          <a:xfrm>
            <a:off x="6280200" y="5447160"/>
            <a:ext cx="7556040" cy="2040120"/>
          </a:xfrm>
          <a:prstGeom prst="roundRect">
            <a:avLst>
              <a:gd name="adj" fmla="val 7170"/>
            </a:avLst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8"/>
          <p:cNvSpPr/>
          <p:nvPr/>
        </p:nvSpPr>
        <p:spPr>
          <a:xfrm>
            <a:off x="6280200" y="5164920"/>
            <a:ext cx="7556040" cy="121680"/>
          </a:xfrm>
          <a:prstGeom prst="roundRect">
            <a:avLst>
              <a:gd name="adj" fmla="val 78139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1400" rIns="90000" bIns="414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9"/>
          <p:cNvSpPr/>
          <p:nvPr/>
        </p:nvSpPr>
        <p:spPr>
          <a:xfrm>
            <a:off x="9718200" y="4854960"/>
            <a:ext cx="680040" cy="680040"/>
          </a:xfrm>
          <a:prstGeom prst="roundRect">
            <a:avLst>
              <a:gd name="adj" fmla="val 134383"/>
            </a:avLst>
          </a:prstGeom>
          <a:solidFill>
            <a:srgbClr val="7AC52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10"/>
          <p:cNvSpPr/>
          <p:nvPr/>
        </p:nvSpPr>
        <p:spPr>
          <a:xfrm>
            <a:off x="9922320" y="5025240"/>
            <a:ext cx="27180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3399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2</a:t>
            </a:r>
            <a:endParaRPr lang="en-GB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1"/>
          <p:cNvSpPr/>
          <p:nvPr/>
        </p:nvSpPr>
        <p:spPr>
          <a:xfrm>
            <a:off x="6537600" y="555228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Software Limitations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2"/>
          <p:cNvSpPr/>
          <p:nvPr/>
        </p:nvSpPr>
        <p:spPr>
          <a:xfrm>
            <a:off x="6537600" y="6042600"/>
            <a:ext cx="704160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Available tools have limited applicability to local conditions and data availability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43" name="Group 142"/>
          <p:cNvGrpSpPr/>
          <p:nvPr/>
        </p:nvGrpSpPr>
        <p:grpSpPr>
          <a:xfrm>
            <a:off x="360000" y="7057080"/>
            <a:ext cx="14162400" cy="1079640"/>
            <a:chOff x="360000" y="7057080"/>
            <a:chExt cx="14162400" cy="1079640"/>
          </a:xfrm>
        </p:grpSpPr>
        <p:sp>
          <p:nvSpPr>
            <p:cNvPr id="144" name="Rectangle 143"/>
            <p:cNvSpPr/>
            <p:nvPr/>
          </p:nvSpPr>
          <p:spPr>
            <a:xfrm>
              <a:off x="12590280" y="7597080"/>
              <a:ext cx="1932120" cy="539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45" name="Group 144"/>
            <p:cNvGrpSpPr/>
            <p:nvPr/>
          </p:nvGrpSpPr>
          <p:grpSpPr>
            <a:xfrm>
              <a:off x="360000" y="7057080"/>
              <a:ext cx="13922640" cy="780120"/>
              <a:chOff x="360000" y="7057080"/>
              <a:chExt cx="13922640" cy="780120"/>
            </a:xfrm>
          </p:grpSpPr>
          <p:pic>
            <p:nvPicPr>
              <p:cNvPr id="146" name="Immagine 31" descr="Immagine 31"/>
              <p:cNvPicPr/>
              <p:nvPr/>
            </p:nvPicPr>
            <p:blipFill>
              <a:blip r:embed="rId4"/>
              <a:srcRect r="51803"/>
              <a:stretch/>
            </p:blipFill>
            <p:spPr>
              <a:xfrm>
                <a:off x="360000" y="7057080"/>
                <a:ext cx="967680" cy="77112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pic>
            <p:nvPicPr>
              <p:cNvPr id="147" name="Picture 4" descr="A logo with a star in the center&#10;&#10;Description automatically generated"/>
              <p:cNvPicPr/>
              <p:nvPr/>
            </p:nvPicPr>
            <p:blipFill>
              <a:blip r:embed="rId5"/>
              <a:stretch/>
            </p:blipFill>
            <p:spPr>
              <a:xfrm>
                <a:off x="7065360" y="7216560"/>
                <a:ext cx="880200" cy="620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48" name="Picture 5"/>
              <p:cNvPicPr/>
              <p:nvPr/>
            </p:nvPicPr>
            <p:blipFill>
              <a:blip r:embed="rId6"/>
              <a:stretch/>
            </p:blipFill>
            <p:spPr>
              <a:xfrm>
                <a:off x="13340520" y="7243200"/>
                <a:ext cx="942120" cy="559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 0"/>
          <p:cNvSpPr/>
          <p:nvPr/>
        </p:nvSpPr>
        <p:spPr>
          <a:xfrm>
            <a:off x="793800" y="2668320"/>
            <a:ext cx="7194600" cy="7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5550"/>
              </a:lnSpc>
              <a:tabLst>
                <a:tab pos="0" algn="l"/>
              </a:tabLst>
            </a:pPr>
            <a:r>
              <a:rPr lang="en-US" sz="445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Characterization Challenges</a:t>
            </a:r>
            <a:endParaRPr lang="en-GB" sz="4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1"/>
          <p:cNvSpPr/>
          <p:nvPr/>
        </p:nvSpPr>
        <p:spPr>
          <a:xfrm>
            <a:off x="793800" y="3830760"/>
            <a:ext cx="6407640" cy="1730520"/>
          </a:xfrm>
          <a:prstGeom prst="roundRect">
            <a:avLst>
              <a:gd name="adj" fmla="val 5504"/>
            </a:avLst>
          </a:prstGeom>
          <a:solidFill>
            <a:srgbClr val="FFFFFF"/>
          </a:solidFill>
          <a:ln w="30480">
            <a:solidFill>
              <a:srgbClr val="CDD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2"/>
          <p:cNvSpPr/>
          <p:nvPr/>
        </p:nvSpPr>
        <p:spPr>
          <a:xfrm>
            <a:off x="1051200" y="40878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Standardization Costs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3"/>
          <p:cNvSpPr/>
          <p:nvPr/>
        </p:nvSpPr>
        <p:spPr>
          <a:xfrm>
            <a:off x="1051200" y="4578480"/>
            <a:ext cx="589284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High expense of implementing standardized sampling and analysis protocols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4"/>
          <p:cNvSpPr/>
          <p:nvPr/>
        </p:nvSpPr>
        <p:spPr>
          <a:xfrm>
            <a:off x="7428600" y="3830760"/>
            <a:ext cx="6407640" cy="1730520"/>
          </a:xfrm>
          <a:prstGeom prst="roundRect">
            <a:avLst>
              <a:gd name="adj" fmla="val 5504"/>
            </a:avLst>
          </a:prstGeom>
          <a:solidFill>
            <a:srgbClr val="FFFFFF"/>
          </a:solidFill>
          <a:ln w="30480">
            <a:solidFill>
              <a:srgbClr val="CDD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5"/>
          <p:cNvSpPr/>
          <p:nvPr/>
        </p:nvSpPr>
        <p:spPr>
          <a:xfrm>
            <a:off x="7686000" y="40878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Lab Access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6"/>
          <p:cNvSpPr/>
          <p:nvPr/>
        </p:nvSpPr>
        <p:spPr>
          <a:xfrm>
            <a:off x="7686000" y="4578480"/>
            <a:ext cx="589320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Limited availability of accredited laboratories for specialized testing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56" name="Group 155"/>
          <p:cNvGrpSpPr/>
          <p:nvPr/>
        </p:nvGrpSpPr>
        <p:grpSpPr>
          <a:xfrm>
            <a:off x="360000" y="7057440"/>
            <a:ext cx="14162400" cy="1079640"/>
            <a:chOff x="360000" y="7057440"/>
            <a:chExt cx="14162400" cy="1079640"/>
          </a:xfrm>
        </p:grpSpPr>
        <p:sp>
          <p:nvSpPr>
            <p:cNvPr id="157" name="Rectangle 156"/>
            <p:cNvSpPr/>
            <p:nvPr/>
          </p:nvSpPr>
          <p:spPr>
            <a:xfrm>
              <a:off x="12590280" y="7597440"/>
              <a:ext cx="1932120" cy="539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360000" y="7057440"/>
              <a:ext cx="13922640" cy="780120"/>
              <a:chOff x="360000" y="7057440"/>
              <a:chExt cx="13922640" cy="780120"/>
            </a:xfrm>
          </p:grpSpPr>
          <p:pic>
            <p:nvPicPr>
              <p:cNvPr id="159" name="Immagine 31" descr="Immagine 31"/>
              <p:cNvPicPr/>
              <p:nvPr/>
            </p:nvPicPr>
            <p:blipFill>
              <a:blip r:embed="rId3"/>
              <a:srcRect r="51803"/>
              <a:stretch/>
            </p:blipFill>
            <p:spPr>
              <a:xfrm>
                <a:off x="360000" y="7057440"/>
                <a:ext cx="967680" cy="77112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pic>
            <p:nvPicPr>
              <p:cNvPr id="160" name="Picture 4" descr="A logo with a star in the center&#10;&#10;Description automatically generated"/>
              <p:cNvPicPr/>
              <p:nvPr/>
            </p:nvPicPr>
            <p:blipFill>
              <a:blip r:embed="rId4"/>
              <a:stretch/>
            </p:blipFill>
            <p:spPr>
              <a:xfrm>
                <a:off x="7065360" y="7216920"/>
                <a:ext cx="880200" cy="620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61" name="Picture 5"/>
              <p:cNvPicPr/>
              <p:nvPr/>
            </p:nvPicPr>
            <p:blipFill>
              <a:blip r:embed="rId5"/>
              <a:stretch/>
            </p:blipFill>
            <p:spPr>
              <a:xfrm>
                <a:off x="13340520" y="7243560"/>
                <a:ext cx="942120" cy="559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 0"/>
          <p:cNvSpPr/>
          <p:nvPr/>
        </p:nvSpPr>
        <p:spPr>
          <a:xfrm>
            <a:off x="793800" y="2522880"/>
            <a:ext cx="7746480" cy="7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5550"/>
              </a:lnSpc>
              <a:tabLst>
                <a:tab pos="0" algn="l"/>
              </a:tabLst>
            </a:pPr>
            <a:r>
              <a:rPr lang="en-US" sz="445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Landfills and Abandoned Sites</a:t>
            </a:r>
            <a:endParaRPr lang="en-GB" sz="4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"/>
          <p:cNvSpPr/>
          <p:nvPr/>
        </p:nvSpPr>
        <p:spPr>
          <a:xfrm>
            <a:off x="793800" y="37987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Landfill Issues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2"/>
          <p:cNvSpPr/>
          <p:nvPr/>
        </p:nvSpPr>
        <p:spPr>
          <a:xfrm>
            <a:off x="793800" y="4380120"/>
            <a:ext cx="6244200" cy="12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Inadequate leachate management systems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Insufficient post-closure monitoring programs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Limited long-term funding commitments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3"/>
          <p:cNvSpPr/>
          <p:nvPr/>
        </p:nvSpPr>
        <p:spPr>
          <a:xfrm>
            <a:off x="7599600" y="379872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Abandoned Sites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4"/>
          <p:cNvSpPr/>
          <p:nvPr/>
        </p:nvSpPr>
        <p:spPr>
          <a:xfrm>
            <a:off x="7599600" y="4380120"/>
            <a:ext cx="6244200" cy="12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Unknown contamination conditions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High remediation costs (waste management)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No systematic prioritization framework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67" name="Group 166"/>
          <p:cNvGrpSpPr/>
          <p:nvPr/>
        </p:nvGrpSpPr>
        <p:grpSpPr>
          <a:xfrm>
            <a:off x="360000" y="7057440"/>
            <a:ext cx="14162400" cy="1079640"/>
            <a:chOff x="360000" y="7057440"/>
            <a:chExt cx="14162400" cy="1079640"/>
          </a:xfrm>
        </p:grpSpPr>
        <p:sp>
          <p:nvSpPr>
            <p:cNvPr id="168" name="Rectangle 167"/>
            <p:cNvSpPr/>
            <p:nvPr/>
          </p:nvSpPr>
          <p:spPr>
            <a:xfrm>
              <a:off x="12590280" y="7597440"/>
              <a:ext cx="1932120" cy="539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360000" y="7057440"/>
              <a:ext cx="13922640" cy="780120"/>
              <a:chOff x="360000" y="7057440"/>
              <a:chExt cx="13922640" cy="780120"/>
            </a:xfrm>
          </p:grpSpPr>
          <p:pic>
            <p:nvPicPr>
              <p:cNvPr id="170" name="Immagine 31" descr="Immagine 31"/>
              <p:cNvPicPr/>
              <p:nvPr/>
            </p:nvPicPr>
            <p:blipFill>
              <a:blip r:embed="rId3"/>
              <a:srcRect r="51803"/>
              <a:stretch/>
            </p:blipFill>
            <p:spPr>
              <a:xfrm>
                <a:off x="360000" y="7057440"/>
                <a:ext cx="967680" cy="77112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pic>
            <p:nvPicPr>
              <p:cNvPr id="171" name="Picture 4" descr="A logo with a star in the center&#10;&#10;Description automatically generated"/>
              <p:cNvPicPr/>
              <p:nvPr/>
            </p:nvPicPr>
            <p:blipFill>
              <a:blip r:embed="rId4"/>
              <a:stretch/>
            </p:blipFill>
            <p:spPr>
              <a:xfrm>
                <a:off x="7065360" y="7216920"/>
                <a:ext cx="880200" cy="620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72" name="Picture 5"/>
              <p:cNvPicPr/>
              <p:nvPr/>
            </p:nvPicPr>
            <p:blipFill>
              <a:blip r:embed="rId5"/>
              <a:stretch/>
            </p:blipFill>
            <p:spPr>
              <a:xfrm>
                <a:off x="13340520" y="7243560"/>
                <a:ext cx="942120" cy="559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 0"/>
          <p:cNvSpPr/>
          <p:nvPr/>
        </p:nvSpPr>
        <p:spPr>
          <a:xfrm>
            <a:off x="793800" y="224496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5550"/>
              </a:lnSpc>
              <a:tabLst>
                <a:tab pos="0" algn="l"/>
              </a:tabLst>
            </a:pPr>
            <a:r>
              <a:rPr lang="en-US" sz="445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Project Impact</a:t>
            </a:r>
            <a:endParaRPr lang="en-GB" sz="4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4" name="Image 0" descr="preencoded.png"/>
          <p:cNvPicPr/>
          <p:nvPr/>
        </p:nvPicPr>
        <p:blipFill>
          <a:blip r:embed="rId3"/>
          <a:stretch/>
        </p:blipFill>
        <p:spPr>
          <a:xfrm>
            <a:off x="793800" y="3407400"/>
            <a:ext cx="6521040" cy="90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Text 1"/>
          <p:cNvSpPr/>
          <p:nvPr/>
        </p:nvSpPr>
        <p:spPr>
          <a:xfrm>
            <a:off x="1020600" y="454140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Regional Extension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2"/>
          <p:cNvSpPr/>
          <p:nvPr/>
        </p:nvSpPr>
        <p:spPr>
          <a:xfrm>
            <a:off x="1020600" y="5032080"/>
            <a:ext cx="606744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Expanding the scope would enhance cross-border knowledge sharing and best practice exchange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7" name="Image 1" descr="preencoded.png"/>
          <p:cNvPicPr/>
          <p:nvPr/>
        </p:nvPicPr>
        <p:blipFill>
          <a:blip r:embed="rId4"/>
          <a:stretch/>
        </p:blipFill>
        <p:spPr>
          <a:xfrm>
            <a:off x="7315200" y="3407400"/>
            <a:ext cx="6521040" cy="90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Text 3"/>
          <p:cNvSpPr/>
          <p:nvPr/>
        </p:nvSpPr>
        <p:spPr>
          <a:xfrm>
            <a:off x="7542000" y="4541400"/>
            <a:ext cx="294156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Technical Coordination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4"/>
          <p:cNvSpPr/>
          <p:nvPr/>
        </p:nvSpPr>
        <p:spPr>
          <a:xfrm>
            <a:off x="7542000" y="5032080"/>
            <a:ext cx="6067440" cy="72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ts val="2849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Stronger coordination across Western Balkan countries would accelerate knowledge sharing and capacity building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80" name="Group 179"/>
          <p:cNvGrpSpPr/>
          <p:nvPr/>
        </p:nvGrpSpPr>
        <p:grpSpPr>
          <a:xfrm>
            <a:off x="360000" y="7057440"/>
            <a:ext cx="14162400" cy="1079640"/>
            <a:chOff x="360000" y="7057440"/>
            <a:chExt cx="14162400" cy="1079640"/>
          </a:xfrm>
        </p:grpSpPr>
        <p:sp>
          <p:nvSpPr>
            <p:cNvPr id="181" name="Rectangle 180"/>
            <p:cNvSpPr/>
            <p:nvPr/>
          </p:nvSpPr>
          <p:spPr>
            <a:xfrm>
              <a:off x="12590280" y="7597440"/>
              <a:ext cx="1932120" cy="539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82" name="Group 181"/>
            <p:cNvGrpSpPr/>
            <p:nvPr/>
          </p:nvGrpSpPr>
          <p:grpSpPr>
            <a:xfrm>
              <a:off x="360000" y="7057440"/>
              <a:ext cx="13922640" cy="780120"/>
              <a:chOff x="360000" y="7057440"/>
              <a:chExt cx="13922640" cy="780120"/>
            </a:xfrm>
          </p:grpSpPr>
          <p:pic>
            <p:nvPicPr>
              <p:cNvPr id="183" name="Immagine 31" descr="Immagine 31"/>
              <p:cNvPicPr/>
              <p:nvPr/>
            </p:nvPicPr>
            <p:blipFill>
              <a:blip r:embed="rId5"/>
              <a:srcRect r="51803"/>
              <a:stretch/>
            </p:blipFill>
            <p:spPr>
              <a:xfrm>
                <a:off x="360000" y="7057440"/>
                <a:ext cx="967680" cy="77112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pic>
            <p:nvPicPr>
              <p:cNvPr id="184" name="Picture 4" descr="A logo with a star in the center&#10;&#10;Description automatically generated"/>
              <p:cNvPicPr/>
              <p:nvPr/>
            </p:nvPicPr>
            <p:blipFill>
              <a:blip r:embed="rId6"/>
              <a:stretch/>
            </p:blipFill>
            <p:spPr>
              <a:xfrm>
                <a:off x="7065360" y="7216920"/>
                <a:ext cx="880200" cy="620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85" name="Picture 5"/>
              <p:cNvPicPr/>
              <p:nvPr/>
            </p:nvPicPr>
            <p:blipFill>
              <a:blip r:embed="rId7"/>
              <a:stretch/>
            </p:blipFill>
            <p:spPr>
              <a:xfrm>
                <a:off x="13340520" y="7243560"/>
                <a:ext cx="942120" cy="559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age 0" descr="preencoded.png"/>
          <p:cNvPicPr/>
          <p:nvPr/>
        </p:nvPicPr>
        <p:blipFill>
          <a:blip r:embed="rId3"/>
          <a:stretch/>
        </p:blipFill>
        <p:spPr>
          <a:xfrm>
            <a:off x="9144000" y="0"/>
            <a:ext cx="5486040" cy="68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7" name="Text 0"/>
          <p:cNvSpPr/>
          <p:nvPr/>
        </p:nvSpPr>
        <p:spPr>
          <a:xfrm>
            <a:off x="793800" y="1603080"/>
            <a:ext cx="5670360" cy="7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5550"/>
              </a:lnSpc>
              <a:tabLst>
                <a:tab pos="0" algn="l"/>
              </a:tabLst>
            </a:pPr>
            <a:r>
              <a:rPr lang="en-US" sz="445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Future Orientations</a:t>
            </a:r>
            <a:endParaRPr lang="en-GB" sz="4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"/>
          <p:cNvSpPr/>
          <p:nvPr/>
        </p:nvSpPr>
        <p:spPr>
          <a:xfrm>
            <a:off x="793800" y="2402640"/>
            <a:ext cx="283500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Immediate Priorities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2"/>
          <p:cNvSpPr/>
          <p:nvPr/>
        </p:nvSpPr>
        <p:spPr>
          <a:xfrm>
            <a:off x="793800" y="3097080"/>
            <a:ext cx="7556040" cy="12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On-site and on-the-job training programs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Technical assistance for legislative development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Enhanced risk analysis modeling capabilities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3"/>
          <p:cNvSpPr/>
          <p:nvPr/>
        </p:nvSpPr>
        <p:spPr>
          <a:xfrm>
            <a:off x="793800" y="4684680"/>
            <a:ext cx="2863440" cy="35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ts val="275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Roboto Bold"/>
                <a:ea typeface="Roboto Bold"/>
              </a:rPr>
              <a:t>Emerging Focus Areas</a:t>
            </a:r>
            <a:endParaRPr lang="en-GB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4"/>
          <p:cNvSpPr/>
          <p:nvPr/>
        </p:nvSpPr>
        <p:spPr>
          <a:xfrm>
            <a:off x="793800" y="5379120"/>
            <a:ext cx="7556040" cy="12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Emerging contaminants monitoring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ts val="2849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75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Nature-based remediation solutions</a:t>
            </a:r>
            <a:endParaRPr lang="en-GB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92" name="Group 191"/>
          <p:cNvGrpSpPr/>
          <p:nvPr/>
        </p:nvGrpSpPr>
        <p:grpSpPr>
          <a:xfrm>
            <a:off x="360000" y="7057440"/>
            <a:ext cx="14162400" cy="1079640"/>
            <a:chOff x="360000" y="7057440"/>
            <a:chExt cx="14162400" cy="1079640"/>
          </a:xfrm>
        </p:grpSpPr>
        <p:sp>
          <p:nvSpPr>
            <p:cNvPr id="193" name="Rectangle 192"/>
            <p:cNvSpPr/>
            <p:nvPr/>
          </p:nvSpPr>
          <p:spPr>
            <a:xfrm>
              <a:off x="12590280" y="7597440"/>
              <a:ext cx="1932120" cy="53964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94" name="Group 193"/>
            <p:cNvGrpSpPr/>
            <p:nvPr/>
          </p:nvGrpSpPr>
          <p:grpSpPr>
            <a:xfrm>
              <a:off x="360000" y="7057440"/>
              <a:ext cx="13922640" cy="780120"/>
              <a:chOff x="360000" y="7057440"/>
              <a:chExt cx="13922640" cy="780120"/>
            </a:xfrm>
          </p:grpSpPr>
          <p:pic>
            <p:nvPicPr>
              <p:cNvPr id="195" name="Immagine 31" descr="Immagine 31"/>
              <p:cNvPicPr/>
              <p:nvPr/>
            </p:nvPicPr>
            <p:blipFill>
              <a:blip r:embed="rId4"/>
              <a:srcRect r="51803"/>
              <a:stretch/>
            </p:blipFill>
            <p:spPr>
              <a:xfrm>
                <a:off x="360000" y="7057440"/>
                <a:ext cx="967680" cy="771120"/>
              </a:xfrm>
              <a:prstGeom prst="rect">
                <a:avLst/>
              </a:prstGeom>
              <a:noFill/>
              <a:ln w="12700">
                <a:noFill/>
              </a:ln>
            </p:spPr>
          </p:pic>
          <p:pic>
            <p:nvPicPr>
              <p:cNvPr id="196" name="Picture 4" descr="A logo with a star in the center&#10;&#10;Description automatically generated"/>
              <p:cNvPicPr/>
              <p:nvPr/>
            </p:nvPicPr>
            <p:blipFill>
              <a:blip r:embed="rId5"/>
              <a:stretch/>
            </p:blipFill>
            <p:spPr>
              <a:xfrm>
                <a:off x="7065360" y="7216920"/>
                <a:ext cx="880200" cy="620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97" name="Picture 5"/>
              <p:cNvPicPr/>
              <p:nvPr/>
            </p:nvPicPr>
            <p:blipFill>
              <a:blip r:embed="rId6"/>
              <a:stretch/>
            </p:blipFill>
            <p:spPr>
              <a:xfrm>
                <a:off x="13340520" y="7243560"/>
                <a:ext cx="942120" cy="559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" descr="Water on the ground"/>
          <p:cNvPicPr/>
          <p:nvPr/>
        </p:nvPicPr>
        <p:blipFill>
          <a:blip r:embed="rId3"/>
          <a:stretch/>
        </p:blipFill>
        <p:spPr>
          <a:xfrm>
            <a:off x="360" y="360"/>
            <a:ext cx="14628600" cy="8227800"/>
          </a:xfrm>
          <a:prstGeom prst="rect">
            <a:avLst/>
          </a:prstGeom>
          <a:noFill/>
          <a:ln w="0">
            <a:noFill/>
          </a:ln>
          <a:effectLst>
            <a:outerShdw blurRad="19044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99" name="Table 3"/>
          <p:cNvGraphicFramePr/>
          <p:nvPr/>
        </p:nvGraphicFramePr>
        <p:xfrm>
          <a:off x="362160" y="3705480"/>
          <a:ext cx="9560880" cy="5824080"/>
        </p:xfrm>
        <a:graphic>
          <a:graphicData uri="http://schemas.openxmlformats.org/drawingml/2006/table">
            <a:tbl>
              <a:tblPr/>
              <a:tblGrid>
                <a:gridCol w="956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355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4000" b="0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Roboto Regular"/>
                          <a:ea typeface="Roboto Regular"/>
                        </a:rPr>
                        <a:t>Thank you!</a:t>
                      </a:r>
                      <a:endParaRPr lang="en-GB" sz="4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GB" sz="4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GB" sz="4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GB" sz="4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Roboto"/>
                        </a:rPr>
                        <a:t> </a:t>
                      </a:r>
                      <a:endParaRPr lang="en-GB" sz="4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9200">
                <a:tc>
                  <a:txBody>
                    <a:bodyPr/>
                    <a:lstStyle/>
                    <a:p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36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en-US" sz="2400" b="0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Roboto"/>
                          <a:ea typeface="Roboto"/>
                        </a:rPr>
                        <a:t>www.unep.org</a:t>
                      </a:r>
                      <a:endParaRPr lang="en-GB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0" name="Picture 6"/>
          <p:cNvPicPr/>
          <p:nvPr/>
        </p:nvPicPr>
        <p:blipFill>
          <a:blip r:embed="rId4"/>
          <a:stretch/>
        </p:blipFill>
        <p:spPr>
          <a:xfrm>
            <a:off x="11916720" y="682560"/>
            <a:ext cx="1903680" cy="1388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f1cb922-524b-4a63-a729-f715e5c73bc5">
      <Terms xmlns="http://schemas.microsoft.com/office/infopath/2007/PartnerControls"/>
    </lcf76f155ced4ddcb4097134ff3c332f>
    <TaxCatchAll xmlns="985ec44e-1bab-4c0b-9df0-6ba128686f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2ACFA87F550418D225E071F542ADA" ma:contentTypeVersion="19" ma:contentTypeDescription="Create a new document." ma:contentTypeScope="" ma:versionID="70ac6588b2c929b3c1fb25b31abb9a40">
  <xsd:schema xmlns:xsd="http://www.w3.org/2001/XMLSchema" xmlns:xs="http://www.w3.org/2001/XMLSchema" xmlns:p="http://schemas.microsoft.com/office/2006/metadata/properties" xmlns:ns2="0f1cb922-524b-4a63-a729-f715e5c73bc5" xmlns:ns3="8bde3967-4b29-49c8-add0-1b77de203898" xmlns:ns4="985ec44e-1bab-4c0b-9df0-6ba128686fc9" targetNamespace="http://schemas.microsoft.com/office/2006/metadata/properties" ma:root="true" ma:fieldsID="b90362aade7d3c640ccde93ed8e10a6f" ns2:_="" ns3:_="" ns4:_="">
    <xsd:import namespace="0f1cb922-524b-4a63-a729-f715e5c73bc5"/>
    <xsd:import namespace="8bde3967-4b29-49c8-add0-1b77de203898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cb922-524b-4a63-a729-f715e5c73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e3967-4b29-49c8-add0-1b77de20389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130028a-ccc8-4b36-86b9-6430aa5c34b5}" ma:internalName="TaxCatchAll" ma:showField="CatchAllData" ma:web="8bde3967-4b29-49c8-add0-1b77de2038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85F346-CCA4-4B8E-8127-95F4DFD68E8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CB035D-0712-40BC-867C-1B8055BEAB9A}">
  <ds:schemaRefs>
    <ds:schemaRef ds:uri="http://schemas.microsoft.com/office/2006/metadata/properties"/>
    <ds:schemaRef ds:uri="http://schemas.microsoft.com/office/infopath/2007/PartnerControls"/>
    <ds:schemaRef ds:uri="0f1cb922-524b-4a63-a729-f715e5c73bc5"/>
    <ds:schemaRef ds:uri="985ec44e-1bab-4c0b-9df0-6ba128686fc9"/>
  </ds:schemaRefs>
</ds:datastoreItem>
</file>

<file path=customXml/itemProps3.xml><?xml version="1.0" encoding="utf-8"?>
<ds:datastoreItem xmlns:ds="http://schemas.openxmlformats.org/officeDocument/2006/customXml" ds:itemID="{590E9D5A-B1C6-44ED-9B6A-00D2C90767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1cb922-524b-4a63-a729-f715e5c73bc5"/>
    <ds:schemaRef ds:uri="8bde3967-4b29-49c8-add0-1b77de203898"/>
    <ds:schemaRef ds:uri="985ec44e-1bab-4c0b-9df0-6ba128686f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Words>370</Words>
  <Application>Microsoft Office PowerPoint</Application>
  <PresentationFormat>Custom</PresentationFormat>
  <Paragraphs>74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Calibri Light</vt:lpstr>
      <vt:lpstr>Times New Roman</vt:lpstr>
      <vt:lpstr>Symbol</vt:lpstr>
      <vt:lpstr>Roboto Bold</vt:lpstr>
      <vt:lpstr>Roboto Regular</vt:lpstr>
      <vt:lpstr>Wingdings</vt:lpstr>
      <vt:lpstr>Calibri</vt:lpstr>
      <vt:lpstr>Roboto</vt:lpstr>
      <vt:lpstr>Arial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Samuel Opiyo</dc:creator>
  <dc:description/>
  <cp:lastModifiedBy>Samuel Opiyo</cp:lastModifiedBy>
  <cp:revision>4</cp:revision>
  <dcterms:created xsi:type="dcterms:W3CDTF">2026-03-25T11:00:31Z</dcterms:created>
  <dcterms:modified xsi:type="dcterms:W3CDTF">2026-05-04T08:54:34Z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On-screen Show (16:9)</vt:lpwstr>
  </property>
  <property fmtid="{D5CDD505-2E9C-101B-9397-08002B2CF9AE}" pid="4" name="Slides">
    <vt:i4>10</vt:i4>
  </property>
  <property fmtid="{D5CDD505-2E9C-101B-9397-08002B2CF9AE}" pid="5" name="ContentTypeId">
    <vt:lpwstr>0x010100ACC2ACFA87F550418D225E071F542ADA</vt:lpwstr>
  </property>
  <property fmtid="{D5CDD505-2E9C-101B-9397-08002B2CF9AE}" pid="6" name="MediaServiceImageTags">
    <vt:lpwstr/>
  </property>
</Properties>
</file>