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70" r:id="rId5"/>
    <p:sldId id="293" r:id="rId6"/>
    <p:sldId id="294" r:id="rId7"/>
    <p:sldId id="258" r:id="rId8"/>
    <p:sldId id="272" r:id="rId9"/>
    <p:sldId id="277" r:id="rId10"/>
    <p:sldId id="279" r:id="rId11"/>
    <p:sldId id="278" r:id="rId12"/>
    <p:sldId id="275" r:id="rId13"/>
    <p:sldId id="286" r:id="rId14"/>
    <p:sldId id="276" r:id="rId15"/>
    <p:sldId id="285" r:id="rId16"/>
    <p:sldId id="266" r:id="rId17"/>
    <p:sldId id="267" r:id="rId18"/>
    <p:sldId id="284" r:id="rId19"/>
    <p:sldId id="295" r:id="rId20"/>
    <p:sldId id="280"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888F1B7E-8474-4447-AF82-8A2213AA69C2}">
          <p14:sldIdLst>
            <p14:sldId id="270"/>
            <p14:sldId id="293"/>
            <p14:sldId id="294"/>
          </p14:sldIdLst>
        </p14:section>
        <p14:section name="Content Slides" id="{19823C87-F31F-E346-AFC5-9FA24983B0CC}">
          <p14:sldIdLst>
            <p14:sldId id="258"/>
            <p14:sldId id="272"/>
            <p14:sldId id="277"/>
            <p14:sldId id="279"/>
            <p14:sldId id="278"/>
            <p14:sldId id="275"/>
            <p14:sldId id="286"/>
            <p14:sldId id="276"/>
            <p14:sldId id="285"/>
            <p14:sldId id="266"/>
            <p14:sldId id="267"/>
            <p14:sldId id="284"/>
          </p14:sldIdLst>
        </p14:section>
        <p14:section name="Final Page" id="{2E45BA6D-186F-2442-80A6-285173F426D6}">
          <p14:sldIdLst>
            <p14:sldId id="295"/>
            <p14:sldId id="280"/>
            <p14:sldId id="289"/>
          </p14:sldIdLst>
        </p14:section>
      </p14:sectionLst>
    </p:ext>
    <p:ext uri="{EFAFB233-063F-42B5-8137-9DF3F51BA10A}">
      <p15:sldGuideLst xmlns:p15="http://schemas.microsoft.com/office/powerpoint/2012/main">
        <p15:guide id="1" pos="438" userDrawn="1">
          <p15:clr>
            <a:srgbClr val="A4A3A4"/>
          </p15:clr>
        </p15:guide>
        <p15:guide id="2" pos="7242" userDrawn="1">
          <p15:clr>
            <a:srgbClr val="A4A3A4"/>
          </p15:clr>
        </p15:guide>
        <p15:guide id="3" orient="horz" pos="346" userDrawn="1">
          <p15:clr>
            <a:srgbClr val="A4A3A4"/>
          </p15:clr>
        </p15:guide>
        <p15:guide id="4" orient="horz" pos="3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B34A"/>
    <a:srgbClr val="000000"/>
    <a:srgbClr val="00759E"/>
    <a:srgbClr val="00AEEF"/>
    <a:srgbClr val="E6890C"/>
    <a:srgbClr val="E2F3F8"/>
    <a:srgbClr val="DE4A1C"/>
    <a:srgbClr val="D4EE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30337B-5885-6722-2D8A-F69F689D589B}" v="8" dt="2024-02-13T08:53:34.7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438"/>
        <p:guide pos="7242"/>
        <p:guide orient="horz" pos="346"/>
        <p:guide orient="horz" pos="3974"/>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0B_A5C28025.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1C_764F93C6.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2128" b="1" i="0" u="none" strike="noStrike" kern="1200" cap="none" spc="0" normalizeH="0" baseline="0">
                <a:solidFill>
                  <a:schemeClr val="tx1">
                    <a:lumMod val="65000"/>
                    <a:lumOff val="35000"/>
                  </a:schemeClr>
                </a:solidFill>
                <a:latin typeface="+mn-lt"/>
                <a:ea typeface="+mn-ea"/>
                <a:cs typeface="+mn-cs"/>
              </a:defRPr>
            </a:pPr>
            <a:r>
              <a:rPr lang="en-US" cap="none" spc="0">
                <a:solidFill>
                  <a:schemeClr val="tx1"/>
                </a:solidFill>
                <a:latin typeface="Roboto" panose="02000000000000000000" pitchFamily="2" charset="0"/>
                <a:ea typeface="Roboto" panose="02000000000000000000" pitchFamily="2" charset="0"/>
                <a:cs typeface="Roboto" panose="02000000000000000000" pitchFamily="2" charset="0"/>
              </a:rPr>
              <a:t>Chart Title</a:t>
            </a:r>
          </a:p>
        </c:rich>
      </c:tx>
      <c:layout>
        <c:manualLayout>
          <c:xMode val="edge"/>
          <c:yMode val="edge"/>
          <c:x val="3.3092695947585557E-2"/>
          <c:y val="2.292485671212427E-2"/>
        </c:manualLayout>
      </c:layout>
      <c:overlay val="0"/>
      <c:spPr>
        <a:noFill/>
        <a:ln>
          <a:noFill/>
        </a:ln>
        <a:effectLst/>
      </c:spPr>
      <c:txPr>
        <a:bodyPr rot="0" spcFirstLastPara="1" vertOverflow="ellipsis" vert="horz" wrap="square" anchor="ctr" anchorCtr="1"/>
        <a:lstStyle/>
        <a:p>
          <a:pPr algn="l">
            <a:defRPr sz="2128" b="1" i="0" u="none" strike="noStrike" kern="1200" cap="none" spc="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AEEF"/>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74C-6B46-92CE-827D1362E809}"/>
            </c:ext>
          </c:extLst>
        </c:ser>
        <c:ser>
          <c:idx val="1"/>
          <c:order val="1"/>
          <c:tx>
            <c:strRef>
              <c:f>Sheet1!$C$1</c:f>
              <c:strCache>
                <c:ptCount val="1"/>
                <c:pt idx="0">
                  <c:v>Series 2</c:v>
                </c:pt>
              </c:strCache>
            </c:strRef>
          </c:tx>
          <c:spPr>
            <a:solidFill>
              <a:srgbClr val="00759E"/>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74C-6B46-92CE-827D1362E809}"/>
            </c:ext>
          </c:extLst>
        </c:ser>
        <c:ser>
          <c:idx val="2"/>
          <c:order val="2"/>
          <c:tx>
            <c:strRef>
              <c:f>Sheet1!$D$1</c:f>
              <c:strCache>
                <c:ptCount val="1"/>
                <c:pt idx="0">
                  <c:v>Series 3</c:v>
                </c:pt>
              </c:strCache>
            </c:strRef>
          </c:tx>
          <c:spPr>
            <a:solidFill>
              <a:srgbClr val="00B05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74C-6B46-92CE-827D1362E809}"/>
            </c:ext>
          </c:extLst>
        </c:ser>
        <c:dLbls>
          <c:dLblPos val="outEnd"/>
          <c:showLegendKey val="0"/>
          <c:showVal val="1"/>
          <c:showCatName val="0"/>
          <c:showSerName val="0"/>
          <c:showPercent val="0"/>
          <c:showBubbleSize val="0"/>
        </c:dLbls>
        <c:gapWidth val="444"/>
        <c:overlap val="-90"/>
        <c:axId val="1041566703"/>
        <c:axId val="1041567919"/>
      </c:barChart>
      <c:catAx>
        <c:axId val="1041566703"/>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041567919"/>
        <c:crosses val="autoZero"/>
        <c:auto val="1"/>
        <c:lblAlgn val="ctr"/>
        <c:lblOffset val="100"/>
        <c:noMultiLvlLbl val="0"/>
      </c:catAx>
      <c:valAx>
        <c:axId val="1041567919"/>
        <c:scaling>
          <c:orientation val="minMax"/>
        </c:scaling>
        <c:delete val="1"/>
        <c:axPos val="l"/>
        <c:numFmt formatCode="General" sourceLinked="1"/>
        <c:majorTickMark val="none"/>
        <c:minorTickMark val="none"/>
        <c:tickLblPos val="nextTo"/>
        <c:crossAx val="1041566703"/>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Entry>
      <c:layout>
        <c:manualLayout>
          <c:xMode val="edge"/>
          <c:yMode val="edge"/>
          <c:x val="2.7993250366619153E-4"/>
          <c:y val="0.15195291105534137"/>
          <c:w val="0.52620628950948223"/>
          <c:h val="6.03562082097893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25400">
      <a:noFill/>
    </a:ln>
    <a:effectLst>
      <a:outerShdw sx="1000" sy="1000" algn="ctr" rotWithShape="0">
        <a:schemeClr val="bg1">
          <a:lumMod val="75000"/>
        </a:schemeClr>
      </a:outerShdw>
      <a:softEdge rad="0"/>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2128" b="1" i="0" u="none" strike="noStrike" kern="1200" cap="none" spc="0" normalizeH="0" baseline="0">
                <a:solidFill>
                  <a:schemeClr val="tx1">
                    <a:lumMod val="65000"/>
                    <a:lumOff val="35000"/>
                  </a:schemeClr>
                </a:solidFill>
                <a:latin typeface="+mn-lt"/>
                <a:ea typeface="+mn-ea"/>
                <a:cs typeface="+mn-cs"/>
              </a:defRPr>
            </a:pPr>
            <a:r>
              <a:rPr lang="en-US" cap="none" spc="0">
                <a:solidFill>
                  <a:schemeClr val="tx1"/>
                </a:solidFill>
                <a:latin typeface="Roboto" panose="02000000000000000000" pitchFamily="2" charset="0"/>
                <a:ea typeface="Roboto" panose="02000000000000000000" pitchFamily="2" charset="0"/>
                <a:cs typeface="Roboto" panose="02000000000000000000" pitchFamily="2" charset="0"/>
              </a:rPr>
              <a:t>Chart Title</a:t>
            </a:r>
          </a:p>
        </c:rich>
      </c:tx>
      <c:layout>
        <c:manualLayout>
          <c:xMode val="edge"/>
          <c:yMode val="edge"/>
          <c:x val="2.6375241936027735E-2"/>
          <c:y val="3.6990682692682512E-3"/>
        </c:manualLayout>
      </c:layout>
      <c:overlay val="0"/>
      <c:spPr>
        <a:noFill/>
        <a:ln>
          <a:noFill/>
        </a:ln>
        <a:effectLst/>
      </c:spPr>
      <c:txPr>
        <a:bodyPr rot="0" spcFirstLastPara="1" vertOverflow="ellipsis" vert="horz" wrap="square" anchor="ctr" anchorCtr="1"/>
        <a:lstStyle/>
        <a:p>
          <a:pPr algn="l">
            <a:defRPr sz="2128" b="1" i="0" u="none" strike="noStrike" kern="1200" cap="none" spc="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00AEEF"/>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F47-4604-B0F4-7ABAA30FC106}"/>
            </c:ext>
          </c:extLst>
        </c:ser>
        <c:ser>
          <c:idx val="1"/>
          <c:order val="1"/>
          <c:tx>
            <c:strRef>
              <c:f>Sheet1!$C$1</c:f>
              <c:strCache>
                <c:ptCount val="1"/>
                <c:pt idx="0">
                  <c:v>Series 2</c:v>
                </c:pt>
              </c:strCache>
            </c:strRef>
          </c:tx>
          <c:spPr>
            <a:solidFill>
              <a:srgbClr val="00759E"/>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F47-4604-B0F4-7ABAA30FC106}"/>
            </c:ext>
          </c:extLst>
        </c:ser>
        <c:ser>
          <c:idx val="2"/>
          <c:order val="2"/>
          <c:tx>
            <c:strRef>
              <c:f>Sheet1!$D$1</c:f>
              <c:strCache>
                <c:ptCount val="1"/>
                <c:pt idx="0">
                  <c:v>Series 3</c:v>
                </c:pt>
              </c:strCache>
            </c:strRef>
          </c:tx>
          <c:spPr>
            <a:solidFill>
              <a:srgbClr val="00B05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F47-4604-B0F4-7ABAA30FC106}"/>
            </c:ext>
          </c:extLst>
        </c:ser>
        <c:dLbls>
          <c:dLblPos val="outEnd"/>
          <c:showLegendKey val="0"/>
          <c:showVal val="1"/>
          <c:showCatName val="0"/>
          <c:showSerName val="0"/>
          <c:showPercent val="0"/>
          <c:showBubbleSize val="0"/>
        </c:dLbls>
        <c:gapWidth val="53"/>
        <c:overlap val="-6"/>
        <c:axId val="1041566703"/>
        <c:axId val="1041567919"/>
      </c:barChart>
      <c:catAx>
        <c:axId val="1041566703"/>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tx1"/>
                </a:solidFill>
                <a:latin typeface="Roboto" panose="02000000000000000000" pitchFamily="2" charset="0"/>
                <a:ea typeface="Roboto" panose="02000000000000000000" pitchFamily="2" charset="0"/>
                <a:cs typeface="Roboto" panose="02000000000000000000" pitchFamily="2" charset="0"/>
              </a:defRPr>
            </a:pPr>
            <a:endParaRPr lang="en-US"/>
          </a:p>
        </c:txPr>
        <c:crossAx val="1041567919"/>
        <c:crosses val="autoZero"/>
        <c:auto val="1"/>
        <c:lblAlgn val="ctr"/>
        <c:lblOffset val="100"/>
        <c:noMultiLvlLbl val="0"/>
      </c:catAx>
      <c:valAx>
        <c:axId val="1041567919"/>
        <c:scaling>
          <c:orientation val="minMax"/>
        </c:scaling>
        <c:delete val="1"/>
        <c:axPos val="l"/>
        <c:numFmt formatCode="General" sourceLinked="1"/>
        <c:majorTickMark val="none"/>
        <c:minorTickMark val="none"/>
        <c:tickLblPos val="nextTo"/>
        <c:crossAx val="1041566703"/>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2"/>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Entry>
      <c:layout>
        <c:manualLayout>
          <c:xMode val="edge"/>
          <c:yMode val="edge"/>
          <c:x val="1.2035412412909972E-2"/>
          <c:y val="0.17117860398964985"/>
          <c:w val="0.27087396697567534"/>
          <c:h val="8.53204061481587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25400">
      <a:noFill/>
    </a:ln>
    <a:effectLst>
      <a:outerShdw sx="1000" sy="1000" algn="ctr" rotWithShape="0">
        <a:schemeClr val="bg1">
          <a:lumMod val="75000"/>
        </a:schemeClr>
      </a:outerShdw>
      <a:softEdge rad="0"/>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F69507-27A0-3033-8812-0BF5ACCF9A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a:extLst>
              <a:ext uri="{FF2B5EF4-FFF2-40B4-BE49-F238E27FC236}">
                <a16:creationId xmlns:a16="http://schemas.microsoft.com/office/drawing/2014/main" id="{DA03221F-AFEF-F487-0BCB-8E56C53EFF9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74EA3A-C0FD-41E4-A2BE-74D92B92DBA9}" type="datetimeFigureOut">
              <a:rPr lang="en-KE" smtClean="0"/>
              <a:t>02/14/2024</a:t>
            </a:fld>
            <a:endParaRPr lang="en-KE"/>
          </a:p>
        </p:txBody>
      </p:sp>
      <p:sp>
        <p:nvSpPr>
          <p:cNvPr id="4" name="Footer Placeholder 3">
            <a:extLst>
              <a:ext uri="{FF2B5EF4-FFF2-40B4-BE49-F238E27FC236}">
                <a16:creationId xmlns:a16="http://schemas.microsoft.com/office/drawing/2014/main" id="{C58367CD-F7E7-DECD-880F-06C8411312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5" name="Slide Number Placeholder 4">
            <a:extLst>
              <a:ext uri="{FF2B5EF4-FFF2-40B4-BE49-F238E27FC236}">
                <a16:creationId xmlns:a16="http://schemas.microsoft.com/office/drawing/2014/main" id="{3BB6D2C2-9EB4-07B4-A984-CF334FD13A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3A4A4F-FBDD-4ABB-8000-3D3E853CFFD2}" type="slidenum">
              <a:rPr lang="en-KE" smtClean="0"/>
              <a:t>‹#›</a:t>
            </a:fld>
            <a:endParaRPr lang="en-KE"/>
          </a:p>
        </p:txBody>
      </p:sp>
    </p:spTree>
    <p:extLst>
      <p:ext uri="{BB962C8B-B14F-4D97-AF65-F5344CB8AC3E}">
        <p14:creationId xmlns:p14="http://schemas.microsoft.com/office/powerpoint/2010/main" val="162345676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16114-94D5-C94E-A414-FD075A01461A}" type="datetimeFigureOut">
              <a:rPr lang="en-US" smtClean="0"/>
              <a:t>2/14/2024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426B78-950D-0B45-B694-D406D7D4BE9C}" type="slidenum">
              <a:rPr lang="en-US" smtClean="0"/>
              <a:t>‹#›</a:t>
            </a:fld>
            <a:endParaRPr lang="en-US"/>
          </a:p>
        </p:txBody>
      </p:sp>
    </p:spTree>
    <p:extLst>
      <p:ext uri="{BB962C8B-B14F-4D97-AF65-F5344CB8AC3E}">
        <p14:creationId xmlns:p14="http://schemas.microsoft.com/office/powerpoint/2010/main" val="312560054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AC07-4ECD-274D-A461-34813D23A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DAD18A-AA99-7244-AD35-36B5F7F22F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20D051-4D76-114A-B416-A96E2CBDBC00}"/>
              </a:ext>
            </a:extLst>
          </p:cNvPr>
          <p:cNvSpPr>
            <a:spLocks noGrp="1"/>
          </p:cNvSpPr>
          <p:nvPr>
            <p:ph type="dt" sz="half" idx="10"/>
          </p:nvPr>
        </p:nvSpPr>
        <p:spPr/>
        <p:txBody>
          <a:bodyPr/>
          <a:lstStyle/>
          <a:p>
            <a:fld id="{913BB4DD-7846-4330-B2AE-B4913354AD53}" type="datetime1">
              <a:rPr lang="en-US" smtClean="0"/>
              <a:t>2/14/2024</a:t>
            </a:fld>
            <a:endParaRPr lang="en-US"/>
          </a:p>
        </p:txBody>
      </p:sp>
      <p:sp>
        <p:nvSpPr>
          <p:cNvPr id="5" name="Footer Placeholder 4">
            <a:extLst>
              <a:ext uri="{FF2B5EF4-FFF2-40B4-BE49-F238E27FC236}">
                <a16:creationId xmlns:a16="http://schemas.microsoft.com/office/drawing/2014/main" id="{CFF8A74E-22F8-534D-B4EF-35F71AEC33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47C90-B25E-A346-9E9B-162B3B16D880}"/>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353953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C2BE-2FD4-BE43-A025-98552DC855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90BEE-8862-634E-9DAE-E2C82AD1A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1F68F-66EB-5E4A-B72B-F8770F943045}"/>
              </a:ext>
            </a:extLst>
          </p:cNvPr>
          <p:cNvSpPr>
            <a:spLocks noGrp="1"/>
          </p:cNvSpPr>
          <p:nvPr>
            <p:ph type="dt" sz="half" idx="10"/>
          </p:nvPr>
        </p:nvSpPr>
        <p:spPr/>
        <p:txBody>
          <a:bodyPr/>
          <a:lstStyle/>
          <a:p>
            <a:fld id="{462EAA34-09C7-46D8-896C-693D287442F1}" type="datetime1">
              <a:rPr lang="en-US" smtClean="0"/>
              <a:t>2/14/2024</a:t>
            </a:fld>
            <a:endParaRPr lang="en-US"/>
          </a:p>
        </p:txBody>
      </p:sp>
      <p:sp>
        <p:nvSpPr>
          <p:cNvPr id="5" name="Footer Placeholder 4">
            <a:extLst>
              <a:ext uri="{FF2B5EF4-FFF2-40B4-BE49-F238E27FC236}">
                <a16:creationId xmlns:a16="http://schemas.microsoft.com/office/drawing/2014/main" id="{4FD4B2E6-7E31-1941-AEBF-B1CE93BB22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437D6-1BEB-144E-AF02-C0AFE57A2DE5}"/>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45855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17B9-B148-E945-A148-AF11F998E4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CA13F4-6533-8F4D-B85C-DCBEBAB82A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1D4C4C-3BC4-E94B-8FFB-CF3A78D02D6F}"/>
              </a:ext>
            </a:extLst>
          </p:cNvPr>
          <p:cNvSpPr>
            <a:spLocks noGrp="1"/>
          </p:cNvSpPr>
          <p:nvPr>
            <p:ph type="dt" sz="half" idx="10"/>
          </p:nvPr>
        </p:nvSpPr>
        <p:spPr/>
        <p:txBody>
          <a:bodyPr/>
          <a:lstStyle/>
          <a:p>
            <a:fld id="{5E34AEBF-6A36-4505-87F8-601924A1E139}" type="datetime1">
              <a:rPr lang="en-US" smtClean="0"/>
              <a:t>2/14/2024</a:t>
            </a:fld>
            <a:endParaRPr lang="en-US"/>
          </a:p>
        </p:txBody>
      </p:sp>
      <p:sp>
        <p:nvSpPr>
          <p:cNvPr id="5" name="Footer Placeholder 4">
            <a:extLst>
              <a:ext uri="{FF2B5EF4-FFF2-40B4-BE49-F238E27FC236}">
                <a16:creationId xmlns:a16="http://schemas.microsoft.com/office/drawing/2014/main" id="{536E3417-B0DA-8D40-BCFF-5BD793E06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3042B-AE29-6A40-9D64-EB42D4DFD3BB}"/>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974885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A3EBE-5BB2-9043-B1CD-F8DEC3713C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7F21E0-BF3B-5645-B70D-243CB22420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A73481-D8A0-D844-8619-711C4427A0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03B4DE-EF38-F44E-B078-539326634548}"/>
              </a:ext>
            </a:extLst>
          </p:cNvPr>
          <p:cNvSpPr>
            <a:spLocks noGrp="1"/>
          </p:cNvSpPr>
          <p:nvPr>
            <p:ph type="dt" sz="half" idx="10"/>
          </p:nvPr>
        </p:nvSpPr>
        <p:spPr/>
        <p:txBody>
          <a:bodyPr/>
          <a:lstStyle/>
          <a:p>
            <a:fld id="{D64FB76D-E687-40E2-808D-670732DC297E}" type="datetime1">
              <a:rPr lang="en-US" smtClean="0"/>
              <a:t>2/14/2024</a:t>
            </a:fld>
            <a:endParaRPr lang="en-US"/>
          </a:p>
        </p:txBody>
      </p:sp>
      <p:sp>
        <p:nvSpPr>
          <p:cNvPr id="6" name="Footer Placeholder 5">
            <a:extLst>
              <a:ext uri="{FF2B5EF4-FFF2-40B4-BE49-F238E27FC236}">
                <a16:creationId xmlns:a16="http://schemas.microsoft.com/office/drawing/2014/main" id="{901DDE1C-6604-1844-9F35-A0D309527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96A18A-AF8C-3344-A6D2-BC0EBB13AA75}"/>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30904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AABC-5F3E-F544-A989-4215E16705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4AD5C4-1F6E-E542-86B3-2FD64939D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E9964D-E4CF-C64B-B22B-028802C32C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23F8C2-AAC8-294A-AE77-DC323A8B3B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D8550E-758E-4C47-AAF9-E6DCB4BCAC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B80521-D8AC-D245-B03B-798B63C47275}"/>
              </a:ext>
            </a:extLst>
          </p:cNvPr>
          <p:cNvSpPr>
            <a:spLocks noGrp="1"/>
          </p:cNvSpPr>
          <p:nvPr>
            <p:ph type="dt" sz="half" idx="10"/>
          </p:nvPr>
        </p:nvSpPr>
        <p:spPr/>
        <p:txBody>
          <a:bodyPr/>
          <a:lstStyle/>
          <a:p>
            <a:fld id="{E1641309-ACEC-4A62-B49F-1E9CC9F76A49}" type="datetime1">
              <a:rPr lang="en-US" smtClean="0"/>
              <a:t>2/14/2024</a:t>
            </a:fld>
            <a:endParaRPr lang="en-US"/>
          </a:p>
        </p:txBody>
      </p:sp>
      <p:sp>
        <p:nvSpPr>
          <p:cNvPr id="8" name="Footer Placeholder 7">
            <a:extLst>
              <a:ext uri="{FF2B5EF4-FFF2-40B4-BE49-F238E27FC236}">
                <a16:creationId xmlns:a16="http://schemas.microsoft.com/office/drawing/2014/main" id="{0E73800E-41A3-6640-8D6F-5E6B752C1D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CF6877-5F51-7946-8AE1-D155878536C1}"/>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051302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61D1-71E2-A143-9849-E31FC4963E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0A9FB3-307A-DF4E-9555-451A6BB3E399}"/>
              </a:ext>
            </a:extLst>
          </p:cNvPr>
          <p:cNvSpPr>
            <a:spLocks noGrp="1"/>
          </p:cNvSpPr>
          <p:nvPr>
            <p:ph type="dt" sz="half" idx="10"/>
          </p:nvPr>
        </p:nvSpPr>
        <p:spPr/>
        <p:txBody>
          <a:bodyPr/>
          <a:lstStyle/>
          <a:p>
            <a:fld id="{86CE969B-DD82-4F3C-B60F-9B82CB372573}" type="datetime1">
              <a:rPr lang="en-US" smtClean="0"/>
              <a:t>2/14/2024</a:t>
            </a:fld>
            <a:endParaRPr lang="en-US"/>
          </a:p>
        </p:txBody>
      </p:sp>
      <p:sp>
        <p:nvSpPr>
          <p:cNvPr id="4" name="Footer Placeholder 3">
            <a:extLst>
              <a:ext uri="{FF2B5EF4-FFF2-40B4-BE49-F238E27FC236}">
                <a16:creationId xmlns:a16="http://schemas.microsoft.com/office/drawing/2014/main" id="{EE7E2E4D-59CE-554C-89A6-862894A99C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E3EB03-2311-2D40-A4C7-9075EE223428}"/>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118681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3E0DE3-BED1-D54F-BEAA-EC1028D846C2}"/>
              </a:ext>
            </a:extLst>
          </p:cNvPr>
          <p:cNvSpPr>
            <a:spLocks noGrp="1"/>
          </p:cNvSpPr>
          <p:nvPr>
            <p:ph type="dt" sz="half" idx="10"/>
          </p:nvPr>
        </p:nvSpPr>
        <p:spPr/>
        <p:txBody>
          <a:bodyPr/>
          <a:lstStyle/>
          <a:p>
            <a:fld id="{FCA25340-7199-4AB3-A159-8187F6FCD1D7}" type="datetime1">
              <a:rPr lang="en-US" smtClean="0"/>
              <a:t>2/14/2024</a:t>
            </a:fld>
            <a:endParaRPr lang="en-US"/>
          </a:p>
        </p:txBody>
      </p:sp>
      <p:sp>
        <p:nvSpPr>
          <p:cNvPr id="3" name="Footer Placeholder 2">
            <a:extLst>
              <a:ext uri="{FF2B5EF4-FFF2-40B4-BE49-F238E27FC236}">
                <a16:creationId xmlns:a16="http://schemas.microsoft.com/office/drawing/2014/main" id="{00F3F3F1-269A-0141-BCC5-EC8AF00559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95E10F-C896-364B-B942-D8EAE480F319}"/>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58667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F1E7-463E-9649-AB61-F30F302CFF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8889F6-1141-5F4B-9E1A-78D1C42B8A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207966-BD51-484B-9E24-A0AF92E847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2F7D5A-298F-7645-89AA-57AA44E11EDB}"/>
              </a:ext>
            </a:extLst>
          </p:cNvPr>
          <p:cNvSpPr>
            <a:spLocks noGrp="1"/>
          </p:cNvSpPr>
          <p:nvPr>
            <p:ph type="dt" sz="half" idx="10"/>
          </p:nvPr>
        </p:nvSpPr>
        <p:spPr/>
        <p:txBody>
          <a:bodyPr/>
          <a:lstStyle/>
          <a:p>
            <a:fld id="{F90BA913-FA8F-4038-A0D9-309B870D6457}" type="datetime1">
              <a:rPr lang="en-US" smtClean="0"/>
              <a:t>2/14/2024</a:t>
            </a:fld>
            <a:endParaRPr lang="en-US"/>
          </a:p>
        </p:txBody>
      </p:sp>
      <p:sp>
        <p:nvSpPr>
          <p:cNvPr id="6" name="Footer Placeholder 5">
            <a:extLst>
              <a:ext uri="{FF2B5EF4-FFF2-40B4-BE49-F238E27FC236}">
                <a16:creationId xmlns:a16="http://schemas.microsoft.com/office/drawing/2014/main" id="{0F5C3A19-B82D-7848-9D80-1438A5CEAF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2609FB-0537-F447-8684-B7AE80CF6A0E}"/>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98533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DCD7-8C05-784F-B967-89E4284EC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38B20C-C42A-E44D-A952-19B4D305CB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2854BA3-09E2-2C4E-89F7-110A98FCA1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5A16B-D78C-A546-8D53-5C548EAC14B0}"/>
              </a:ext>
            </a:extLst>
          </p:cNvPr>
          <p:cNvSpPr>
            <a:spLocks noGrp="1"/>
          </p:cNvSpPr>
          <p:nvPr>
            <p:ph type="dt" sz="half" idx="10"/>
          </p:nvPr>
        </p:nvSpPr>
        <p:spPr/>
        <p:txBody>
          <a:bodyPr/>
          <a:lstStyle/>
          <a:p>
            <a:fld id="{9A25B8C5-D504-4B43-AC46-5D4E1AA280F3}" type="datetime1">
              <a:rPr lang="en-US" smtClean="0"/>
              <a:t>2/14/2024</a:t>
            </a:fld>
            <a:endParaRPr lang="en-US"/>
          </a:p>
        </p:txBody>
      </p:sp>
      <p:sp>
        <p:nvSpPr>
          <p:cNvPr id="6" name="Footer Placeholder 5">
            <a:extLst>
              <a:ext uri="{FF2B5EF4-FFF2-40B4-BE49-F238E27FC236}">
                <a16:creationId xmlns:a16="http://schemas.microsoft.com/office/drawing/2014/main" id="{42DFF0E7-CF03-B64A-B146-9D65C2BAF9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553722-7A82-4448-B7C3-02830ECCB6D1}"/>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22455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7F9A-FB0A-374E-8E6E-9FA973B034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A5AF0C-A74C-8D41-8D0B-E760DF3D2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94928-BA9F-BE42-8F15-BBA9A42264DF}"/>
              </a:ext>
            </a:extLst>
          </p:cNvPr>
          <p:cNvSpPr>
            <a:spLocks noGrp="1"/>
          </p:cNvSpPr>
          <p:nvPr>
            <p:ph type="dt" sz="half" idx="10"/>
          </p:nvPr>
        </p:nvSpPr>
        <p:spPr/>
        <p:txBody>
          <a:bodyPr/>
          <a:lstStyle/>
          <a:p>
            <a:fld id="{69B5554F-DEC1-4249-838F-3287CA3720AB}" type="datetime1">
              <a:rPr lang="en-US" smtClean="0"/>
              <a:t>2/14/2024</a:t>
            </a:fld>
            <a:endParaRPr lang="en-US"/>
          </a:p>
        </p:txBody>
      </p:sp>
      <p:sp>
        <p:nvSpPr>
          <p:cNvPr id="5" name="Footer Placeholder 4">
            <a:extLst>
              <a:ext uri="{FF2B5EF4-FFF2-40B4-BE49-F238E27FC236}">
                <a16:creationId xmlns:a16="http://schemas.microsoft.com/office/drawing/2014/main" id="{45B01EF0-F95A-7945-9A8C-35AD090D9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D147B9-6005-2044-8A6F-E62EBCA39236}"/>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11805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726E5D-64F1-7042-8487-B3E5161568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55CE7-1A46-F24F-8E3D-5A75E4297B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F563F-D312-914B-8778-A3D9146B4842}"/>
              </a:ext>
            </a:extLst>
          </p:cNvPr>
          <p:cNvSpPr>
            <a:spLocks noGrp="1"/>
          </p:cNvSpPr>
          <p:nvPr>
            <p:ph type="dt" sz="half" idx="10"/>
          </p:nvPr>
        </p:nvSpPr>
        <p:spPr/>
        <p:txBody>
          <a:bodyPr/>
          <a:lstStyle/>
          <a:p>
            <a:fld id="{CF207218-7B24-4BA5-9B6C-38540C34242D}" type="datetime1">
              <a:rPr lang="en-US" smtClean="0"/>
              <a:t>2/14/2024</a:t>
            </a:fld>
            <a:endParaRPr lang="en-US"/>
          </a:p>
        </p:txBody>
      </p:sp>
      <p:sp>
        <p:nvSpPr>
          <p:cNvPr id="5" name="Footer Placeholder 4">
            <a:extLst>
              <a:ext uri="{FF2B5EF4-FFF2-40B4-BE49-F238E27FC236}">
                <a16:creationId xmlns:a16="http://schemas.microsoft.com/office/drawing/2014/main" id="{DEFAEE13-CEB6-B842-A306-00E16204F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45253-EA51-E242-8776-3BAF9B396794}"/>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74049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7929D1-5E48-A046-AAE1-BCCA5ACB15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3C9253-EABA-104E-AC57-20BBDDC8E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41176-6322-B44A-AB2A-64E15B9FE0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530A1-1850-4FBD-90A1-98B6477527F2}" type="datetime1">
              <a:rPr lang="en-US" smtClean="0"/>
              <a:t>2/14/2024</a:t>
            </a:fld>
            <a:endParaRPr lang="en-US"/>
          </a:p>
        </p:txBody>
      </p:sp>
      <p:sp>
        <p:nvSpPr>
          <p:cNvPr id="5" name="Footer Placeholder 4">
            <a:extLst>
              <a:ext uri="{FF2B5EF4-FFF2-40B4-BE49-F238E27FC236}">
                <a16:creationId xmlns:a16="http://schemas.microsoft.com/office/drawing/2014/main" id="{AE3DE3D9-F99A-6A4A-A255-F36F987B43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2D6F28-6826-124D-9F1F-0239F9E50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E0203-A09F-0842-9341-4BFD3867CFA2}" type="slidenum">
              <a:rPr lang="en-US" smtClean="0"/>
              <a:t>‹#›</a:t>
            </a:fld>
            <a:endParaRPr lang="en-US"/>
          </a:p>
        </p:txBody>
      </p:sp>
    </p:spTree>
    <p:extLst>
      <p:ext uri="{BB962C8B-B14F-4D97-AF65-F5344CB8AC3E}">
        <p14:creationId xmlns:p14="http://schemas.microsoft.com/office/powerpoint/2010/main" val="381489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1071D3-197A-FAF4-9FAC-A4BA11C724D8}"/>
              </a:ext>
            </a:extLst>
          </p:cNvPr>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7" name="TextBox 6">
            <a:extLst>
              <a:ext uri="{FF2B5EF4-FFF2-40B4-BE49-F238E27FC236}">
                <a16:creationId xmlns:a16="http://schemas.microsoft.com/office/drawing/2014/main" id="{2F6C2A17-D2D2-F5F0-3A87-24979CCFF65C}"/>
              </a:ext>
            </a:extLst>
          </p:cNvPr>
          <p:cNvSpPr txBox="1"/>
          <p:nvPr/>
        </p:nvSpPr>
        <p:spPr>
          <a:xfrm>
            <a:off x="695325" y="6029105"/>
            <a:ext cx="3203515" cy="261610"/>
          </a:xfrm>
          <a:prstGeom prst="rect">
            <a:avLst/>
          </a:prstGeom>
          <a:noFill/>
        </p:spPr>
        <p:txBody>
          <a:bodyPr wrap="square">
            <a:spAutoFit/>
          </a:bodyPr>
          <a:lstStyle/>
          <a:p>
            <a:r>
              <a:rPr lang="en-US" sz="1100">
                <a:solidFill>
                  <a:srgbClr val="000000"/>
                </a:solidFill>
                <a:latin typeface="Roboto" panose="02000000000000000000" pitchFamily="2" charset="0"/>
                <a:ea typeface="Roboto" panose="02000000000000000000" pitchFamily="2" charset="0"/>
              </a:rPr>
              <a:t>Name of the presenter/creator (if required)</a:t>
            </a:r>
          </a:p>
        </p:txBody>
      </p:sp>
      <p:pic>
        <p:nvPicPr>
          <p:cNvPr id="13" name="Graphic 12">
            <a:extLst>
              <a:ext uri="{FF2B5EF4-FFF2-40B4-BE49-F238E27FC236}">
                <a16:creationId xmlns:a16="http://schemas.microsoft.com/office/drawing/2014/main" id="{F902C140-4008-A9EE-9AE6-4766542E9A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5325" y="557760"/>
            <a:ext cx="1815646" cy="1447821"/>
          </a:xfrm>
          <a:prstGeom prst="rect">
            <a:avLst/>
          </a:prstGeom>
        </p:spPr>
      </p:pic>
      <p:sp>
        <p:nvSpPr>
          <p:cNvPr id="14" name="TextBox 13">
            <a:extLst>
              <a:ext uri="{FF2B5EF4-FFF2-40B4-BE49-F238E27FC236}">
                <a16:creationId xmlns:a16="http://schemas.microsoft.com/office/drawing/2014/main" id="{AB22EEA9-ABEF-B8F4-187B-EBD39D49FEC8}"/>
              </a:ext>
            </a:extLst>
          </p:cNvPr>
          <p:cNvSpPr txBox="1"/>
          <p:nvPr/>
        </p:nvSpPr>
        <p:spPr>
          <a:xfrm>
            <a:off x="695325" y="3720781"/>
            <a:ext cx="7422576" cy="2308324"/>
          </a:xfrm>
          <a:prstGeom prst="rect">
            <a:avLst/>
          </a:prstGeom>
          <a:noFill/>
        </p:spPr>
        <p:txBody>
          <a:bodyPr wrap="square">
            <a:spAutoFit/>
          </a:bodyPr>
          <a:lstStyle/>
          <a:p>
            <a:r>
              <a:rPr lang="en-US" sz="4800" b="1">
                <a:latin typeface="Roboto Black" panose="02000000000000000000" pitchFamily="50" charset="0"/>
                <a:ea typeface="Roboto Black" panose="02000000000000000000" pitchFamily="50" charset="0"/>
                <a:cs typeface="Roboto" panose="02000000000000000000" pitchFamily="2" charset="0"/>
              </a:rPr>
              <a:t>Title of the presentation in maximum 3 lines of Roboto Bold 48pt</a:t>
            </a:r>
          </a:p>
        </p:txBody>
      </p:sp>
      <p:sp>
        <p:nvSpPr>
          <p:cNvPr id="15" name="TextBox 14">
            <a:extLst>
              <a:ext uri="{FF2B5EF4-FFF2-40B4-BE49-F238E27FC236}">
                <a16:creationId xmlns:a16="http://schemas.microsoft.com/office/drawing/2014/main" id="{DD4589FF-AEDA-F45E-EB1A-1146584737C4}"/>
              </a:ext>
            </a:extLst>
          </p:cNvPr>
          <p:cNvSpPr txBox="1"/>
          <p:nvPr/>
        </p:nvSpPr>
        <p:spPr>
          <a:xfrm>
            <a:off x="695325" y="3406236"/>
            <a:ext cx="3505199" cy="261610"/>
          </a:xfrm>
          <a:prstGeom prst="rect">
            <a:avLst/>
          </a:prstGeom>
          <a:noFill/>
        </p:spPr>
        <p:txBody>
          <a:bodyPr wrap="square">
            <a:spAutoFit/>
          </a:bodyPr>
          <a:lstStyle/>
          <a:p>
            <a:r>
              <a:rPr lang="en-US" sz="1100">
                <a:latin typeface="Roboto" panose="02000000000000000000" pitchFamily="2" charset="0"/>
                <a:ea typeface="Roboto" panose="02000000000000000000" pitchFamily="2" charset="0"/>
              </a:rPr>
              <a:t>Date and location (if required) All in Roboto 11</a:t>
            </a:r>
            <a:endParaRPr lang="en-US" sz="1100"/>
          </a:p>
        </p:txBody>
      </p:sp>
      <p:pic>
        <p:nvPicPr>
          <p:cNvPr id="17" name="Graphic 16">
            <a:extLst>
              <a:ext uri="{FF2B5EF4-FFF2-40B4-BE49-F238E27FC236}">
                <a16:creationId xmlns:a16="http://schemas.microsoft.com/office/drawing/2014/main" id="{B623BDF2-A045-317B-B44D-3E4BBA55F8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02543" y="-1765512"/>
            <a:ext cx="8447484" cy="6858000"/>
          </a:xfrm>
          <a:prstGeom prst="rect">
            <a:avLst/>
          </a:prstGeom>
        </p:spPr>
      </p:pic>
      <p:sp>
        <p:nvSpPr>
          <p:cNvPr id="18" name="TextBox 17">
            <a:extLst>
              <a:ext uri="{FF2B5EF4-FFF2-40B4-BE49-F238E27FC236}">
                <a16:creationId xmlns:a16="http://schemas.microsoft.com/office/drawing/2014/main" id="{B09891E6-EA1F-A266-7470-F174F6484287}"/>
              </a:ext>
            </a:extLst>
          </p:cNvPr>
          <p:cNvSpPr txBox="1"/>
          <p:nvPr/>
        </p:nvSpPr>
        <p:spPr>
          <a:xfrm>
            <a:off x="7969965" y="5921383"/>
            <a:ext cx="3526710" cy="369332"/>
          </a:xfrm>
          <a:prstGeom prst="rect">
            <a:avLst/>
          </a:prstGeom>
          <a:noFill/>
        </p:spPr>
        <p:txBody>
          <a:bodyPr wrap="square" rtlCol="0">
            <a:spAutoFit/>
          </a:bodyPr>
          <a:lstStyle/>
          <a:p>
            <a:pPr algn="ctr"/>
            <a:r>
              <a:rPr lang="en-US" b="1">
                <a:solidFill>
                  <a:srgbClr val="37B34A"/>
                </a:solidFill>
                <a:latin typeface="Roboto" panose="02000000000000000000" pitchFamily="2" charset="0"/>
                <a:ea typeface="Roboto" panose="02000000000000000000" pitchFamily="2" charset="0"/>
                <a:cs typeface="Roboto" panose="02000000000000000000" pitchFamily="2" charset="0"/>
              </a:rPr>
              <a:t>unep.org/</a:t>
            </a:r>
            <a:r>
              <a:rPr lang="en-US" b="1" err="1">
                <a:solidFill>
                  <a:srgbClr val="37B34A"/>
                </a:solidFill>
                <a:latin typeface="Roboto" panose="02000000000000000000" pitchFamily="2" charset="0"/>
                <a:ea typeface="Roboto" panose="02000000000000000000" pitchFamily="2" charset="0"/>
                <a:cs typeface="Roboto" panose="02000000000000000000" pitchFamily="2" charset="0"/>
              </a:rPr>
              <a:t>environmentassembly</a:t>
            </a:r>
            <a:endParaRPr lang="en-KE" b="1">
              <a:solidFill>
                <a:srgbClr val="37B34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869003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1071D3-197A-FAF4-9FAC-A4BA11C724D8}"/>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7" name="TextBox 6">
            <a:extLst>
              <a:ext uri="{FF2B5EF4-FFF2-40B4-BE49-F238E27FC236}">
                <a16:creationId xmlns:a16="http://schemas.microsoft.com/office/drawing/2014/main" id="{2F6C2A17-D2D2-F5F0-3A87-24979CCFF65C}"/>
              </a:ext>
            </a:extLst>
          </p:cNvPr>
          <p:cNvSpPr txBox="1"/>
          <p:nvPr/>
        </p:nvSpPr>
        <p:spPr>
          <a:xfrm>
            <a:off x="695325" y="6038630"/>
            <a:ext cx="3203515" cy="261610"/>
          </a:xfrm>
          <a:prstGeom prst="rect">
            <a:avLst/>
          </a:prstGeom>
          <a:noFill/>
        </p:spPr>
        <p:txBody>
          <a:bodyPr wrap="square">
            <a:spAutoFit/>
          </a:bodyPr>
          <a:lstStyle/>
          <a:p>
            <a:r>
              <a:rPr lang="en-US" sz="1100">
                <a:solidFill>
                  <a:schemeClr val="bg1"/>
                </a:solidFill>
                <a:latin typeface="Roboto" panose="02000000000000000000" pitchFamily="2" charset="0"/>
                <a:ea typeface="Roboto" panose="02000000000000000000" pitchFamily="2" charset="0"/>
              </a:rPr>
              <a:t>Name of the presenter/creator (if required)</a:t>
            </a:r>
          </a:p>
        </p:txBody>
      </p:sp>
      <p:sp>
        <p:nvSpPr>
          <p:cNvPr id="14" name="TextBox 13">
            <a:extLst>
              <a:ext uri="{FF2B5EF4-FFF2-40B4-BE49-F238E27FC236}">
                <a16:creationId xmlns:a16="http://schemas.microsoft.com/office/drawing/2014/main" id="{AB22EEA9-ABEF-B8F4-187B-EBD39D49FEC8}"/>
              </a:ext>
            </a:extLst>
          </p:cNvPr>
          <p:cNvSpPr txBox="1"/>
          <p:nvPr/>
        </p:nvSpPr>
        <p:spPr>
          <a:xfrm>
            <a:off x="695325" y="3730306"/>
            <a:ext cx="7422576" cy="2308324"/>
          </a:xfrm>
          <a:prstGeom prst="rect">
            <a:avLst/>
          </a:prstGeom>
          <a:noFill/>
        </p:spPr>
        <p:txBody>
          <a:bodyPr wrap="square">
            <a:spAutoFit/>
          </a:bodyPr>
          <a:lstStyle/>
          <a:p>
            <a:r>
              <a:rPr lang="en-US" sz="4800" b="1">
                <a:solidFill>
                  <a:schemeClr val="bg1"/>
                </a:solidFill>
                <a:latin typeface="Roboto Black" panose="02000000000000000000" pitchFamily="50" charset="0"/>
                <a:ea typeface="Roboto Black" panose="02000000000000000000" pitchFamily="50" charset="0"/>
                <a:cs typeface="Roboto" panose="02000000000000000000" pitchFamily="2" charset="0"/>
              </a:rPr>
              <a:t>Title of the presentation in maximum 3 lines of Roboto Bold 48pt</a:t>
            </a:r>
          </a:p>
        </p:txBody>
      </p:sp>
      <p:sp>
        <p:nvSpPr>
          <p:cNvPr id="15" name="TextBox 14">
            <a:extLst>
              <a:ext uri="{FF2B5EF4-FFF2-40B4-BE49-F238E27FC236}">
                <a16:creationId xmlns:a16="http://schemas.microsoft.com/office/drawing/2014/main" id="{DD4589FF-AEDA-F45E-EB1A-1146584737C4}"/>
              </a:ext>
            </a:extLst>
          </p:cNvPr>
          <p:cNvSpPr txBox="1"/>
          <p:nvPr/>
        </p:nvSpPr>
        <p:spPr>
          <a:xfrm>
            <a:off x="695325" y="3415761"/>
            <a:ext cx="3505199" cy="261610"/>
          </a:xfrm>
          <a:prstGeom prst="rect">
            <a:avLst/>
          </a:prstGeom>
          <a:noFill/>
        </p:spPr>
        <p:txBody>
          <a:bodyPr wrap="square">
            <a:spAutoFit/>
          </a:bodyPr>
          <a:lstStyle/>
          <a:p>
            <a:r>
              <a:rPr lang="en-US" sz="1100">
                <a:solidFill>
                  <a:schemeClr val="bg1"/>
                </a:solidFill>
                <a:latin typeface="Roboto" panose="02000000000000000000" pitchFamily="2" charset="0"/>
                <a:ea typeface="Roboto" panose="02000000000000000000" pitchFamily="2" charset="0"/>
              </a:rPr>
              <a:t>Date and location (if required) All in Roboto 11</a:t>
            </a:r>
            <a:endParaRPr lang="en-US" sz="1100">
              <a:solidFill>
                <a:schemeClr val="bg1"/>
              </a:solidFill>
            </a:endParaRPr>
          </a:p>
        </p:txBody>
      </p:sp>
      <p:pic>
        <p:nvPicPr>
          <p:cNvPr id="3" name="Graphic 2">
            <a:extLst>
              <a:ext uri="{FF2B5EF4-FFF2-40B4-BE49-F238E27FC236}">
                <a16:creationId xmlns:a16="http://schemas.microsoft.com/office/drawing/2014/main" id="{C304FB51-8DAF-6E27-3EFB-771E6995CC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7075" y="549275"/>
            <a:ext cx="1859417" cy="1482725"/>
          </a:xfrm>
          <a:prstGeom prst="rect">
            <a:avLst/>
          </a:prstGeom>
        </p:spPr>
      </p:pic>
      <p:pic>
        <p:nvPicPr>
          <p:cNvPr id="9" name="Graphic 8">
            <a:extLst>
              <a:ext uri="{FF2B5EF4-FFF2-40B4-BE49-F238E27FC236}">
                <a16:creationId xmlns:a16="http://schemas.microsoft.com/office/drawing/2014/main" id="{8C15547B-5564-3813-2D80-43CB2C1D4A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03294" y="-1765512"/>
            <a:ext cx="8454399" cy="6858001"/>
          </a:xfrm>
          <a:prstGeom prst="rect">
            <a:avLst/>
          </a:prstGeom>
        </p:spPr>
      </p:pic>
      <p:sp>
        <p:nvSpPr>
          <p:cNvPr id="12" name="TextBox 11">
            <a:extLst>
              <a:ext uri="{FF2B5EF4-FFF2-40B4-BE49-F238E27FC236}">
                <a16:creationId xmlns:a16="http://schemas.microsoft.com/office/drawing/2014/main" id="{F8EA97C8-83C2-C375-FC55-2CE320F857D8}"/>
              </a:ext>
            </a:extLst>
          </p:cNvPr>
          <p:cNvSpPr txBox="1"/>
          <p:nvPr/>
        </p:nvSpPr>
        <p:spPr>
          <a:xfrm>
            <a:off x="7969965" y="5921383"/>
            <a:ext cx="3526710" cy="369332"/>
          </a:xfrm>
          <a:prstGeom prst="rect">
            <a:avLst/>
          </a:prstGeom>
          <a:noFill/>
        </p:spPr>
        <p:txBody>
          <a:bodyPr wrap="square" rtlCol="0">
            <a:spAutoFit/>
          </a:bodyPr>
          <a:lstStyle/>
          <a:p>
            <a:pPr algn="ctr"/>
            <a:r>
              <a:rPr lang="en-US" b="1">
                <a:solidFill>
                  <a:srgbClr val="37B34A"/>
                </a:solidFill>
                <a:latin typeface="Roboto" panose="02000000000000000000" pitchFamily="2" charset="0"/>
                <a:ea typeface="Roboto" panose="02000000000000000000" pitchFamily="2" charset="0"/>
                <a:cs typeface="Roboto" panose="02000000000000000000" pitchFamily="2" charset="0"/>
              </a:rPr>
              <a:t>unep.org/</a:t>
            </a:r>
            <a:r>
              <a:rPr lang="en-US" b="1" err="1">
                <a:solidFill>
                  <a:srgbClr val="37B34A"/>
                </a:solidFill>
                <a:latin typeface="Roboto" panose="02000000000000000000" pitchFamily="2" charset="0"/>
                <a:ea typeface="Roboto" panose="02000000000000000000" pitchFamily="2" charset="0"/>
                <a:cs typeface="Roboto" panose="02000000000000000000" pitchFamily="2" charset="0"/>
              </a:rPr>
              <a:t>environmentassembly</a:t>
            </a:r>
            <a:endParaRPr lang="en-KE" b="1">
              <a:solidFill>
                <a:srgbClr val="37B34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74504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1071D3-197A-FAF4-9FAC-A4BA11C724D8}"/>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5" name="Picture 4" descr="A green hills with rolling hills&#10;&#10;Description automatically generated">
            <a:extLst>
              <a:ext uri="{FF2B5EF4-FFF2-40B4-BE49-F238E27FC236}">
                <a16:creationId xmlns:a16="http://schemas.microsoft.com/office/drawing/2014/main" id="{B1D904C6-7A9D-2E38-1CE7-D1BBDDFF3F39}"/>
              </a:ext>
            </a:extLst>
          </p:cNvPr>
          <p:cNvPicPr>
            <a:picLocks noChangeAspect="1"/>
          </p:cNvPicPr>
          <p:nvPr/>
        </p:nvPicPr>
        <p:blipFill>
          <a:blip r:embed="rId2">
            <a:alphaModFix amt="44000"/>
          </a:blip>
          <a:stretch>
            <a:fillRect/>
          </a:stretch>
        </p:blipFill>
        <p:spPr>
          <a:xfrm>
            <a:off x="1" y="-190940"/>
            <a:ext cx="12192000" cy="7258929"/>
          </a:xfrm>
          <a:prstGeom prst="rect">
            <a:avLst/>
          </a:prstGeom>
        </p:spPr>
      </p:pic>
      <p:sp>
        <p:nvSpPr>
          <p:cNvPr id="7" name="TextBox 6">
            <a:extLst>
              <a:ext uri="{FF2B5EF4-FFF2-40B4-BE49-F238E27FC236}">
                <a16:creationId xmlns:a16="http://schemas.microsoft.com/office/drawing/2014/main" id="{2F6C2A17-D2D2-F5F0-3A87-24979CCFF65C}"/>
              </a:ext>
            </a:extLst>
          </p:cNvPr>
          <p:cNvSpPr txBox="1"/>
          <p:nvPr/>
        </p:nvSpPr>
        <p:spPr>
          <a:xfrm>
            <a:off x="695325" y="6038630"/>
            <a:ext cx="3203515" cy="261610"/>
          </a:xfrm>
          <a:prstGeom prst="rect">
            <a:avLst/>
          </a:prstGeom>
          <a:noFill/>
        </p:spPr>
        <p:txBody>
          <a:bodyPr wrap="square">
            <a:spAutoFit/>
          </a:bodyPr>
          <a:lstStyle/>
          <a:p>
            <a:r>
              <a:rPr lang="en-US" sz="1100">
                <a:solidFill>
                  <a:schemeClr val="bg1"/>
                </a:solidFill>
                <a:latin typeface="Roboto" panose="02000000000000000000" pitchFamily="2" charset="0"/>
                <a:ea typeface="Roboto" panose="02000000000000000000" pitchFamily="2" charset="0"/>
              </a:rPr>
              <a:t>Name of the presenter/creator (if required)</a:t>
            </a:r>
          </a:p>
        </p:txBody>
      </p:sp>
      <p:sp>
        <p:nvSpPr>
          <p:cNvPr id="14" name="TextBox 13">
            <a:extLst>
              <a:ext uri="{FF2B5EF4-FFF2-40B4-BE49-F238E27FC236}">
                <a16:creationId xmlns:a16="http://schemas.microsoft.com/office/drawing/2014/main" id="{AB22EEA9-ABEF-B8F4-187B-EBD39D49FEC8}"/>
              </a:ext>
            </a:extLst>
          </p:cNvPr>
          <p:cNvSpPr txBox="1"/>
          <p:nvPr/>
        </p:nvSpPr>
        <p:spPr>
          <a:xfrm>
            <a:off x="695325" y="3730306"/>
            <a:ext cx="7422576" cy="2308324"/>
          </a:xfrm>
          <a:prstGeom prst="rect">
            <a:avLst/>
          </a:prstGeom>
          <a:noFill/>
        </p:spPr>
        <p:txBody>
          <a:bodyPr wrap="square">
            <a:spAutoFit/>
          </a:bodyPr>
          <a:lstStyle/>
          <a:p>
            <a:r>
              <a:rPr lang="en-US" sz="4800" b="1">
                <a:solidFill>
                  <a:schemeClr val="bg1"/>
                </a:solidFill>
                <a:latin typeface="Roboto Black" panose="02000000000000000000" pitchFamily="50" charset="0"/>
                <a:ea typeface="Roboto Black" panose="02000000000000000000" pitchFamily="50" charset="0"/>
                <a:cs typeface="Roboto" panose="02000000000000000000" pitchFamily="2" charset="0"/>
              </a:rPr>
              <a:t>Title of the presentation in maximum 3 lines of Roboto Bold 48pt</a:t>
            </a:r>
          </a:p>
        </p:txBody>
      </p:sp>
      <p:sp>
        <p:nvSpPr>
          <p:cNvPr id="15" name="TextBox 14">
            <a:extLst>
              <a:ext uri="{FF2B5EF4-FFF2-40B4-BE49-F238E27FC236}">
                <a16:creationId xmlns:a16="http://schemas.microsoft.com/office/drawing/2014/main" id="{DD4589FF-AEDA-F45E-EB1A-1146584737C4}"/>
              </a:ext>
            </a:extLst>
          </p:cNvPr>
          <p:cNvSpPr txBox="1"/>
          <p:nvPr/>
        </p:nvSpPr>
        <p:spPr>
          <a:xfrm>
            <a:off x="695325" y="3415761"/>
            <a:ext cx="3505199" cy="261610"/>
          </a:xfrm>
          <a:prstGeom prst="rect">
            <a:avLst/>
          </a:prstGeom>
          <a:noFill/>
        </p:spPr>
        <p:txBody>
          <a:bodyPr wrap="square">
            <a:spAutoFit/>
          </a:bodyPr>
          <a:lstStyle/>
          <a:p>
            <a:r>
              <a:rPr lang="en-US" sz="1100">
                <a:solidFill>
                  <a:schemeClr val="bg1"/>
                </a:solidFill>
                <a:latin typeface="Roboto" panose="02000000000000000000" pitchFamily="2" charset="0"/>
                <a:ea typeface="Roboto" panose="02000000000000000000" pitchFamily="2" charset="0"/>
              </a:rPr>
              <a:t>Date and location (if required) All in Roboto 11</a:t>
            </a:r>
            <a:endParaRPr lang="en-US" sz="1100">
              <a:solidFill>
                <a:schemeClr val="bg1"/>
              </a:solidFill>
            </a:endParaRPr>
          </a:p>
        </p:txBody>
      </p:sp>
      <p:pic>
        <p:nvPicPr>
          <p:cNvPr id="3" name="Graphic 2">
            <a:extLst>
              <a:ext uri="{FF2B5EF4-FFF2-40B4-BE49-F238E27FC236}">
                <a16:creationId xmlns:a16="http://schemas.microsoft.com/office/drawing/2014/main" id="{C304FB51-8DAF-6E27-3EFB-771E6995CC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7075" y="549275"/>
            <a:ext cx="1900011" cy="1515095"/>
          </a:xfrm>
          <a:prstGeom prst="rect">
            <a:avLst/>
          </a:prstGeom>
        </p:spPr>
      </p:pic>
      <p:pic>
        <p:nvPicPr>
          <p:cNvPr id="9" name="Graphic 8">
            <a:extLst>
              <a:ext uri="{FF2B5EF4-FFF2-40B4-BE49-F238E27FC236}">
                <a16:creationId xmlns:a16="http://schemas.microsoft.com/office/drawing/2014/main" id="{4A22D4A4-0E32-1576-8BCB-CDF98701AD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03294" y="-1765512"/>
            <a:ext cx="8454399" cy="6858001"/>
          </a:xfrm>
          <a:prstGeom prst="rect">
            <a:avLst/>
          </a:prstGeom>
        </p:spPr>
      </p:pic>
      <p:sp>
        <p:nvSpPr>
          <p:cNvPr id="12" name="TextBox 11">
            <a:extLst>
              <a:ext uri="{FF2B5EF4-FFF2-40B4-BE49-F238E27FC236}">
                <a16:creationId xmlns:a16="http://schemas.microsoft.com/office/drawing/2014/main" id="{ED451D5C-B579-6BD5-4D30-CA8CB03BC5AD}"/>
              </a:ext>
            </a:extLst>
          </p:cNvPr>
          <p:cNvSpPr txBox="1"/>
          <p:nvPr/>
        </p:nvSpPr>
        <p:spPr>
          <a:xfrm>
            <a:off x="7969965" y="5921383"/>
            <a:ext cx="3526710" cy="369332"/>
          </a:xfrm>
          <a:prstGeom prst="rect">
            <a:avLst/>
          </a:prstGeom>
          <a:noFill/>
        </p:spPr>
        <p:txBody>
          <a:bodyPr wrap="square" rtlCol="0">
            <a:spAutoFit/>
          </a:bodyPr>
          <a:lstStyle/>
          <a:p>
            <a:pPr algn="ctr"/>
            <a:r>
              <a:rPr lang="en-US" b="1">
                <a:solidFill>
                  <a:srgbClr val="37B34A"/>
                </a:solidFill>
                <a:latin typeface="Roboto" panose="02000000000000000000" pitchFamily="2" charset="0"/>
                <a:ea typeface="Roboto" panose="02000000000000000000" pitchFamily="2" charset="0"/>
                <a:cs typeface="Roboto" panose="02000000000000000000" pitchFamily="2" charset="0"/>
              </a:rPr>
              <a:t>unep.org/</a:t>
            </a:r>
            <a:r>
              <a:rPr lang="en-US" b="1" err="1">
                <a:solidFill>
                  <a:srgbClr val="37B34A"/>
                </a:solidFill>
                <a:latin typeface="Roboto" panose="02000000000000000000" pitchFamily="2" charset="0"/>
                <a:ea typeface="Roboto" panose="02000000000000000000" pitchFamily="2" charset="0"/>
                <a:cs typeface="Roboto" panose="02000000000000000000" pitchFamily="2" charset="0"/>
              </a:rPr>
              <a:t>environmentassembly</a:t>
            </a:r>
            <a:endParaRPr lang="en-KE" b="1">
              <a:solidFill>
                <a:srgbClr val="37B34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950781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3501AF-2A7C-82E2-7D4D-A7AE5C7FA9DE}"/>
              </a:ext>
            </a:extLst>
          </p:cNvPr>
          <p:cNvSpPr txBox="1"/>
          <p:nvPr/>
        </p:nvSpPr>
        <p:spPr>
          <a:xfrm>
            <a:off x="695325" y="486196"/>
            <a:ext cx="4159251" cy="1077218"/>
          </a:xfrm>
          <a:prstGeom prst="rect">
            <a:avLst/>
          </a:prstGeom>
          <a:noFill/>
        </p:spPr>
        <p:txBody>
          <a:bodyPr wrap="square">
            <a:spAutoFit/>
          </a:bodyPr>
          <a:lstStyle/>
          <a:p>
            <a:pPr marL="0" lvl="1"/>
            <a:r>
              <a:rPr lang="en-US" sz="3200" b="1">
                <a:latin typeface="Roboto" panose="02000000000000000000" pitchFamily="2" charset="0"/>
                <a:ea typeface="Roboto" panose="02000000000000000000" pitchFamily="2" charset="0"/>
              </a:rPr>
              <a:t>Header text, two line, Roboto Bold 32pt</a:t>
            </a:r>
            <a:endParaRPr lang="en-US" sz="3200" b="1"/>
          </a:p>
        </p:txBody>
      </p:sp>
      <p:sp>
        <p:nvSpPr>
          <p:cNvPr id="11" name="TextBox 10">
            <a:extLst>
              <a:ext uri="{FF2B5EF4-FFF2-40B4-BE49-F238E27FC236}">
                <a16:creationId xmlns:a16="http://schemas.microsoft.com/office/drawing/2014/main" id="{A29E127A-64A0-1482-6BD2-EB508CE578D7}"/>
              </a:ext>
            </a:extLst>
          </p:cNvPr>
          <p:cNvSpPr txBox="1"/>
          <p:nvPr/>
        </p:nvSpPr>
        <p:spPr>
          <a:xfrm>
            <a:off x="695325" y="1563414"/>
            <a:ext cx="6178550" cy="338554"/>
          </a:xfrm>
          <a:prstGeom prst="rect">
            <a:avLst/>
          </a:prstGeom>
          <a:noFill/>
        </p:spPr>
        <p:txBody>
          <a:bodyPr wrap="square">
            <a:spAutoFit/>
          </a:bodyPr>
          <a:lstStyle/>
          <a:p>
            <a:pPr marL="0" lvl="1"/>
            <a:r>
              <a:rPr lang="en-US" sz="1600" b="0">
                <a:solidFill>
                  <a:schemeClr val="tx1"/>
                </a:solidFill>
                <a:latin typeface="Roboto" panose="02000000000000000000" pitchFamily="2" charset="0"/>
                <a:ea typeface="Roboto" panose="02000000000000000000" pitchFamily="2" charset="0"/>
              </a:rPr>
              <a:t>Subheading, if required, one line, Roboto 16pt </a:t>
            </a:r>
          </a:p>
        </p:txBody>
      </p:sp>
      <p:sp>
        <p:nvSpPr>
          <p:cNvPr id="15" name="TextBox 14">
            <a:extLst>
              <a:ext uri="{FF2B5EF4-FFF2-40B4-BE49-F238E27FC236}">
                <a16:creationId xmlns:a16="http://schemas.microsoft.com/office/drawing/2014/main" id="{7AF77FE6-3A29-66D8-8842-16956AC70283}"/>
              </a:ext>
            </a:extLst>
          </p:cNvPr>
          <p:cNvSpPr txBox="1"/>
          <p:nvPr/>
        </p:nvSpPr>
        <p:spPr>
          <a:xfrm>
            <a:off x="695325" y="5940917"/>
            <a:ext cx="6096000" cy="369332"/>
          </a:xfrm>
          <a:prstGeom prst="rect">
            <a:avLst/>
          </a:prstGeom>
          <a:noFill/>
        </p:spPr>
        <p:txBody>
          <a:bodyPr wrap="square">
            <a:spAutoFit/>
          </a:bodyPr>
          <a:lstStyle/>
          <a:p>
            <a:pPr marL="0" lvl="1"/>
            <a:r>
              <a:rPr lang="en-US" sz="900">
                <a:solidFill>
                  <a:schemeClr val="tx1"/>
                </a:solidFill>
                <a:latin typeface="Roboto" panose="02000000000000000000" pitchFamily="2" charset="0"/>
                <a:ea typeface="Roboto" panose="02000000000000000000" pitchFamily="2" charset="0"/>
              </a:rPr>
              <a:t>Confidentiality information (if required)</a:t>
            </a:r>
          </a:p>
          <a:p>
            <a:pPr marL="0" lvl="1"/>
            <a:r>
              <a:rPr lang="en-US" sz="900">
                <a:solidFill>
                  <a:schemeClr val="tx1"/>
                </a:solidFill>
                <a:latin typeface="Roboto" panose="02000000000000000000" pitchFamily="2" charset="0"/>
                <a:ea typeface="Roboto" panose="02000000000000000000" pitchFamily="2" charset="0"/>
              </a:rPr>
              <a:t>Page number (if required) All in Roboto 11</a:t>
            </a:r>
            <a:endParaRPr lang="en-US" sz="900">
              <a:solidFill>
                <a:schemeClr val="tx1"/>
              </a:solidFill>
            </a:endParaRPr>
          </a:p>
        </p:txBody>
      </p:sp>
      <p:sp>
        <p:nvSpPr>
          <p:cNvPr id="18" name="TextBox 17">
            <a:extLst>
              <a:ext uri="{FF2B5EF4-FFF2-40B4-BE49-F238E27FC236}">
                <a16:creationId xmlns:a16="http://schemas.microsoft.com/office/drawing/2014/main" id="{908C6431-DEAC-E0C9-A5D5-972E328F720F}"/>
              </a:ext>
            </a:extLst>
          </p:cNvPr>
          <p:cNvSpPr txBox="1"/>
          <p:nvPr/>
        </p:nvSpPr>
        <p:spPr>
          <a:xfrm>
            <a:off x="695325" y="3576641"/>
            <a:ext cx="5788026" cy="1451231"/>
          </a:xfrm>
          <a:prstGeom prst="rect">
            <a:avLst/>
          </a:prstGeom>
          <a:noFill/>
        </p:spPr>
        <p:txBody>
          <a:bodyPr wrap="square">
            <a:spAutoFit/>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sz="1000">
                <a:solidFill>
                  <a:schemeClr val="tx1"/>
                </a:solidFill>
                <a:latin typeface="Roboto" panose="02000000000000000000" pitchFamily="2" charset="0"/>
                <a:ea typeface="Roboto" panose="02000000000000000000" pitchFamily="2" charset="0"/>
              </a:rPr>
              <a:t>Body text Roboto 10pt. To thrive in a connected world, businesses need common standards. That’s why we’re seeing such a proliferation of industry consortia: groups of companies working together to develop technical terms and protocols that can serve as the basis for shared processes. Because consortia require competitors to collaborate closely, they can be difficult to set up—and even more difficult to keep on track. Indeed, the mixed results of consortia to date reveal how hard it is to make these complex new forms of business work.</a:t>
            </a:r>
          </a:p>
        </p:txBody>
      </p:sp>
      <p:pic>
        <p:nvPicPr>
          <p:cNvPr id="2" name="Graphic 1">
            <a:extLst>
              <a:ext uri="{FF2B5EF4-FFF2-40B4-BE49-F238E27FC236}">
                <a16:creationId xmlns:a16="http://schemas.microsoft.com/office/drawing/2014/main" id="{1EF4B08F-7721-5AA6-0A44-A0C3DE9D24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92463" y="557761"/>
            <a:ext cx="1104212" cy="880514"/>
          </a:xfrm>
          <a:prstGeom prst="rect">
            <a:avLst/>
          </a:prstGeom>
        </p:spPr>
      </p:pic>
      <p:pic>
        <p:nvPicPr>
          <p:cNvPr id="5" name="Graphic 4">
            <a:extLst>
              <a:ext uri="{FF2B5EF4-FFF2-40B4-BE49-F238E27FC236}">
                <a16:creationId xmlns:a16="http://schemas.microsoft.com/office/drawing/2014/main" id="{9CDDA94B-E57E-F1C6-F3F9-336F00DDB4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3943" y="869376"/>
            <a:ext cx="12305056" cy="9455656"/>
          </a:xfrm>
          <a:prstGeom prst="rect">
            <a:avLst/>
          </a:prstGeom>
        </p:spPr>
      </p:pic>
    </p:spTree>
    <p:extLst>
      <p:ext uri="{BB962C8B-B14F-4D97-AF65-F5344CB8AC3E}">
        <p14:creationId xmlns:p14="http://schemas.microsoft.com/office/powerpoint/2010/main" val="2078525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3501AF-2A7C-82E2-7D4D-A7AE5C7FA9DE}"/>
              </a:ext>
            </a:extLst>
          </p:cNvPr>
          <p:cNvSpPr txBox="1"/>
          <p:nvPr/>
        </p:nvSpPr>
        <p:spPr>
          <a:xfrm>
            <a:off x="695325" y="549275"/>
            <a:ext cx="5644244" cy="1077218"/>
          </a:xfrm>
          <a:prstGeom prst="rect">
            <a:avLst/>
          </a:prstGeom>
          <a:noFill/>
        </p:spPr>
        <p:txBody>
          <a:bodyPr wrap="square">
            <a:spAutoFit/>
          </a:bodyPr>
          <a:lstStyle/>
          <a:p>
            <a:pPr marL="0" lvl="1"/>
            <a:r>
              <a:rPr lang="en-US" sz="3200" b="1">
                <a:latin typeface="Roboto" panose="02000000000000000000" pitchFamily="2" charset="0"/>
                <a:ea typeface="Roboto" panose="02000000000000000000" pitchFamily="2" charset="0"/>
              </a:rPr>
              <a:t>Header text, two line,</a:t>
            </a:r>
          </a:p>
          <a:p>
            <a:pPr marL="0" lvl="1"/>
            <a:r>
              <a:rPr lang="en-US" sz="3200" b="1">
                <a:latin typeface="Roboto" panose="02000000000000000000" pitchFamily="2" charset="0"/>
                <a:ea typeface="Roboto" panose="02000000000000000000" pitchFamily="2" charset="0"/>
              </a:rPr>
              <a:t>Roboto Bold 32pt</a:t>
            </a:r>
            <a:endParaRPr lang="en-US" sz="3200" b="1"/>
          </a:p>
        </p:txBody>
      </p:sp>
      <p:sp>
        <p:nvSpPr>
          <p:cNvPr id="11" name="TextBox 10">
            <a:extLst>
              <a:ext uri="{FF2B5EF4-FFF2-40B4-BE49-F238E27FC236}">
                <a16:creationId xmlns:a16="http://schemas.microsoft.com/office/drawing/2014/main" id="{A29E127A-64A0-1482-6BD2-EB508CE578D7}"/>
              </a:ext>
            </a:extLst>
          </p:cNvPr>
          <p:cNvSpPr txBox="1"/>
          <p:nvPr/>
        </p:nvSpPr>
        <p:spPr>
          <a:xfrm>
            <a:off x="695325" y="1626493"/>
            <a:ext cx="5502276" cy="338554"/>
          </a:xfrm>
          <a:prstGeom prst="rect">
            <a:avLst/>
          </a:prstGeom>
          <a:noFill/>
        </p:spPr>
        <p:txBody>
          <a:bodyPr wrap="square">
            <a:spAutoFit/>
          </a:bodyPr>
          <a:lstStyle/>
          <a:p>
            <a:pPr marL="0" lvl="1"/>
            <a:r>
              <a:rPr lang="en-US" sz="1600" b="0">
                <a:solidFill>
                  <a:schemeClr val="tx1"/>
                </a:solidFill>
                <a:latin typeface="Roboto" panose="02000000000000000000" pitchFamily="2" charset="0"/>
                <a:ea typeface="Roboto" panose="02000000000000000000" pitchFamily="2" charset="0"/>
              </a:rPr>
              <a:t>Subheading, if required, one line, Roboto 16pt </a:t>
            </a:r>
          </a:p>
        </p:txBody>
      </p:sp>
      <p:sp>
        <p:nvSpPr>
          <p:cNvPr id="13" name="TextBox 12">
            <a:extLst>
              <a:ext uri="{FF2B5EF4-FFF2-40B4-BE49-F238E27FC236}">
                <a16:creationId xmlns:a16="http://schemas.microsoft.com/office/drawing/2014/main" id="{78CB4380-CA41-423A-1AE4-0C29901F96E9}"/>
              </a:ext>
            </a:extLst>
          </p:cNvPr>
          <p:cNvSpPr txBox="1"/>
          <p:nvPr/>
        </p:nvSpPr>
        <p:spPr>
          <a:xfrm>
            <a:off x="695325" y="3238501"/>
            <a:ext cx="4318001" cy="1912896"/>
          </a:xfrm>
          <a:prstGeom prst="rect">
            <a:avLst/>
          </a:prstGeom>
          <a:noFill/>
        </p:spPr>
        <p:txBody>
          <a:bodyPr wrap="square">
            <a:spAutoFit/>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sz="1000">
                <a:solidFill>
                  <a:schemeClr val="tx1"/>
                </a:solidFill>
                <a:latin typeface="Roboto" panose="02000000000000000000" pitchFamily="2" charset="0"/>
                <a:ea typeface="Roboto" panose="02000000000000000000" pitchFamily="2" charset="0"/>
              </a:rPr>
              <a:t>Body text Roboto 10pt. To thrive in a connected world, businesses need common standards. That’s why we’re seeing such a proliferation of industry consortia: groups of companies working together to develop technical terms and protocols that can serve as the basis for shared processes. Because consortia require competitors to collaborate closely, they can be difficult to set up—and even more difficult to keep on track. Indeed, the mixed results of consortia to date reveal how hard it is to make these complex new forms of business work.</a:t>
            </a:r>
          </a:p>
        </p:txBody>
      </p:sp>
      <p:sp>
        <p:nvSpPr>
          <p:cNvPr id="15" name="TextBox 14">
            <a:extLst>
              <a:ext uri="{FF2B5EF4-FFF2-40B4-BE49-F238E27FC236}">
                <a16:creationId xmlns:a16="http://schemas.microsoft.com/office/drawing/2014/main" id="{7AF77FE6-3A29-66D8-8842-16956AC70283}"/>
              </a:ext>
            </a:extLst>
          </p:cNvPr>
          <p:cNvSpPr txBox="1"/>
          <p:nvPr/>
        </p:nvSpPr>
        <p:spPr>
          <a:xfrm>
            <a:off x="695325" y="5940917"/>
            <a:ext cx="6096000" cy="369332"/>
          </a:xfrm>
          <a:prstGeom prst="rect">
            <a:avLst/>
          </a:prstGeom>
          <a:noFill/>
        </p:spPr>
        <p:txBody>
          <a:bodyPr wrap="square">
            <a:spAutoFit/>
          </a:bodyPr>
          <a:lstStyle/>
          <a:p>
            <a:pPr marL="0" lvl="1"/>
            <a:r>
              <a:rPr lang="en-US" sz="900">
                <a:solidFill>
                  <a:schemeClr val="tx1"/>
                </a:solidFill>
                <a:latin typeface="Roboto" panose="02000000000000000000" pitchFamily="2" charset="0"/>
                <a:ea typeface="Roboto" panose="02000000000000000000" pitchFamily="2" charset="0"/>
              </a:rPr>
              <a:t>Confidentiality information (if required)</a:t>
            </a:r>
          </a:p>
          <a:p>
            <a:pPr marL="0" lvl="1"/>
            <a:r>
              <a:rPr lang="en-US" sz="900">
                <a:solidFill>
                  <a:schemeClr val="tx1"/>
                </a:solidFill>
                <a:latin typeface="Roboto" panose="02000000000000000000" pitchFamily="2" charset="0"/>
                <a:ea typeface="Roboto" panose="02000000000000000000" pitchFamily="2" charset="0"/>
              </a:rPr>
              <a:t>Page number (if required) All in Roboto 11</a:t>
            </a:r>
            <a:endParaRPr lang="en-US" sz="900">
              <a:solidFill>
                <a:schemeClr val="tx1"/>
              </a:solidFill>
            </a:endParaRPr>
          </a:p>
        </p:txBody>
      </p:sp>
      <p:pic>
        <p:nvPicPr>
          <p:cNvPr id="2" name="Graphic 1">
            <a:extLst>
              <a:ext uri="{FF2B5EF4-FFF2-40B4-BE49-F238E27FC236}">
                <a16:creationId xmlns:a16="http://schemas.microsoft.com/office/drawing/2014/main" id="{52A4E2C7-8171-736F-A5D8-477F3CC523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13943" y="869376"/>
            <a:ext cx="12305056" cy="9455656"/>
          </a:xfrm>
          <a:prstGeom prst="rect">
            <a:avLst/>
          </a:prstGeom>
        </p:spPr>
      </p:pic>
      <p:pic>
        <p:nvPicPr>
          <p:cNvPr id="3" name="Graphic 2">
            <a:extLst>
              <a:ext uri="{FF2B5EF4-FFF2-40B4-BE49-F238E27FC236}">
                <a16:creationId xmlns:a16="http://schemas.microsoft.com/office/drawing/2014/main" id="{D87798D9-DC81-B735-671D-9ACA34EE34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92463" y="557761"/>
            <a:ext cx="1104212" cy="880514"/>
          </a:xfrm>
          <a:prstGeom prst="rect">
            <a:avLst/>
          </a:prstGeom>
        </p:spPr>
      </p:pic>
    </p:spTree>
    <p:extLst>
      <p:ext uri="{BB962C8B-B14F-4D97-AF65-F5344CB8AC3E}">
        <p14:creationId xmlns:p14="http://schemas.microsoft.com/office/powerpoint/2010/main" val="4152799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4A21FBB-4687-4BCA-178D-731F226A7BA2}"/>
              </a:ext>
            </a:extLst>
          </p:cNvPr>
          <p:cNvSpPr/>
          <p:nvPr/>
        </p:nvSpPr>
        <p:spPr>
          <a:xfrm>
            <a:off x="1"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KE"/>
          </a:p>
        </p:txBody>
      </p:sp>
      <p:sp>
        <p:nvSpPr>
          <p:cNvPr id="18" name="TextBox 17">
            <a:extLst>
              <a:ext uri="{FF2B5EF4-FFF2-40B4-BE49-F238E27FC236}">
                <a16:creationId xmlns:a16="http://schemas.microsoft.com/office/drawing/2014/main" id="{908C6431-DEAC-E0C9-A5D5-972E328F720F}"/>
              </a:ext>
            </a:extLst>
          </p:cNvPr>
          <p:cNvSpPr txBox="1"/>
          <p:nvPr/>
        </p:nvSpPr>
        <p:spPr>
          <a:xfrm>
            <a:off x="695326" y="3429000"/>
            <a:ext cx="6950531" cy="3046988"/>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4800" b="1">
                <a:solidFill>
                  <a:schemeClr val="bg1"/>
                </a:solidFill>
                <a:latin typeface="Roboto" panose="02000000000000000000" pitchFamily="2" charset="0"/>
                <a:ea typeface="Roboto" panose="02000000000000000000" pitchFamily="2" charset="0"/>
              </a:rPr>
              <a:t>Roboto 48pt. To thrive in a connected world, businesses need common standards</a:t>
            </a:r>
          </a:p>
        </p:txBody>
      </p:sp>
      <p:sp>
        <p:nvSpPr>
          <p:cNvPr id="2" name="TextBox 1">
            <a:extLst>
              <a:ext uri="{FF2B5EF4-FFF2-40B4-BE49-F238E27FC236}">
                <a16:creationId xmlns:a16="http://schemas.microsoft.com/office/drawing/2014/main" id="{221CA8D0-DD41-26CD-E731-81B039EFB895}"/>
              </a:ext>
            </a:extLst>
          </p:cNvPr>
          <p:cNvSpPr txBox="1"/>
          <p:nvPr/>
        </p:nvSpPr>
        <p:spPr>
          <a:xfrm>
            <a:off x="695326" y="328129"/>
            <a:ext cx="6950531" cy="1569660"/>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9600" b="1">
                <a:solidFill>
                  <a:schemeClr val="bg1"/>
                </a:solidFill>
                <a:latin typeface="Roboto" panose="02000000000000000000" pitchFamily="2" charset="0"/>
                <a:ea typeface="Roboto" panose="02000000000000000000" pitchFamily="2" charset="0"/>
              </a:rPr>
              <a:t>“</a:t>
            </a:r>
          </a:p>
        </p:txBody>
      </p:sp>
      <p:pic>
        <p:nvPicPr>
          <p:cNvPr id="3" name="Graphic 2">
            <a:extLst>
              <a:ext uri="{FF2B5EF4-FFF2-40B4-BE49-F238E27FC236}">
                <a16:creationId xmlns:a16="http://schemas.microsoft.com/office/drawing/2014/main" id="{10A3E1E3-E3C7-877E-34F2-1844F19E64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10151" y="549276"/>
            <a:ext cx="1186523" cy="946150"/>
          </a:xfrm>
          <a:prstGeom prst="rect">
            <a:avLst/>
          </a:prstGeom>
        </p:spPr>
      </p:pic>
      <p:pic>
        <p:nvPicPr>
          <p:cNvPr id="5" name="Graphic 4">
            <a:extLst>
              <a:ext uri="{FF2B5EF4-FFF2-40B4-BE49-F238E27FC236}">
                <a16:creationId xmlns:a16="http://schemas.microsoft.com/office/drawing/2014/main" id="{274E66C9-DDB7-A153-FB85-B504C58E15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3943" y="869376"/>
            <a:ext cx="12305056" cy="9455656"/>
          </a:xfrm>
          <a:prstGeom prst="rect">
            <a:avLst/>
          </a:prstGeom>
        </p:spPr>
      </p:pic>
    </p:spTree>
    <p:extLst>
      <p:ext uri="{BB962C8B-B14F-4D97-AF65-F5344CB8AC3E}">
        <p14:creationId xmlns:p14="http://schemas.microsoft.com/office/powerpoint/2010/main" val="3142836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908C6431-DEAC-E0C9-A5D5-972E328F720F}"/>
              </a:ext>
            </a:extLst>
          </p:cNvPr>
          <p:cNvSpPr txBox="1"/>
          <p:nvPr/>
        </p:nvSpPr>
        <p:spPr>
          <a:xfrm>
            <a:off x="695325" y="3429000"/>
            <a:ext cx="6950531" cy="3046988"/>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4800" b="1">
                <a:latin typeface="Roboto" panose="02000000000000000000" pitchFamily="2" charset="0"/>
                <a:ea typeface="Roboto" panose="02000000000000000000" pitchFamily="2" charset="0"/>
              </a:rPr>
              <a:t>Roboto 48pt. To thrive in a connected world, businesses need common standards</a:t>
            </a:r>
          </a:p>
        </p:txBody>
      </p:sp>
      <p:sp>
        <p:nvSpPr>
          <p:cNvPr id="2" name="TextBox 1">
            <a:extLst>
              <a:ext uri="{FF2B5EF4-FFF2-40B4-BE49-F238E27FC236}">
                <a16:creationId xmlns:a16="http://schemas.microsoft.com/office/drawing/2014/main" id="{221CA8D0-DD41-26CD-E731-81B039EFB895}"/>
              </a:ext>
            </a:extLst>
          </p:cNvPr>
          <p:cNvSpPr txBox="1"/>
          <p:nvPr/>
        </p:nvSpPr>
        <p:spPr>
          <a:xfrm>
            <a:off x="695325" y="328129"/>
            <a:ext cx="6950531" cy="1569660"/>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9600" b="1">
                <a:latin typeface="Roboto" panose="02000000000000000000" pitchFamily="2" charset="0"/>
                <a:ea typeface="Roboto" panose="02000000000000000000" pitchFamily="2" charset="0"/>
              </a:rPr>
              <a:t>“</a:t>
            </a:r>
          </a:p>
        </p:txBody>
      </p:sp>
      <p:pic>
        <p:nvPicPr>
          <p:cNvPr id="3" name="Graphic 2">
            <a:extLst>
              <a:ext uri="{FF2B5EF4-FFF2-40B4-BE49-F238E27FC236}">
                <a16:creationId xmlns:a16="http://schemas.microsoft.com/office/drawing/2014/main" id="{2723AFFC-7A84-BB44-6286-47B1A22FCD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92463" y="557761"/>
            <a:ext cx="1104212" cy="880514"/>
          </a:xfrm>
          <a:prstGeom prst="rect">
            <a:avLst/>
          </a:prstGeom>
        </p:spPr>
      </p:pic>
      <p:pic>
        <p:nvPicPr>
          <p:cNvPr id="4" name="Graphic 3">
            <a:extLst>
              <a:ext uri="{FF2B5EF4-FFF2-40B4-BE49-F238E27FC236}">
                <a16:creationId xmlns:a16="http://schemas.microsoft.com/office/drawing/2014/main" id="{9533968E-F78E-E7EB-D56C-3A2D361EB4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3943" y="869376"/>
            <a:ext cx="12305056" cy="9455656"/>
          </a:xfrm>
          <a:prstGeom prst="rect">
            <a:avLst/>
          </a:prstGeom>
        </p:spPr>
      </p:pic>
    </p:spTree>
    <p:extLst>
      <p:ext uri="{BB962C8B-B14F-4D97-AF65-F5344CB8AC3E}">
        <p14:creationId xmlns:p14="http://schemas.microsoft.com/office/powerpoint/2010/main" val="1761261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4A21FBB-4687-4BCA-178D-731F226A7BA2}"/>
              </a:ext>
            </a:extLst>
          </p:cNvPr>
          <p:cNvSpPr/>
          <p:nvPr/>
        </p:nvSpPr>
        <p:spPr>
          <a:xfrm>
            <a:off x="1"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endParaRPr lang="en-KE"/>
          </a:p>
        </p:txBody>
      </p:sp>
      <p:sp>
        <p:nvSpPr>
          <p:cNvPr id="18" name="TextBox 17">
            <a:extLst>
              <a:ext uri="{FF2B5EF4-FFF2-40B4-BE49-F238E27FC236}">
                <a16:creationId xmlns:a16="http://schemas.microsoft.com/office/drawing/2014/main" id="{908C6431-DEAC-E0C9-A5D5-972E328F720F}"/>
              </a:ext>
            </a:extLst>
          </p:cNvPr>
          <p:cNvSpPr txBox="1"/>
          <p:nvPr/>
        </p:nvSpPr>
        <p:spPr>
          <a:xfrm>
            <a:off x="695325" y="3429000"/>
            <a:ext cx="6950531" cy="3046988"/>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4800" b="1">
                <a:solidFill>
                  <a:schemeClr val="bg1"/>
                </a:solidFill>
                <a:latin typeface="Roboto" panose="02000000000000000000" pitchFamily="2" charset="0"/>
                <a:ea typeface="Roboto" panose="02000000000000000000" pitchFamily="2" charset="0"/>
              </a:rPr>
              <a:t>Roboto 48pt. To thrive in a connected world, businesses need common standards</a:t>
            </a:r>
          </a:p>
        </p:txBody>
      </p:sp>
      <p:sp>
        <p:nvSpPr>
          <p:cNvPr id="2" name="TextBox 1">
            <a:extLst>
              <a:ext uri="{FF2B5EF4-FFF2-40B4-BE49-F238E27FC236}">
                <a16:creationId xmlns:a16="http://schemas.microsoft.com/office/drawing/2014/main" id="{221CA8D0-DD41-26CD-E731-81B039EFB895}"/>
              </a:ext>
            </a:extLst>
          </p:cNvPr>
          <p:cNvSpPr txBox="1"/>
          <p:nvPr/>
        </p:nvSpPr>
        <p:spPr>
          <a:xfrm>
            <a:off x="695325" y="328129"/>
            <a:ext cx="6950531" cy="1569660"/>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9600" b="1">
                <a:solidFill>
                  <a:schemeClr val="bg1"/>
                </a:solidFill>
                <a:latin typeface="Roboto" panose="02000000000000000000" pitchFamily="2" charset="0"/>
                <a:ea typeface="Roboto" panose="02000000000000000000" pitchFamily="2" charset="0"/>
              </a:rPr>
              <a:t>“</a:t>
            </a:r>
          </a:p>
        </p:txBody>
      </p:sp>
      <p:pic>
        <p:nvPicPr>
          <p:cNvPr id="3" name="Graphic 2">
            <a:extLst>
              <a:ext uri="{FF2B5EF4-FFF2-40B4-BE49-F238E27FC236}">
                <a16:creationId xmlns:a16="http://schemas.microsoft.com/office/drawing/2014/main" id="{F2C4B2E8-B2C3-1DF4-55C8-6B9F78CAA8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10151" y="549276"/>
            <a:ext cx="1186523" cy="946150"/>
          </a:xfrm>
          <a:prstGeom prst="rect">
            <a:avLst/>
          </a:prstGeom>
        </p:spPr>
      </p:pic>
    </p:spTree>
    <p:extLst>
      <p:ext uri="{BB962C8B-B14F-4D97-AF65-F5344CB8AC3E}">
        <p14:creationId xmlns:p14="http://schemas.microsoft.com/office/powerpoint/2010/main" val="3714667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3501AF-2A7C-82E2-7D4D-A7AE5C7FA9DE}"/>
              </a:ext>
            </a:extLst>
          </p:cNvPr>
          <p:cNvSpPr txBox="1"/>
          <p:nvPr/>
        </p:nvSpPr>
        <p:spPr>
          <a:xfrm>
            <a:off x="695325" y="558182"/>
            <a:ext cx="4159251" cy="1077218"/>
          </a:xfrm>
          <a:prstGeom prst="rect">
            <a:avLst/>
          </a:prstGeom>
          <a:noFill/>
        </p:spPr>
        <p:txBody>
          <a:bodyPr wrap="square">
            <a:spAutoFit/>
          </a:bodyPr>
          <a:lstStyle/>
          <a:p>
            <a:pPr marL="0" lvl="1"/>
            <a:r>
              <a:rPr lang="en-US" sz="3200" b="1">
                <a:latin typeface="Roboto" panose="02000000000000000000" pitchFamily="2" charset="0"/>
                <a:ea typeface="Roboto" panose="02000000000000000000" pitchFamily="2" charset="0"/>
              </a:rPr>
              <a:t>Header text, two line, Roboto Bold 32pt</a:t>
            </a:r>
            <a:endParaRPr lang="en-US" sz="3200" b="1"/>
          </a:p>
        </p:txBody>
      </p:sp>
      <p:sp>
        <p:nvSpPr>
          <p:cNvPr id="11" name="TextBox 10">
            <a:extLst>
              <a:ext uri="{FF2B5EF4-FFF2-40B4-BE49-F238E27FC236}">
                <a16:creationId xmlns:a16="http://schemas.microsoft.com/office/drawing/2014/main" id="{A29E127A-64A0-1482-6BD2-EB508CE578D7}"/>
              </a:ext>
            </a:extLst>
          </p:cNvPr>
          <p:cNvSpPr txBox="1"/>
          <p:nvPr/>
        </p:nvSpPr>
        <p:spPr>
          <a:xfrm>
            <a:off x="695325" y="1635400"/>
            <a:ext cx="6178550" cy="338554"/>
          </a:xfrm>
          <a:prstGeom prst="rect">
            <a:avLst/>
          </a:prstGeom>
          <a:noFill/>
        </p:spPr>
        <p:txBody>
          <a:bodyPr wrap="square">
            <a:spAutoFit/>
          </a:bodyPr>
          <a:lstStyle/>
          <a:p>
            <a:pPr marL="0" lvl="1"/>
            <a:r>
              <a:rPr lang="en-US" sz="1600" b="0">
                <a:latin typeface="Roboto" panose="02000000000000000000" pitchFamily="2" charset="0"/>
                <a:ea typeface="Roboto" panose="02000000000000000000" pitchFamily="2" charset="0"/>
              </a:rPr>
              <a:t>Subheading, if required, one line, Roboto 16pt </a:t>
            </a:r>
          </a:p>
        </p:txBody>
      </p:sp>
      <p:sp>
        <p:nvSpPr>
          <p:cNvPr id="15" name="TextBox 14">
            <a:extLst>
              <a:ext uri="{FF2B5EF4-FFF2-40B4-BE49-F238E27FC236}">
                <a16:creationId xmlns:a16="http://schemas.microsoft.com/office/drawing/2014/main" id="{7AF77FE6-3A29-66D8-8842-16956AC70283}"/>
              </a:ext>
            </a:extLst>
          </p:cNvPr>
          <p:cNvSpPr txBox="1"/>
          <p:nvPr/>
        </p:nvSpPr>
        <p:spPr>
          <a:xfrm>
            <a:off x="695324" y="6012903"/>
            <a:ext cx="6096000" cy="369332"/>
          </a:xfrm>
          <a:prstGeom prst="rect">
            <a:avLst/>
          </a:prstGeom>
          <a:noFill/>
        </p:spPr>
        <p:txBody>
          <a:bodyPr wrap="square">
            <a:spAutoFit/>
          </a:bodyPr>
          <a:lstStyle/>
          <a:p>
            <a:pPr marL="0" lvl="1"/>
            <a:r>
              <a:rPr lang="en-US" sz="900">
                <a:latin typeface="Roboto" panose="02000000000000000000" pitchFamily="2" charset="0"/>
                <a:ea typeface="Roboto" panose="02000000000000000000" pitchFamily="2" charset="0"/>
              </a:rPr>
              <a:t>Confidentiality information (if required)</a:t>
            </a:r>
          </a:p>
          <a:p>
            <a:pPr marL="0" lvl="1"/>
            <a:r>
              <a:rPr lang="en-US" sz="900">
                <a:latin typeface="Roboto" panose="02000000000000000000" pitchFamily="2" charset="0"/>
                <a:ea typeface="Roboto" panose="02000000000000000000" pitchFamily="2" charset="0"/>
              </a:rPr>
              <a:t>Page number (if required) All in Roboto 11</a:t>
            </a:r>
            <a:endParaRPr lang="en-US" sz="900"/>
          </a:p>
        </p:txBody>
      </p:sp>
      <p:sp>
        <p:nvSpPr>
          <p:cNvPr id="18" name="TextBox 17">
            <a:extLst>
              <a:ext uri="{FF2B5EF4-FFF2-40B4-BE49-F238E27FC236}">
                <a16:creationId xmlns:a16="http://schemas.microsoft.com/office/drawing/2014/main" id="{908C6431-DEAC-E0C9-A5D5-972E328F720F}"/>
              </a:ext>
            </a:extLst>
          </p:cNvPr>
          <p:cNvSpPr txBox="1"/>
          <p:nvPr/>
        </p:nvSpPr>
        <p:spPr>
          <a:xfrm>
            <a:off x="695324" y="2991186"/>
            <a:ext cx="7941712" cy="1077218"/>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1600" b="1">
                <a:latin typeface="Roboto" panose="02000000000000000000" pitchFamily="2" charset="0"/>
                <a:ea typeface="Roboto" panose="02000000000000000000" pitchFamily="2" charset="0"/>
              </a:rPr>
              <a:t>Roboto Bold 16pt. To thrive in a connected world, businesses need common standards. That’s why we’re seeing such a proliferation of industry consortia: groups of companies working together to develop technical terms and protocols that can serve as the basis for shared processes. </a:t>
            </a:r>
          </a:p>
        </p:txBody>
      </p:sp>
      <p:sp>
        <p:nvSpPr>
          <p:cNvPr id="3" name="TextBox 2">
            <a:extLst>
              <a:ext uri="{FF2B5EF4-FFF2-40B4-BE49-F238E27FC236}">
                <a16:creationId xmlns:a16="http://schemas.microsoft.com/office/drawing/2014/main" id="{62027A53-5B0E-3500-CB0E-F8C71D6093D8}"/>
              </a:ext>
            </a:extLst>
          </p:cNvPr>
          <p:cNvSpPr txBox="1"/>
          <p:nvPr/>
        </p:nvSpPr>
        <p:spPr>
          <a:xfrm>
            <a:off x="695325" y="4214026"/>
            <a:ext cx="7495123" cy="1682064"/>
          </a:xfrm>
          <a:prstGeom prst="rect">
            <a:avLst/>
          </a:prstGeom>
          <a:noFill/>
        </p:spPr>
        <p:txBody>
          <a:bodyPr wrap="square" numCol="2">
            <a:spAutoFit/>
          </a:bodyPr>
          <a:lstStyle/>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000">
                <a:latin typeface="Roboto" panose="02000000000000000000" pitchFamily="2" charset="0"/>
                <a:ea typeface="Roboto" panose="02000000000000000000" pitchFamily="2" charset="0"/>
              </a:rPr>
              <a:t>Body text Roboto 10 pt. That’s why we’re seeing such a proliferation of industry consortia: groups of companies working together to develop technical terms and protocols that can serve as the basis for shared processes.</a:t>
            </a:r>
          </a:p>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US" sz="1000">
              <a:latin typeface="Roboto" panose="02000000000000000000" pitchFamily="2" charset="0"/>
              <a:ea typeface="Roboto" panose="02000000000000000000" pitchFamily="2" charset="0"/>
            </a:endParaRPr>
          </a:p>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US" sz="1000">
              <a:latin typeface="Roboto" panose="02000000000000000000" pitchFamily="2" charset="0"/>
              <a:ea typeface="Roboto" panose="02000000000000000000" pitchFamily="2" charset="0"/>
            </a:endParaRPr>
          </a:p>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US" sz="1000">
              <a:latin typeface="Roboto" panose="02000000000000000000" pitchFamily="2" charset="0"/>
              <a:ea typeface="Roboto" panose="02000000000000000000" pitchFamily="2" charset="0"/>
            </a:endParaRPr>
          </a:p>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000">
                <a:latin typeface="Roboto" panose="02000000000000000000" pitchFamily="2" charset="0"/>
                <a:ea typeface="Roboto" panose="02000000000000000000" pitchFamily="2" charset="0"/>
              </a:rPr>
              <a:t>Body text Roboto 10 pt. To thrive in a connected world, businesses need common standards. That’s why we’re seeing such a proliferation of industry consortia: groups of companies working together to develop technical terms and protocols that can serve as the basis for shared processes. </a:t>
            </a:r>
          </a:p>
        </p:txBody>
      </p:sp>
      <p:pic>
        <p:nvPicPr>
          <p:cNvPr id="2" name="Graphic 1">
            <a:extLst>
              <a:ext uri="{FF2B5EF4-FFF2-40B4-BE49-F238E27FC236}">
                <a16:creationId xmlns:a16="http://schemas.microsoft.com/office/drawing/2014/main" id="{2A27F310-C34F-377C-3AF3-C1F9C95363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92463" y="557761"/>
            <a:ext cx="1104212" cy="880514"/>
          </a:xfrm>
          <a:prstGeom prst="rect">
            <a:avLst/>
          </a:prstGeom>
        </p:spPr>
      </p:pic>
    </p:spTree>
    <p:extLst>
      <p:ext uri="{BB962C8B-B14F-4D97-AF65-F5344CB8AC3E}">
        <p14:creationId xmlns:p14="http://schemas.microsoft.com/office/powerpoint/2010/main" val="1879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3D3C77-E2CE-241E-BC35-3570E0BBD7BD}"/>
              </a:ext>
            </a:extLst>
          </p:cNvPr>
          <p:cNvSpPr txBox="1"/>
          <p:nvPr/>
        </p:nvSpPr>
        <p:spPr>
          <a:xfrm>
            <a:off x="695326" y="567222"/>
            <a:ext cx="4159251" cy="1077218"/>
          </a:xfrm>
          <a:prstGeom prst="rect">
            <a:avLst/>
          </a:prstGeom>
          <a:noFill/>
        </p:spPr>
        <p:txBody>
          <a:bodyPr wrap="square">
            <a:spAutoFit/>
          </a:bodyPr>
          <a:lstStyle/>
          <a:p>
            <a:pPr marL="0" lvl="1"/>
            <a:r>
              <a:rPr lang="en-US" sz="3200" b="1">
                <a:latin typeface="Roboto" panose="02000000000000000000" pitchFamily="2" charset="0"/>
                <a:ea typeface="Roboto" panose="02000000000000000000" pitchFamily="2" charset="0"/>
              </a:rPr>
              <a:t>Header text, two line, Roboto Bold 32pt</a:t>
            </a:r>
            <a:endParaRPr lang="en-US" sz="3200" b="1"/>
          </a:p>
        </p:txBody>
      </p:sp>
      <p:sp>
        <p:nvSpPr>
          <p:cNvPr id="5" name="TextBox 4">
            <a:extLst>
              <a:ext uri="{FF2B5EF4-FFF2-40B4-BE49-F238E27FC236}">
                <a16:creationId xmlns:a16="http://schemas.microsoft.com/office/drawing/2014/main" id="{DA4D9B52-D47A-7A5D-2F51-D09B26711742}"/>
              </a:ext>
            </a:extLst>
          </p:cNvPr>
          <p:cNvSpPr txBox="1"/>
          <p:nvPr/>
        </p:nvSpPr>
        <p:spPr>
          <a:xfrm>
            <a:off x="695326" y="1644440"/>
            <a:ext cx="6178550" cy="338554"/>
          </a:xfrm>
          <a:prstGeom prst="rect">
            <a:avLst/>
          </a:prstGeom>
          <a:noFill/>
        </p:spPr>
        <p:txBody>
          <a:bodyPr wrap="square">
            <a:spAutoFit/>
          </a:bodyPr>
          <a:lstStyle/>
          <a:p>
            <a:pPr marL="0" lvl="1"/>
            <a:r>
              <a:rPr lang="en-US" sz="1600" b="0">
                <a:latin typeface="Roboto" panose="02000000000000000000" pitchFamily="2" charset="0"/>
                <a:ea typeface="Roboto" panose="02000000000000000000" pitchFamily="2" charset="0"/>
              </a:rPr>
              <a:t>Subheading, if required, one line, Roboto 16pt </a:t>
            </a:r>
          </a:p>
        </p:txBody>
      </p:sp>
      <p:sp>
        <p:nvSpPr>
          <p:cNvPr id="6" name="TextBox 5">
            <a:extLst>
              <a:ext uri="{FF2B5EF4-FFF2-40B4-BE49-F238E27FC236}">
                <a16:creationId xmlns:a16="http://schemas.microsoft.com/office/drawing/2014/main" id="{889D6DF9-5FEC-6517-55ED-B789ECF9E943}"/>
              </a:ext>
            </a:extLst>
          </p:cNvPr>
          <p:cNvSpPr txBox="1"/>
          <p:nvPr/>
        </p:nvSpPr>
        <p:spPr>
          <a:xfrm>
            <a:off x="695325" y="5940917"/>
            <a:ext cx="6096000" cy="369332"/>
          </a:xfrm>
          <a:prstGeom prst="rect">
            <a:avLst/>
          </a:prstGeom>
          <a:noFill/>
        </p:spPr>
        <p:txBody>
          <a:bodyPr wrap="square">
            <a:spAutoFit/>
          </a:bodyPr>
          <a:lstStyle/>
          <a:p>
            <a:pPr marL="0" lvl="1"/>
            <a:r>
              <a:rPr lang="en-US" sz="900">
                <a:latin typeface="Roboto" panose="02000000000000000000" pitchFamily="2" charset="0"/>
                <a:ea typeface="Roboto" panose="02000000000000000000" pitchFamily="2" charset="0"/>
              </a:rPr>
              <a:t>Confidentiality information (if required)</a:t>
            </a:r>
          </a:p>
          <a:p>
            <a:pPr marL="0" lvl="1"/>
            <a:r>
              <a:rPr lang="en-US" sz="900">
                <a:latin typeface="Roboto" panose="02000000000000000000" pitchFamily="2" charset="0"/>
                <a:ea typeface="Roboto" panose="02000000000000000000" pitchFamily="2" charset="0"/>
              </a:rPr>
              <a:t>Page number (if required) All in Roboto 11</a:t>
            </a:r>
            <a:endParaRPr lang="en-US" sz="900"/>
          </a:p>
        </p:txBody>
      </p:sp>
      <p:sp>
        <p:nvSpPr>
          <p:cNvPr id="8" name="TextBox 7">
            <a:extLst>
              <a:ext uri="{FF2B5EF4-FFF2-40B4-BE49-F238E27FC236}">
                <a16:creationId xmlns:a16="http://schemas.microsoft.com/office/drawing/2014/main" id="{AA61F418-9626-9C80-0ADF-57C4751832CD}"/>
              </a:ext>
            </a:extLst>
          </p:cNvPr>
          <p:cNvSpPr txBox="1"/>
          <p:nvPr/>
        </p:nvSpPr>
        <p:spPr>
          <a:xfrm>
            <a:off x="695325" y="2634335"/>
            <a:ext cx="7941712" cy="1077218"/>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1600" b="1">
                <a:latin typeface="Roboto" panose="02000000000000000000" pitchFamily="2" charset="0"/>
                <a:ea typeface="Roboto" panose="02000000000000000000" pitchFamily="2" charset="0"/>
              </a:rPr>
              <a:t>Roboto Bold 16pt. To thrive in a connected world, businesses need common standards. That’s why we’re seeing such a proliferation of industry consortia: groups of companies working together to develop technical terms and protocols that can serve as the basis for shared processes. </a:t>
            </a:r>
          </a:p>
        </p:txBody>
      </p:sp>
      <p:sp>
        <p:nvSpPr>
          <p:cNvPr id="9" name="TextBox 8">
            <a:extLst>
              <a:ext uri="{FF2B5EF4-FFF2-40B4-BE49-F238E27FC236}">
                <a16:creationId xmlns:a16="http://schemas.microsoft.com/office/drawing/2014/main" id="{E0626B0B-DED0-CD12-2859-192AD0A23532}"/>
              </a:ext>
            </a:extLst>
          </p:cNvPr>
          <p:cNvSpPr txBox="1"/>
          <p:nvPr/>
        </p:nvSpPr>
        <p:spPr>
          <a:xfrm>
            <a:off x="695325" y="3950488"/>
            <a:ext cx="7495123" cy="1451231"/>
          </a:xfrm>
          <a:prstGeom prst="rect">
            <a:avLst/>
          </a:prstGeom>
          <a:noFill/>
        </p:spPr>
        <p:txBody>
          <a:bodyPr wrap="square" numCol="1">
            <a:spAutoFit/>
          </a:bodyPr>
          <a:lstStyle/>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000">
                <a:latin typeface="Roboto" panose="02000000000000000000" pitchFamily="2" charset="0"/>
                <a:ea typeface="Roboto" panose="02000000000000000000" pitchFamily="2" charset="0"/>
              </a:rPr>
              <a:t>Body text Roboto 10 pt. That’s why we’re seeing such a proliferation of industry consortia: groups of companies working together to develop technical terms and protocols that can serve as the basis for shared processes.</a:t>
            </a:r>
          </a:p>
          <a:p>
            <a:pPr marL="74250" marR="0" lvl="1" algn="l" defTabSz="914400" rtl="0" eaLnBrk="1" fontAlgn="auto" latinLnBrk="0" hangingPunct="1">
              <a:lnSpc>
                <a:spcPct val="150000"/>
              </a:lnSpc>
              <a:spcBef>
                <a:spcPts val="0"/>
              </a:spcBef>
              <a:spcAft>
                <a:spcPts val="0"/>
              </a:spcAft>
              <a:buClrTx/>
              <a:buSzTx/>
              <a:tabLst/>
              <a:defRPr/>
            </a:pPr>
            <a:endParaRPr lang="en-US" sz="1000">
              <a:latin typeface="Roboto" panose="02000000000000000000" pitchFamily="2" charset="0"/>
              <a:ea typeface="Roboto" panose="02000000000000000000" pitchFamily="2" charset="0"/>
            </a:endParaRPr>
          </a:p>
          <a:p>
            <a:pPr marL="36000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000">
                <a:latin typeface="Roboto" panose="02000000000000000000" pitchFamily="2" charset="0"/>
                <a:ea typeface="Roboto" panose="02000000000000000000" pitchFamily="2" charset="0"/>
              </a:rPr>
              <a:t>Body text Roboto 10 pt. To thrive in a connected world, businesses need common standards. That’s why we’re seeing such a proliferation of industry consortia: groups of companies working together to develop technical terms and protocols that can serve as the basis for shared processes. </a:t>
            </a:r>
          </a:p>
        </p:txBody>
      </p:sp>
      <p:pic>
        <p:nvPicPr>
          <p:cNvPr id="3" name="Graphic 2">
            <a:extLst>
              <a:ext uri="{FF2B5EF4-FFF2-40B4-BE49-F238E27FC236}">
                <a16:creationId xmlns:a16="http://schemas.microsoft.com/office/drawing/2014/main" id="{271B816E-B604-989D-C681-E2B0BEDB42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92463" y="557761"/>
            <a:ext cx="1104212" cy="880514"/>
          </a:xfrm>
          <a:prstGeom prst="rect">
            <a:avLst/>
          </a:prstGeom>
        </p:spPr>
      </p:pic>
    </p:spTree>
    <p:extLst>
      <p:ext uri="{BB962C8B-B14F-4D97-AF65-F5344CB8AC3E}">
        <p14:creationId xmlns:p14="http://schemas.microsoft.com/office/powerpoint/2010/main" val="3852452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7AF77FE6-3A29-66D8-8842-16956AC70283}"/>
              </a:ext>
            </a:extLst>
          </p:cNvPr>
          <p:cNvSpPr txBox="1"/>
          <p:nvPr/>
        </p:nvSpPr>
        <p:spPr>
          <a:xfrm>
            <a:off x="695324" y="5940917"/>
            <a:ext cx="6096000" cy="369332"/>
          </a:xfrm>
          <a:prstGeom prst="rect">
            <a:avLst/>
          </a:prstGeom>
          <a:noFill/>
        </p:spPr>
        <p:txBody>
          <a:bodyPr wrap="square">
            <a:spAutoFit/>
          </a:bodyPr>
          <a:lstStyle/>
          <a:p>
            <a:pPr marL="0" lvl="1"/>
            <a:r>
              <a:rPr lang="en-US" sz="900">
                <a:solidFill>
                  <a:schemeClr val="tx1"/>
                </a:solidFill>
                <a:latin typeface="Roboto" panose="02000000000000000000" pitchFamily="2" charset="0"/>
                <a:ea typeface="Roboto" panose="02000000000000000000" pitchFamily="2" charset="0"/>
              </a:rPr>
              <a:t>Confidentiality information (if required)</a:t>
            </a:r>
          </a:p>
          <a:p>
            <a:pPr marL="0" lvl="1"/>
            <a:r>
              <a:rPr lang="en-US" sz="900">
                <a:solidFill>
                  <a:schemeClr val="tx1"/>
                </a:solidFill>
                <a:latin typeface="Roboto" panose="02000000000000000000" pitchFamily="2" charset="0"/>
                <a:ea typeface="Roboto" panose="02000000000000000000" pitchFamily="2" charset="0"/>
              </a:rPr>
              <a:t>Page number (if required) All in Roboto 11</a:t>
            </a:r>
            <a:endParaRPr lang="en-US" sz="900">
              <a:solidFill>
                <a:schemeClr val="tx1"/>
              </a:solidFill>
            </a:endParaRPr>
          </a:p>
        </p:txBody>
      </p:sp>
      <p:sp>
        <p:nvSpPr>
          <p:cNvPr id="22" name="TextBox 21">
            <a:extLst>
              <a:ext uri="{FF2B5EF4-FFF2-40B4-BE49-F238E27FC236}">
                <a16:creationId xmlns:a16="http://schemas.microsoft.com/office/drawing/2014/main" id="{AF390997-FFB0-2699-C2F6-7FBD7BFF417F}"/>
              </a:ext>
            </a:extLst>
          </p:cNvPr>
          <p:cNvSpPr txBox="1"/>
          <p:nvPr/>
        </p:nvSpPr>
        <p:spPr>
          <a:xfrm>
            <a:off x="695325" y="1746161"/>
            <a:ext cx="3632201" cy="2677656"/>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2400" b="1">
                <a:solidFill>
                  <a:srgbClr val="37B34A"/>
                </a:solidFill>
                <a:latin typeface="Roboto" panose="02000000000000000000" pitchFamily="2" charset="0"/>
                <a:ea typeface="Roboto" panose="02000000000000000000" pitchFamily="2" charset="0"/>
              </a:rPr>
              <a:t>Roboto Bold 24pt. To thrive in a connected world, businesses need common standards. That’s why we’re seeing such a proliferation of industry consortia.</a:t>
            </a:r>
          </a:p>
        </p:txBody>
      </p:sp>
      <p:sp>
        <p:nvSpPr>
          <p:cNvPr id="23" name="TextBox 22">
            <a:extLst>
              <a:ext uri="{FF2B5EF4-FFF2-40B4-BE49-F238E27FC236}">
                <a16:creationId xmlns:a16="http://schemas.microsoft.com/office/drawing/2014/main" id="{4536C8AE-768B-DC5F-4375-3E77F744D5B4}"/>
              </a:ext>
            </a:extLst>
          </p:cNvPr>
          <p:cNvSpPr txBox="1"/>
          <p:nvPr/>
        </p:nvSpPr>
        <p:spPr>
          <a:xfrm>
            <a:off x="5246739" y="1818424"/>
            <a:ext cx="3298727" cy="2605393"/>
          </a:xfrm>
          <a:prstGeom prst="rect">
            <a:avLst/>
          </a:prstGeom>
          <a:noFill/>
        </p:spPr>
        <p:txBody>
          <a:bodyPr wrap="square">
            <a:spAutoFit/>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sz="1000">
                <a:solidFill>
                  <a:schemeClr val="tx1"/>
                </a:solidFill>
                <a:latin typeface="Roboto" panose="02000000000000000000" pitchFamily="2" charset="0"/>
                <a:ea typeface="Roboto" panose="02000000000000000000" pitchFamily="2" charset="0"/>
              </a:rPr>
              <a:t>Body text Roboto 10pt. To thrive in a connected world, businesses need common standards. That’s why we’re seeing such a proliferation of industry consortia: groups of companies working together to develop technical terms and protocols that can serve as the basis for shared processes. Because consortia require competitors to collaborate closely, they can be difficult to set up—and even more difficult to keep on track. Indeed, the mixed results of consortia to date reveal how hard it is to make these complex new forms of business work.</a:t>
            </a:r>
          </a:p>
        </p:txBody>
      </p:sp>
      <p:cxnSp>
        <p:nvCxnSpPr>
          <p:cNvPr id="24" name="Straight Connector 23">
            <a:extLst>
              <a:ext uri="{FF2B5EF4-FFF2-40B4-BE49-F238E27FC236}">
                <a16:creationId xmlns:a16="http://schemas.microsoft.com/office/drawing/2014/main" id="{066D76A4-5C37-3AE9-9A8E-8C2D8841CC91}"/>
              </a:ext>
            </a:extLst>
          </p:cNvPr>
          <p:cNvCxnSpPr>
            <a:cxnSpLocks/>
          </p:cNvCxnSpPr>
          <p:nvPr/>
        </p:nvCxnSpPr>
        <p:spPr>
          <a:xfrm>
            <a:off x="4719589" y="1438275"/>
            <a:ext cx="0" cy="32126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9ABB2F8E-CB16-C701-32C6-079DD3A03E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92463" y="557761"/>
            <a:ext cx="1104212" cy="880514"/>
          </a:xfrm>
          <a:prstGeom prst="rect">
            <a:avLst/>
          </a:prstGeom>
        </p:spPr>
      </p:pic>
    </p:spTree>
    <p:extLst>
      <p:ext uri="{BB962C8B-B14F-4D97-AF65-F5344CB8AC3E}">
        <p14:creationId xmlns:p14="http://schemas.microsoft.com/office/powerpoint/2010/main" val="223218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7AF77FE6-3A29-66D8-8842-16956AC70283}"/>
              </a:ext>
            </a:extLst>
          </p:cNvPr>
          <p:cNvSpPr txBox="1"/>
          <p:nvPr/>
        </p:nvSpPr>
        <p:spPr>
          <a:xfrm>
            <a:off x="722865" y="5940917"/>
            <a:ext cx="6096000" cy="369332"/>
          </a:xfrm>
          <a:prstGeom prst="rect">
            <a:avLst/>
          </a:prstGeom>
          <a:noFill/>
        </p:spPr>
        <p:txBody>
          <a:bodyPr wrap="square">
            <a:spAutoFit/>
          </a:bodyPr>
          <a:lstStyle/>
          <a:p>
            <a:pPr marL="0" lvl="1"/>
            <a:r>
              <a:rPr lang="en-US" sz="900">
                <a:latin typeface="Roboto" panose="02000000000000000000" pitchFamily="2" charset="0"/>
                <a:ea typeface="Roboto" panose="02000000000000000000" pitchFamily="2" charset="0"/>
              </a:rPr>
              <a:t>Confidentiality information (if required)</a:t>
            </a:r>
          </a:p>
          <a:p>
            <a:pPr marL="0" lvl="1"/>
            <a:r>
              <a:rPr lang="en-US" sz="900">
                <a:latin typeface="Roboto" panose="02000000000000000000" pitchFamily="2" charset="0"/>
                <a:ea typeface="Roboto" panose="02000000000000000000" pitchFamily="2" charset="0"/>
              </a:rPr>
              <a:t>Page number (if required) All in Roboto 11</a:t>
            </a:r>
            <a:endParaRPr lang="en-US" sz="900"/>
          </a:p>
        </p:txBody>
      </p:sp>
      <p:sp>
        <p:nvSpPr>
          <p:cNvPr id="18" name="TextBox 17">
            <a:extLst>
              <a:ext uri="{FF2B5EF4-FFF2-40B4-BE49-F238E27FC236}">
                <a16:creationId xmlns:a16="http://schemas.microsoft.com/office/drawing/2014/main" id="{908C6431-DEAC-E0C9-A5D5-972E328F720F}"/>
              </a:ext>
            </a:extLst>
          </p:cNvPr>
          <p:cNvSpPr txBox="1"/>
          <p:nvPr/>
        </p:nvSpPr>
        <p:spPr>
          <a:xfrm>
            <a:off x="722866" y="547751"/>
            <a:ext cx="6489701" cy="1569660"/>
          </a:xfrm>
          <a:prstGeom prst="rect">
            <a:avLst/>
          </a:prstGeom>
          <a:noFill/>
        </p:spPr>
        <p:txBody>
          <a:bodyPr wrap="square">
            <a:spAutoFit/>
          </a:bodyPr>
          <a:lstStyle/>
          <a:p>
            <a:pPr marL="0" marR="0" lvl="1" indent="0" algn="l" defTabSz="914400" rtl="0" eaLnBrk="1" fontAlgn="auto" latinLnBrk="0" hangingPunct="1">
              <a:spcBef>
                <a:spcPts val="0"/>
              </a:spcBef>
              <a:spcAft>
                <a:spcPts val="0"/>
              </a:spcAft>
              <a:buClrTx/>
              <a:buSzTx/>
              <a:buFontTx/>
              <a:buNone/>
              <a:tabLst/>
              <a:defRPr/>
            </a:pPr>
            <a:r>
              <a:rPr lang="en-US" sz="2400" b="1">
                <a:latin typeface="Roboto" panose="02000000000000000000" pitchFamily="2" charset="0"/>
                <a:ea typeface="Roboto" panose="02000000000000000000" pitchFamily="2" charset="0"/>
              </a:rPr>
              <a:t>Roboto Bold 24pt. To thrive in a connected world, businesses need common standards. That’s why we’re seeing such a proliferation of industry consortia.</a:t>
            </a:r>
          </a:p>
        </p:txBody>
      </p:sp>
      <p:sp>
        <p:nvSpPr>
          <p:cNvPr id="2" name="TextBox 1">
            <a:extLst>
              <a:ext uri="{FF2B5EF4-FFF2-40B4-BE49-F238E27FC236}">
                <a16:creationId xmlns:a16="http://schemas.microsoft.com/office/drawing/2014/main" id="{05705826-0E44-FCF5-BABF-9E9D594C9094}"/>
              </a:ext>
            </a:extLst>
          </p:cNvPr>
          <p:cNvSpPr txBox="1"/>
          <p:nvPr/>
        </p:nvSpPr>
        <p:spPr>
          <a:xfrm>
            <a:off x="722865" y="2808764"/>
            <a:ext cx="7235729" cy="1220399"/>
          </a:xfrm>
          <a:prstGeom prst="rect">
            <a:avLst/>
          </a:prstGeom>
          <a:noFill/>
        </p:spPr>
        <p:txBody>
          <a:bodyPr wrap="square">
            <a:spAutoFit/>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sz="1000">
                <a:latin typeface="Roboto" panose="02000000000000000000" pitchFamily="2" charset="0"/>
                <a:ea typeface="Roboto" panose="02000000000000000000" pitchFamily="2" charset="0"/>
              </a:rPr>
              <a:t>Body text Roboto 10pt. To thrive in a connected world, businesses need common standards. That’s why we’re seeing such a proliferation of industry consortia: groups of companies working together to develop technical terms and protocols that can serve as the basis for shared processes. Because consortia require competitors to collaborate closely, they can be difficult to set up—and even more difficult to keep on track. Indeed, the mixed results of consortia to date reveal how hard it is to make these complex new forms of business work.</a:t>
            </a:r>
          </a:p>
        </p:txBody>
      </p:sp>
      <p:cxnSp>
        <p:nvCxnSpPr>
          <p:cNvPr id="12" name="Straight Connector 11">
            <a:extLst>
              <a:ext uri="{FF2B5EF4-FFF2-40B4-BE49-F238E27FC236}">
                <a16:creationId xmlns:a16="http://schemas.microsoft.com/office/drawing/2014/main" id="{09A203DF-A2E8-1DE6-E5C6-10C1114688E9}"/>
              </a:ext>
            </a:extLst>
          </p:cNvPr>
          <p:cNvCxnSpPr>
            <a:cxnSpLocks/>
          </p:cNvCxnSpPr>
          <p:nvPr/>
        </p:nvCxnSpPr>
        <p:spPr>
          <a:xfrm>
            <a:off x="722866" y="2487385"/>
            <a:ext cx="72357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1E56E814-1A58-8B1B-4B17-D23DB52A4F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92463" y="557761"/>
            <a:ext cx="1104212" cy="880514"/>
          </a:xfrm>
          <a:prstGeom prst="rect">
            <a:avLst/>
          </a:prstGeom>
        </p:spPr>
      </p:pic>
      <p:pic>
        <p:nvPicPr>
          <p:cNvPr id="4" name="Graphic 3">
            <a:extLst>
              <a:ext uri="{FF2B5EF4-FFF2-40B4-BE49-F238E27FC236}">
                <a16:creationId xmlns:a16="http://schemas.microsoft.com/office/drawing/2014/main" id="{DB885D9D-61C8-BA1C-0597-EA3B048B95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3943" y="869376"/>
            <a:ext cx="12305056" cy="9455656"/>
          </a:xfrm>
          <a:prstGeom prst="rect">
            <a:avLst/>
          </a:prstGeom>
        </p:spPr>
      </p:pic>
    </p:spTree>
    <p:extLst>
      <p:ext uri="{BB962C8B-B14F-4D97-AF65-F5344CB8AC3E}">
        <p14:creationId xmlns:p14="http://schemas.microsoft.com/office/powerpoint/2010/main" val="2334952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itting at a table&#10;&#10;Description automatically generated">
            <a:extLst>
              <a:ext uri="{FF2B5EF4-FFF2-40B4-BE49-F238E27FC236}">
                <a16:creationId xmlns:a16="http://schemas.microsoft.com/office/drawing/2014/main" id="{DDC6BD28-10FD-29B4-0798-A1C60A416B73}"/>
              </a:ext>
            </a:extLst>
          </p:cNvPr>
          <p:cNvPicPr>
            <a:picLocks noChangeAspect="1"/>
          </p:cNvPicPr>
          <p:nvPr/>
        </p:nvPicPr>
        <p:blipFill rotWithShape="1">
          <a:blip r:embed="rId2"/>
          <a:srcRect l="5884" r="-1" b="-1"/>
          <a:stretch/>
        </p:blipFill>
        <p:spPr>
          <a:xfrm>
            <a:off x="3698777" y="10"/>
            <a:ext cx="9669642" cy="6857990"/>
          </a:xfrm>
          <a:prstGeom prst="rect">
            <a:avLst/>
          </a:prstGeom>
        </p:spPr>
      </p:pic>
      <p:sp>
        <p:nvSpPr>
          <p:cNvPr id="8" name="Rectangle 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46901D2-C375-2BB7-3D9D-4A9BF4B011E6}"/>
              </a:ext>
            </a:extLst>
          </p:cNvPr>
          <p:cNvSpPr txBox="1"/>
          <p:nvPr/>
        </p:nvSpPr>
        <p:spPr>
          <a:xfrm>
            <a:off x="838200" y="2434201"/>
            <a:ext cx="3822189" cy="3742762"/>
          </a:xfrm>
          <a:prstGeom prst="rect">
            <a:avLst/>
          </a:prstGeom>
        </p:spPr>
        <p:txBody>
          <a:bodyPr vert="horz" lIns="91440" tIns="45720" rIns="91440" bIns="45720" rtlCol="0">
            <a:normAutofit/>
          </a:bodyPr>
          <a:lstStyle/>
          <a:p>
            <a:pPr marL="0" marR="0" lvl="1" indent="-228600" fontAlgn="auto">
              <a:lnSpc>
                <a:spcPct val="90000"/>
              </a:lnSpc>
              <a:spcBef>
                <a:spcPts val="0"/>
              </a:spcBef>
              <a:spcAft>
                <a:spcPts val="600"/>
              </a:spcAft>
              <a:buClrTx/>
              <a:buSzTx/>
              <a:buFont typeface="Arial" panose="020B0604020202020204" pitchFamily="34" charset="0"/>
              <a:buChar char="•"/>
              <a:tabLst/>
              <a:defRPr/>
            </a:pPr>
            <a:r>
              <a:rPr lang="en-US" sz="2000" b="1"/>
              <a:t>Roboto Bold 24pt. To thrive in a connected world, businesses need common standards. That’s why we’re seeing such a proliferation of industry consortia.</a:t>
            </a:r>
          </a:p>
        </p:txBody>
      </p:sp>
    </p:spTree>
    <p:extLst>
      <p:ext uri="{BB962C8B-B14F-4D97-AF65-F5344CB8AC3E}">
        <p14:creationId xmlns:p14="http://schemas.microsoft.com/office/powerpoint/2010/main" val="3566011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E05ED7-F316-68A0-BC4E-38232C65BA46}"/>
              </a:ext>
            </a:extLst>
          </p:cNvPr>
          <p:cNvSpPr txBox="1"/>
          <p:nvPr/>
        </p:nvSpPr>
        <p:spPr>
          <a:xfrm>
            <a:off x="5442237" y="1780054"/>
            <a:ext cx="2815521" cy="3297890"/>
          </a:xfrm>
          <a:prstGeom prst="rect">
            <a:avLst/>
          </a:prstGeom>
          <a:noFill/>
        </p:spPr>
        <p:txBody>
          <a:bodyPr wrap="square">
            <a:spAutoFit/>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sz="1000" b="1">
                <a:solidFill>
                  <a:schemeClr val="tx1"/>
                </a:solidFill>
                <a:latin typeface="Roboto" panose="02000000000000000000" pitchFamily="2" charset="0"/>
                <a:ea typeface="Roboto" panose="02000000000000000000" pitchFamily="2" charset="0"/>
              </a:rPr>
              <a:t>Body text Roboto 10 pt. That’s why we’re seeing such a proliferation of industry consortia: groups of companies working together to develop technical terms and protocols that can serve as the basis for shared processes.</a:t>
            </a:r>
          </a:p>
          <a:p>
            <a:pPr marL="457200" marR="0" lvl="1" indent="0" algn="l" defTabSz="914400" rtl="0" eaLnBrk="1" fontAlgn="auto" latinLnBrk="0" hangingPunct="1">
              <a:lnSpc>
                <a:spcPct val="150000"/>
              </a:lnSpc>
              <a:spcBef>
                <a:spcPts val="0"/>
              </a:spcBef>
              <a:spcAft>
                <a:spcPts val="0"/>
              </a:spcAft>
              <a:buClrTx/>
              <a:buSzTx/>
              <a:buFontTx/>
              <a:buNone/>
              <a:tabLst/>
              <a:defRPr/>
            </a:pPr>
            <a:endParaRPr lang="en-US" sz="1000">
              <a:solidFill>
                <a:schemeClr val="tx1"/>
              </a:solidFill>
              <a:latin typeface="Roboto" panose="02000000000000000000" pitchFamily="2" charset="0"/>
              <a:ea typeface="Roboto" panose="02000000000000000000" pitchFamily="2" charset="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sz="1000">
                <a:solidFill>
                  <a:schemeClr val="tx1"/>
                </a:solidFill>
                <a:latin typeface="Roboto" panose="02000000000000000000" pitchFamily="2" charset="0"/>
                <a:ea typeface="Roboto" panose="02000000000000000000" pitchFamily="2" charset="0"/>
              </a:rPr>
              <a:t>Body text Roboto 14 pt. To thrive in a connected world, businesses need common standards. That’s why we’re seeing such a proliferation of industry consortia: groups of companies working together to develop technical terms and protocols that can serve as the basis for shared processes.</a:t>
            </a:r>
          </a:p>
        </p:txBody>
      </p:sp>
      <p:graphicFrame>
        <p:nvGraphicFramePr>
          <p:cNvPr id="2" name="Chart 1">
            <a:extLst>
              <a:ext uri="{FF2B5EF4-FFF2-40B4-BE49-F238E27FC236}">
                <a16:creationId xmlns:a16="http://schemas.microsoft.com/office/drawing/2014/main" id="{57F1BB5E-D5CA-9342-9714-716A2172CA54}"/>
              </a:ext>
            </a:extLst>
          </p:cNvPr>
          <p:cNvGraphicFramePr/>
          <p:nvPr>
            <p:extLst>
              <p:ext uri="{D42A27DB-BD31-4B8C-83A1-F6EECF244321}">
                <p14:modId xmlns:p14="http://schemas.microsoft.com/office/powerpoint/2010/main" val="897708225"/>
              </p:ext>
            </p:extLst>
          </p:nvPr>
        </p:nvGraphicFramePr>
        <p:xfrm>
          <a:off x="695325" y="1561412"/>
          <a:ext cx="3711609" cy="3735175"/>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a:extLst>
              <a:ext uri="{FF2B5EF4-FFF2-40B4-BE49-F238E27FC236}">
                <a16:creationId xmlns:a16="http://schemas.microsoft.com/office/drawing/2014/main" id="{E9237107-6BCD-AFCB-7BD8-2BB1D2BC5701}"/>
              </a:ext>
            </a:extLst>
          </p:cNvPr>
          <p:cNvCxnSpPr>
            <a:cxnSpLocks/>
          </p:cNvCxnSpPr>
          <p:nvPr/>
        </p:nvCxnSpPr>
        <p:spPr>
          <a:xfrm>
            <a:off x="4965536" y="1638299"/>
            <a:ext cx="0" cy="36582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72797FC0-5E99-30D4-AF4B-6B437B47F8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2463" y="557761"/>
            <a:ext cx="1104212" cy="880514"/>
          </a:xfrm>
          <a:prstGeom prst="rect">
            <a:avLst/>
          </a:prstGeom>
        </p:spPr>
      </p:pic>
      <p:pic>
        <p:nvPicPr>
          <p:cNvPr id="4" name="Graphic 3">
            <a:extLst>
              <a:ext uri="{FF2B5EF4-FFF2-40B4-BE49-F238E27FC236}">
                <a16:creationId xmlns:a16="http://schemas.microsoft.com/office/drawing/2014/main" id="{B8EFCD97-2565-4E8C-B6E2-67A277930D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13943" y="869376"/>
            <a:ext cx="12305056" cy="9455656"/>
          </a:xfrm>
          <a:prstGeom prst="rect">
            <a:avLst/>
          </a:prstGeom>
        </p:spPr>
      </p:pic>
    </p:spTree>
    <p:extLst>
      <p:ext uri="{BB962C8B-B14F-4D97-AF65-F5344CB8AC3E}">
        <p14:creationId xmlns:p14="http://schemas.microsoft.com/office/powerpoint/2010/main" val="2780987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5CCD02-F9FE-8AE9-1FC5-574E1AF89C77}"/>
              </a:ext>
            </a:extLst>
          </p:cNvPr>
          <p:cNvSpPr txBox="1"/>
          <p:nvPr/>
        </p:nvSpPr>
        <p:spPr>
          <a:xfrm>
            <a:off x="722865" y="4190999"/>
            <a:ext cx="7562433" cy="1451231"/>
          </a:xfrm>
          <a:prstGeom prst="rect">
            <a:avLst/>
          </a:prstGeom>
          <a:noFill/>
        </p:spPr>
        <p:txBody>
          <a:bodyPr wrap="square">
            <a:spAutoFit/>
          </a:bodyPr>
          <a:lstStyle/>
          <a:p>
            <a:pPr marL="0" marR="0" lvl="1" indent="0" algn="l" defTabSz="914400" rtl="0" eaLnBrk="1" fontAlgn="auto" latinLnBrk="0" hangingPunct="1">
              <a:lnSpc>
                <a:spcPct val="150000"/>
              </a:lnSpc>
              <a:spcBef>
                <a:spcPts val="0"/>
              </a:spcBef>
              <a:spcAft>
                <a:spcPts val="0"/>
              </a:spcAft>
              <a:buClrTx/>
              <a:buSzTx/>
              <a:buFontTx/>
              <a:buNone/>
              <a:tabLst/>
              <a:defRPr/>
            </a:pPr>
            <a:r>
              <a:rPr lang="en-US" sz="1000" b="1">
                <a:latin typeface="Roboto" panose="02000000000000000000" pitchFamily="2" charset="0"/>
                <a:ea typeface="Roboto" panose="02000000000000000000" pitchFamily="2" charset="0"/>
              </a:rPr>
              <a:t>Body text Roboto 10 pt. That’s why we’re seeing such a proliferation of industry consortia: groups of companies working together to develop technical terms and protocols that can serve as the basis for shared processes.</a:t>
            </a:r>
          </a:p>
          <a:p>
            <a:pPr marL="457200" marR="0" lvl="1" indent="0" algn="l" defTabSz="914400" rtl="0" eaLnBrk="1" fontAlgn="auto" latinLnBrk="0" hangingPunct="1">
              <a:lnSpc>
                <a:spcPct val="150000"/>
              </a:lnSpc>
              <a:spcBef>
                <a:spcPts val="0"/>
              </a:spcBef>
              <a:spcAft>
                <a:spcPts val="0"/>
              </a:spcAft>
              <a:buClrTx/>
              <a:buSzTx/>
              <a:buFontTx/>
              <a:buNone/>
              <a:tabLst/>
              <a:defRPr/>
            </a:pPr>
            <a:endParaRPr lang="en-US" sz="1000">
              <a:solidFill>
                <a:schemeClr val="tx1"/>
              </a:solidFill>
              <a:latin typeface="Roboto" panose="02000000000000000000" pitchFamily="2" charset="0"/>
              <a:ea typeface="Roboto" panose="02000000000000000000" pitchFamily="2" charset="0"/>
            </a:endParaRPr>
          </a:p>
          <a:p>
            <a:pPr marL="0" marR="0" lvl="1" indent="0" algn="l" defTabSz="914400" rtl="0" eaLnBrk="1" fontAlgn="auto" latinLnBrk="0" hangingPunct="1">
              <a:lnSpc>
                <a:spcPct val="150000"/>
              </a:lnSpc>
              <a:spcBef>
                <a:spcPts val="0"/>
              </a:spcBef>
              <a:spcAft>
                <a:spcPts val="0"/>
              </a:spcAft>
              <a:buClrTx/>
              <a:buSzTx/>
              <a:buFontTx/>
              <a:buNone/>
              <a:tabLst/>
              <a:defRPr/>
            </a:pPr>
            <a:r>
              <a:rPr lang="en-US" sz="1000">
                <a:solidFill>
                  <a:schemeClr val="tx1"/>
                </a:solidFill>
                <a:latin typeface="Roboto" panose="02000000000000000000" pitchFamily="2" charset="0"/>
                <a:ea typeface="Roboto" panose="02000000000000000000" pitchFamily="2" charset="0"/>
              </a:rPr>
              <a:t>Body text Roboto 10 pt. To thrive in a connected world, businesses need common standards. That’s why we’re seeing such a proliferation of industry consortia: groups of companies working together to develop technical terms and protocols that can serve as the basis for shared processes.</a:t>
            </a:r>
          </a:p>
        </p:txBody>
      </p:sp>
      <p:graphicFrame>
        <p:nvGraphicFramePr>
          <p:cNvPr id="4" name="Chart 3">
            <a:extLst>
              <a:ext uri="{FF2B5EF4-FFF2-40B4-BE49-F238E27FC236}">
                <a16:creationId xmlns:a16="http://schemas.microsoft.com/office/drawing/2014/main" id="{290169B0-511A-0B01-50C4-7EEEB5BB0374}"/>
              </a:ext>
            </a:extLst>
          </p:cNvPr>
          <p:cNvGraphicFramePr/>
          <p:nvPr>
            <p:extLst>
              <p:ext uri="{D42A27DB-BD31-4B8C-83A1-F6EECF244321}">
                <p14:modId xmlns:p14="http://schemas.microsoft.com/office/powerpoint/2010/main" val="2428085627"/>
              </p:ext>
            </p:extLst>
          </p:nvPr>
        </p:nvGraphicFramePr>
        <p:xfrm>
          <a:off x="722865" y="535888"/>
          <a:ext cx="7562433" cy="2642287"/>
        </p:xfrm>
        <a:graphic>
          <a:graphicData uri="http://schemas.openxmlformats.org/drawingml/2006/chart">
            <c:chart xmlns:c="http://schemas.openxmlformats.org/drawingml/2006/chart" xmlns:r="http://schemas.openxmlformats.org/officeDocument/2006/relationships" r:id="rId2"/>
          </a:graphicData>
        </a:graphic>
      </p:graphicFrame>
      <p:pic>
        <p:nvPicPr>
          <p:cNvPr id="2" name="Graphic 1">
            <a:extLst>
              <a:ext uri="{FF2B5EF4-FFF2-40B4-BE49-F238E27FC236}">
                <a16:creationId xmlns:a16="http://schemas.microsoft.com/office/drawing/2014/main" id="{F75FB2B3-C871-D6B4-7C34-4E68A83A55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2463" y="557761"/>
            <a:ext cx="1104212" cy="880514"/>
          </a:xfrm>
          <a:prstGeom prst="rect">
            <a:avLst/>
          </a:prstGeom>
        </p:spPr>
      </p:pic>
    </p:spTree>
    <p:extLst>
      <p:ext uri="{BB962C8B-B14F-4D97-AF65-F5344CB8AC3E}">
        <p14:creationId xmlns:p14="http://schemas.microsoft.com/office/powerpoint/2010/main" val="1984926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1071D3-197A-FAF4-9FAC-A4BA11C724D8}"/>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pic>
        <p:nvPicPr>
          <p:cNvPr id="5" name="Picture 4" descr="A green hills with rolling hills&#10;&#10;Description automatically generated">
            <a:extLst>
              <a:ext uri="{FF2B5EF4-FFF2-40B4-BE49-F238E27FC236}">
                <a16:creationId xmlns:a16="http://schemas.microsoft.com/office/drawing/2014/main" id="{B1D904C6-7A9D-2E38-1CE7-D1BBDDFF3F39}"/>
              </a:ext>
            </a:extLst>
          </p:cNvPr>
          <p:cNvPicPr>
            <a:picLocks noChangeAspect="1"/>
          </p:cNvPicPr>
          <p:nvPr/>
        </p:nvPicPr>
        <p:blipFill>
          <a:blip r:embed="rId2">
            <a:alphaModFix amt="44000"/>
          </a:blip>
          <a:stretch>
            <a:fillRect/>
          </a:stretch>
        </p:blipFill>
        <p:spPr>
          <a:xfrm>
            <a:off x="1" y="-190940"/>
            <a:ext cx="12192000" cy="7258929"/>
          </a:xfrm>
          <a:prstGeom prst="rect">
            <a:avLst/>
          </a:prstGeom>
        </p:spPr>
      </p:pic>
      <p:pic>
        <p:nvPicPr>
          <p:cNvPr id="3" name="Graphic 2">
            <a:extLst>
              <a:ext uri="{FF2B5EF4-FFF2-40B4-BE49-F238E27FC236}">
                <a16:creationId xmlns:a16="http://schemas.microsoft.com/office/drawing/2014/main" id="{C304FB51-8DAF-6E27-3EFB-771E6995CC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7075" y="549275"/>
            <a:ext cx="2209800" cy="1762125"/>
          </a:xfrm>
          <a:prstGeom prst="rect">
            <a:avLst/>
          </a:prstGeom>
        </p:spPr>
      </p:pic>
      <p:sp>
        <p:nvSpPr>
          <p:cNvPr id="2" name="TextBox 1">
            <a:extLst>
              <a:ext uri="{FF2B5EF4-FFF2-40B4-BE49-F238E27FC236}">
                <a16:creationId xmlns:a16="http://schemas.microsoft.com/office/drawing/2014/main" id="{F27690D9-3A6A-4BAF-0539-6F73A7BFB223}"/>
              </a:ext>
            </a:extLst>
          </p:cNvPr>
          <p:cNvSpPr txBox="1"/>
          <p:nvPr/>
        </p:nvSpPr>
        <p:spPr>
          <a:xfrm>
            <a:off x="695325" y="5869353"/>
            <a:ext cx="3203515" cy="430887"/>
          </a:xfrm>
          <a:prstGeom prst="rect">
            <a:avLst/>
          </a:prstGeom>
          <a:noFill/>
        </p:spPr>
        <p:txBody>
          <a:bodyPr wrap="square">
            <a:spAutoFit/>
          </a:bodyPr>
          <a:lstStyle/>
          <a:p>
            <a:r>
              <a:rPr lang="en-US" sz="1100">
                <a:solidFill>
                  <a:schemeClr val="bg1"/>
                </a:solidFill>
                <a:latin typeface="Roboto" panose="02000000000000000000" pitchFamily="2" charset="0"/>
                <a:ea typeface="Roboto" panose="02000000000000000000" pitchFamily="2" charset="0"/>
              </a:rPr>
              <a:t>United Nations Avenue, </a:t>
            </a:r>
            <a:r>
              <a:rPr lang="en-US" sz="1100" err="1">
                <a:solidFill>
                  <a:schemeClr val="bg1"/>
                </a:solidFill>
                <a:latin typeface="Roboto" panose="02000000000000000000" pitchFamily="2" charset="0"/>
                <a:ea typeface="Roboto" panose="02000000000000000000" pitchFamily="2" charset="0"/>
              </a:rPr>
              <a:t>Gigiri</a:t>
            </a:r>
            <a:endParaRPr lang="en-US" sz="1100">
              <a:solidFill>
                <a:schemeClr val="bg1"/>
              </a:solidFill>
              <a:latin typeface="Roboto" panose="02000000000000000000" pitchFamily="2" charset="0"/>
              <a:ea typeface="Roboto" panose="02000000000000000000" pitchFamily="2" charset="0"/>
            </a:endParaRPr>
          </a:p>
          <a:p>
            <a:r>
              <a:rPr lang="en-US" sz="1100">
                <a:solidFill>
                  <a:schemeClr val="bg1"/>
                </a:solidFill>
                <a:latin typeface="Roboto" panose="02000000000000000000" pitchFamily="2" charset="0"/>
                <a:ea typeface="Roboto" panose="02000000000000000000" pitchFamily="2" charset="0"/>
              </a:rPr>
              <a:t>PO Box 30552 – 00100 GPO Nairobi, Kenya</a:t>
            </a:r>
          </a:p>
        </p:txBody>
      </p:sp>
      <p:sp>
        <p:nvSpPr>
          <p:cNvPr id="8" name="TextBox 7">
            <a:extLst>
              <a:ext uri="{FF2B5EF4-FFF2-40B4-BE49-F238E27FC236}">
                <a16:creationId xmlns:a16="http://schemas.microsoft.com/office/drawing/2014/main" id="{74B20662-4A19-DCDF-948B-718CB2ED60BA}"/>
              </a:ext>
            </a:extLst>
          </p:cNvPr>
          <p:cNvSpPr txBox="1"/>
          <p:nvPr/>
        </p:nvSpPr>
        <p:spPr>
          <a:xfrm>
            <a:off x="727075" y="4094561"/>
            <a:ext cx="53086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Roboto" panose="02000000000000000000" pitchFamily="2" charset="0"/>
                <a:ea typeface="Roboto" panose="02000000000000000000" pitchFamily="2" charset="0"/>
              </a:rPr>
              <a:t>Name of presenter.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Roboto" panose="02000000000000000000" pitchFamily="2" charset="0"/>
                <a:ea typeface="Roboto" panose="02000000000000000000" pitchFamily="2" charset="0"/>
              </a:rPr>
              <a:t>Designation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Roboto" panose="02000000000000000000" pitchFamily="2" charset="0"/>
                <a:ea typeface="Roboto" panose="02000000000000000000" pitchFamily="2" charset="0"/>
              </a:rPr>
              <a:t>xxxxxxx@un.org</a:t>
            </a:r>
            <a:endParaRPr lang="en-US" sz="1600">
              <a:solidFill>
                <a:schemeClr val="bg1"/>
              </a:solidFill>
            </a:endParaRPr>
          </a:p>
        </p:txBody>
      </p:sp>
      <p:sp>
        <p:nvSpPr>
          <p:cNvPr id="9" name="TextBox 8">
            <a:extLst>
              <a:ext uri="{FF2B5EF4-FFF2-40B4-BE49-F238E27FC236}">
                <a16:creationId xmlns:a16="http://schemas.microsoft.com/office/drawing/2014/main" id="{2767A882-4024-1233-0B07-877280A55163}"/>
              </a:ext>
            </a:extLst>
          </p:cNvPr>
          <p:cNvSpPr txBox="1"/>
          <p:nvPr/>
        </p:nvSpPr>
        <p:spPr>
          <a:xfrm>
            <a:off x="695325" y="3168094"/>
            <a:ext cx="4623602" cy="830997"/>
          </a:xfrm>
          <a:prstGeom prst="rect">
            <a:avLst/>
          </a:prstGeom>
          <a:noFill/>
        </p:spPr>
        <p:txBody>
          <a:bodyPr wrap="square">
            <a:spAutoFit/>
          </a:bodyPr>
          <a:lstStyle/>
          <a:p>
            <a:r>
              <a:rPr lang="en-US" sz="4800" b="1">
                <a:solidFill>
                  <a:schemeClr val="bg1"/>
                </a:solidFill>
                <a:latin typeface="Roboto" panose="02000000000000000000" pitchFamily="2" charset="0"/>
                <a:ea typeface="Roboto" panose="02000000000000000000" pitchFamily="2" charset="0"/>
                <a:cs typeface="Roboto" panose="02000000000000000000" pitchFamily="2" charset="0"/>
              </a:rPr>
              <a:t>Thank you</a:t>
            </a:r>
          </a:p>
        </p:txBody>
      </p:sp>
      <p:pic>
        <p:nvPicPr>
          <p:cNvPr id="12" name="Graphic 11">
            <a:extLst>
              <a:ext uri="{FF2B5EF4-FFF2-40B4-BE49-F238E27FC236}">
                <a16:creationId xmlns:a16="http://schemas.microsoft.com/office/drawing/2014/main" id="{9BFE9C0A-239E-2473-706F-C4BCB67832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03294" y="-1765512"/>
            <a:ext cx="8454399" cy="6858001"/>
          </a:xfrm>
          <a:prstGeom prst="rect">
            <a:avLst/>
          </a:prstGeom>
        </p:spPr>
      </p:pic>
      <p:sp>
        <p:nvSpPr>
          <p:cNvPr id="13" name="TextBox 12">
            <a:extLst>
              <a:ext uri="{FF2B5EF4-FFF2-40B4-BE49-F238E27FC236}">
                <a16:creationId xmlns:a16="http://schemas.microsoft.com/office/drawing/2014/main" id="{E456B8CC-6DE9-2BF8-B162-AC2932DA031E}"/>
              </a:ext>
            </a:extLst>
          </p:cNvPr>
          <p:cNvSpPr txBox="1"/>
          <p:nvPr/>
        </p:nvSpPr>
        <p:spPr>
          <a:xfrm>
            <a:off x="7969965" y="5921383"/>
            <a:ext cx="3526710" cy="369332"/>
          </a:xfrm>
          <a:prstGeom prst="rect">
            <a:avLst/>
          </a:prstGeom>
          <a:noFill/>
        </p:spPr>
        <p:txBody>
          <a:bodyPr wrap="square" rtlCol="0">
            <a:spAutoFit/>
          </a:bodyPr>
          <a:lstStyle/>
          <a:p>
            <a:pPr algn="ctr"/>
            <a:r>
              <a:rPr lang="en-US" b="1">
                <a:solidFill>
                  <a:srgbClr val="37B34A"/>
                </a:solidFill>
                <a:latin typeface="Roboto" panose="02000000000000000000" pitchFamily="2" charset="0"/>
                <a:ea typeface="Roboto" panose="02000000000000000000" pitchFamily="2" charset="0"/>
                <a:cs typeface="Roboto" panose="02000000000000000000" pitchFamily="2" charset="0"/>
              </a:rPr>
              <a:t>unep.org/</a:t>
            </a:r>
            <a:r>
              <a:rPr lang="en-US" b="1" err="1">
                <a:solidFill>
                  <a:srgbClr val="37B34A"/>
                </a:solidFill>
                <a:latin typeface="Roboto" panose="02000000000000000000" pitchFamily="2" charset="0"/>
                <a:ea typeface="Roboto" panose="02000000000000000000" pitchFamily="2" charset="0"/>
                <a:cs typeface="Roboto" panose="02000000000000000000" pitchFamily="2" charset="0"/>
              </a:rPr>
              <a:t>environmentassembly</a:t>
            </a:r>
            <a:endParaRPr lang="en-KE" b="1">
              <a:solidFill>
                <a:srgbClr val="37B34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082902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1964BB9C-1FFE-68D4-B0C0-7D2E298669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27939" y="-1009192"/>
            <a:ext cx="10239375" cy="7868310"/>
          </a:xfrm>
          <a:prstGeom prst="rect">
            <a:avLst/>
          </a:prstGeom>
        </p:spPr>
      </p:pic>
      <p:sp>
        <p:nvSpPr>
          <p:cNvPr id="7" name="TextBox 6">
            <a:extLst>
              <a:ext uri="{FF2B5EF4-FFF2-40B4-BE49-F238E27FC236}">
                <a16:creationId xmlns:a16="http://schemas.microsoft.com/office/drawing/2014/main" id="{2F6C2A17-D2D2-F5F0-3A87-24979CCFF65C}"/>
              </a:ext>
            </a:extLst>
          </p:cNvPr>
          <p:cNvSpPr txBox="1"/>
          <p:nvPr/>
        </p:nvSpPr>
        <p:spPr>
          <a:xfrm>
            <a:off x="5526981" y="5929648"/>
            <a:ext cx="3203515" cy="430887"/>
          </a:xfrm>
          <a:prstGeom prst="rect">
            <a:avLst/>
          </a:prstGeom>
          <a:noFill/>
        </p:spPr>
        <p:txBody>
          <a:bodyPr wrap="square">
            <a:spAutoFit/>
          </a:bodyPr>
          <a:lstStyle/>
          <a:p>
            <a:r>
              <a:rPr lang="en-US" sz="1100">
                <a:latin typeface="Roboto" panose="02000000000000000000" pitchFamily="2" charset="0"/>
                <a:ea typeface="Roboto" panose="02000000000000000000" pitchFamily="2" charset="0"/>
              </a:rPr>
              <a:t>United Nations Avenue, </a:t>
            </a:r>
            <a:r>
              <a:rPr lang="en-US" sz="1100" err="1">
                <a:latin typeface="Roboto" panose="02000000000000000000" pitchFamily="2" charset="0"/>
                <a:ea typeface="Roboto" panose="02000000000000000000" pitchFamily="2" charset="0"/>
              </a:rPr>
              <a:t>Gigiri</a:t>
            </a:r>
            <a:endParaRPr lang="en-US" sz="1100">
              <a:latin typeface="Roboto" panose="02000000000000000000" pitchFamily="2" charset="0"/>
              <a:ea typeface="Roboto" panose="02000000000000000000" pitchFamily="2" charset="0"/>
            </a:endParaRPr>
          </a:p>
          <a:p>
            <a:r>
              <a:rPr lang="en-US" sz="1100">
                <a:latin typeface="Roboto" panose="02000000000000000000" pitchFamily="2" charset="0"/>
                <a:ea typeface="Roboto" panose="02000000000000000000" pitchFamily="2" charset="0"/>
              </a:rPr>
              <a:t>PO Box 30552 – 00100 GPO Nairobi, Kenya</a:t>
            </a:r>
          </a:p>
        </p:txBody>
      </p:sp>
      <p:sp>
        <p:nvSpPr>
          <p:cNvPr id="6" name="TextBox 5">
            <a:extLst>
              <a:ext uri="{FF2B5EF4-FFF2-40B4-BE49-F238E27FC236}">
                <a16:creationId xmlns:a16="http://schemas.microsoft.com/office/drawing/2014/main" id="{A22CEC65-76EA-9B74-895E-852BE1A06E1B}"/>
              </a:ext>
            </a:extLst>
          </p:cNvPr>
          <p:cNvSpPr txBox="1"/>
          <p:nvPr/>
        </p:nvSpPr>
        <p:spPr>
          <a:xfrm>
            <a:off x="5526981" y="3094240"/>
            <a:ext cx="498187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Roboto" panose="02000000000000000000" pitchFamily="2" charset="0"/>
                <a:ea typeface="Roboto" panose="02000000000000000000" pitchFamily="2" charset="0"/>
              </a:rPr>
              <a:t>Name of presenter.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Roboto" panose="02000000000000000000" pitchFamily="2" charset="0"/>
                <a:ea typeface="Roboto" panose="02000000000000000000" pitchFamily="2" charset="0"/>
              </a:rPr>
              <a:t>Designation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Roboto" panose="02000000000000000000" pitchFamily="2" charset="0"/>
                <a:ea typeface="Roboto" panose="02000000000000000000" pitchFamily="2" charset="0"/>
              </a:rPr>
              <a:t>xxxxxxx@un.org</a:t>
            </a:r>
            <a:endParaRPr lang="en-US" sz="1600"/>
          </a:p>
        </p:txBody>
      </p:sp>
      <p:sp>
        <p:nvSpPr>
          <p:cNvPr id="9" name="TextBox 8">
            <a:extLst>
              <a:ext uri="{FF2B5EF4-FFF2-40B4-BE49-F238E27FC236}">
                <a16:creationId xmlns:a16="http://schemas.microsoft.com/office/drawing/2014/main" id="{E8C77EC6-BBB5-6EA7-ABBD-A0E854B80447}"/>
              </a:ext>
            </a:extLst>
          </p:cNvPr>
          <p:cNvSpPr txBox="1"/>
          <p:nvPr/>
        </p:nvSpPr>
        <p:spPr>
          <a:xfrm>
            <a:off x="5526981" y="2093966"/>
            <a:ext cx="4843902" cy="830997"/>
          </a:xfrm>
          <a:prstGeom prst="rect">
            <a:avLst/>
          </a:prstGeom>
          <a:noFill/>
        </p:spPr>
        <p:txBody>
          <a:bodyPr wrap="square">
            <a:spAutoFit/>
          </a:bodyPr>
          <a:lstStyle/>
          <a:p>
            <a:r>
              <a:rPr lang="en-US" sz="4800" b="1">
                <a:latin typeface="Roboto" panose="02000000000000000000" pitchFamily="2" charset="0"/>
                <a:ea typeface="Roboto" panose="02000000000000000000" pitchFamily="2" charset="0"/>
                <a:cs typeface="Roboto" panose="02000000000000000000" pitchFamily="2" charset="0"/>
              </a:rPr>
              <a:t>Thank you</a:t>
            </a:r>
          </a:p>
        </p:txBody>
      </p:sp>
      <p:pic>
        <p:nvPicPr>
          <p:cNvPr id="3" name="Graphic 2">
            <a:extLst>
              <a:ext uri="{FF2B5EF4-FFF2-40B4-BE49-F238E27FC236}">
                <a16:creationId xmlns:a16="http://schemas.microsoft.com/office/drawing/2014/main" id="{AEFD1AC4-B7E4-CA2A-3BAC-42B2F25EF4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83143" y="2093966"/>
            <a:ext cx="2209800" cy="1762125"/>
          </a:xfrm>
          <a:prstGeom prst="rect">
            <a:avLst/>
          </a:prstGeom>
        </p:spPr>
      </p:pic>
      <p:sp>
        <p:nvSpPr>
          <p:cNvPr id="14" name="TextBox 13">
            <a:extLst>
              <a:ext uri="{FF2B5EF4-FFF2-40B4-BE49-F238E27FC236}">
                <a16:creationId xmlns:a16="http://schemas.microsoft.com/office/drawing/2014/main" id="{4206BF0D-4CCC-C87B-7AA7-AC4A1E9D5DF9}"/>
              </a:ext>
            </a:extLst>
          </p:cNvPr>
          <p:cNvSpPr txBox="1"/>
          <p:nvPr/>
        </p:nvSpPr>
        <p:spPr>
          <a:xfrm>
            <a:off x="1683143" y="5921383"/>
            <a:ext cx="3526710" cy="338554"/>
          </a:xfrm>
          <a:prstGeom prst="rect">
            <a:avLst/>
          </a:prstGeom>
          <a:noFill/>
        </p:spPr>
        <p:txBody>
          <a:bodyPr wrap="square" rtlCol="0">
            <a:spAutoFit/>
          </a:bodyPr>
          <a:lstStyle/>
          <a:p>
            <a:r>
              <a:rPr lang="en-US" sz="1600" b="1">
                <a:solidFill>
                  <a:srgbClr val="37B34A"/>
                </a:solidFill>
                <a:latin typeface="Roboto" panose="02000000000000000000" pitchFamily="2" charset="0"/>
                <a:ea typeface="Roboto" panose="02000000000000000000" pitchFamily="2" charset="0"/>
                <a:cs typeface="Roboto" panose="02000000000000000000" pitchFamily="2" charset="0"/>
              </a:rPr>
              <a:t>unep.org/</a:t>
            </a:r>
            <a:r>
              <a:rPr lang="en-US" sz="1600" b="1" err="1">
                <a:solidFill>
                  <a:srgbClr val="37B34A"/>
                </a:solidFill>
                <a:latin typeface="Roboto" panose="02000000000000000000" pitchFamily="2" charset="0"/>
                <a:ea typeface="Roboto" panose="02000000000000000000" pitchFamily="2" charset="0"/>
                <a:cs typeface="Roboto" panose="02000000000000000000" pitchFamily="2" charset="0"/>
              </a:rPr>
              <a:t>environmentassembly</a:t>
            </a:r>
            <a:endParaRPr lang="en-KE" sz="1600" b="1">
              <a:solidFill>
                <a:srgbClr val="37B34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45517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B7B051-1AD7-FE2A-9645-C6BAC8569549}"/>
              </a:ext>
            </a:extLst>
          </p:cNvPr>
          <p:cNvSpPr txBox="1"/>
          <p:nvPr/>
        </p:nvSpPr>
        <p:spPr>
          <a:xfrm>
            <a:off x="5827939" y="5929648"/>
            <a:ext cx="3203515" cy="430887"/>
          </a:xfrm>
          <a:prstGeom prst="rect">
            <a:avLst/>
          </a:prstGeom>
          <a:noFill/>
        </p:spPr>
        <p:txBody>
          <a:bodyPr wrap="square">
            <a:spAutoFit/>
          </a:bodyPr>
          <a:lstStyle/>
          <a:p>
            <a:r>
              <a:rPr lang="en-US" sz="1100">
                <a:solidFill>
                  <a:schemeClr val="bg1"/>
                </a:solidFill>
                <a:latin typeface="Roboto" panose="02000000000000000000" pitchFamily="2" charset="0"/>
                <a:ea typeface="Roboto" panose="02000000000000000000" pitchFamily="2" charset="0"/>
              </a:rPr>
              <a:t>United Nations Avenue, </a:t>
            </a:r>
            <a:r>
              <a:rPr lang="en-US" sz="1100" err="1">
                <a:solidFill>
                  <a:schemeClr val="bg1"/>
                </a:solidFill>
                <a:latin typeface="Roboto" panose="02000000000000000000" pitchFamily="2" charset="0"/>
                <a:ea typeface="Roboto" panose="02000000000000000000" pitchFamily="2" charset="0"/>
              </a:rPr>
              <a:t>Gigiri</a:t>
            </a:r>
            <a:endParaRPr lang="en-US" sz="1100">
              <a:solidFill>
                <a:schemeClr val="bg1"/>
              </a:solidFill>
              <a:latin typeface="Roboto" panose="02000000000000000000" pitchFamily="2" charset="0"/>
              <a:ea typeface="Roboto" panose="02000000000000000000" pitchFamily="2" charset="0"/>
            </a:endParaRPr>
          </a:p>
          <a:p>
            <a:r>
              <a:rPr lang="en-US" sz="1100">
                <a:solidFill>
                  <a:schemeClr val="bg1"/>
                </a:solidFill>
                <a:latin typeface="Roboto" panose="02000000000000000000" pitchFamily="2" charset="0"/>
                <a:ea typeface="Roboto" panose="02000000000000000000" pitchFamily="2" charset="0"/>
              </a:rPr>
              <a:t>PO Box 30552 – 00100 GPO Nairobi, Kenya</a:t>
            </a:r>
          </a:p>
        </p:txBody>
      </p:sp>
      <p:sp>
        <p:nvSpPr>
          <p:cNvPr id="4" name="TextBox 3">
            <a:extLst>
              <a:ext uri="{FF2B5EF4-FFF2-40B4-BE49-F238E27FC236}">
                <a16:creationId xmlns:a16="http://schemas.microsoft.com/office/drawing/2014/main" id="{3F7311A6-AA04-1ADB-3224-FF0C9AC2C178}"/>
              </a:ext>
            </a:extLst>
          </p:cNvPr>
          <p:cNvSpPr txBox="1"/>
          <p:nvPr/>
        </p:nvSpPr>
        <p:spPr>
          <a:xfrm>
            <a:off x="5827939" y="3094240"/>
            <a:ext cx="498187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Roboto" panose="02000000000000000000" pitchFamily="2" charset="0"/>
                <a:ea typeface="Roboto" panose="02000000000000000000" pitchFamily="2" charset="0"/>
              </a:rPr>
              <a:t>Name of presenter.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Roboto" panose="02000000000000000000" pitchFamily="2" charset="0"/>
                <a:ea typeface="Roboto" panose="02000000000000000000" pitchFamily="2" charset="0"/>
              </a:rPr>
              <a:t>Designation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Roboto" panose="02000000000000000000" pitchFamily="2" charset="0"/>
                <a:ea typeface="Roboto" panose="02000000000000000000" pitchFamily="2" charset="0"/>
              </a:rPr>
              <a:t>xxxxxxx@un.org</a:t>
            </a:r>
            <a:endParaRPr lang="en-US" sz="1600">
              <a:solidFill>
                <a:schemeClr val="bg1"/>
              </a:solidFill>
            </a:endParaRPr>
          </a:p>
        </p:txBody>
      </p:sp>
      <p:sp>
        <p:nvSpPr>
          <p:cNvPr id="6" name="TextBox 5">
            <a:extLst>
              <a:ext uri="{FF2B5EF4-FFF2-40B4-BE49-F238E27FC236}">
                <a16:creationId xmlns:a16="http://schemas.microsoft.com/office/drawing/2014/main" id="{C2AE9224-E951-F3A2-B6AE-95A033FF63DE}"/>
              </a:ext>
            </a:extLst>
          </p:cNvPr>
          <p:cNvSpPr txBox="1"/>
          <p:nvPr/>
        </p:nvSpPr>
        <p:spPr>
          <a:xfrm>
            <a:off x="5827939" y="2093966"/>
            <a:ext cx="4843902" cy="830997"/>
          </a:xfrm>
          <a:prstGeom prst="rect">
            <a:avLst/>
          </a:prstGeom>
          <a:noFill/>
        </p:spPr>
        <p:txBody>
          <a:bodyPr wrap="square">
            <a:spAutoFit/>
          </a:bodyPr>
          <a:lstStyle/>
          <a:p>
            <a:r>
              <a:rPr lang="en-US" sz="4800" b="1">
                <a:solidFill>
                  <a:schemeClr val="bg1"/>
                </a:solidFill>
                <a:latin typeface="Roboto" panose="02000000000000000000" pitchFamily="2" charset="0"/>
                <a:ea typeface="Roboto" panose="02000000000000000000" pitchFamily="2" charset="0"/>
                <a:cs typeface="Roboto" panose="02000000000000000000" pitchFamily="2" charset="0"/>
              </a:rPr>
              <a:t>Thank you</a:t>
            </a:r>
          </a:p>
        </p:txBody>
      </p:sp>
      <p:pic>
        <p:nvPicPr>
          <p:cNvPr id="8" name="Graphic 7">
            <a:extLst>
              <a:ext uri="{FF2B5EF4-FFF2-40B4-BE49-F238E27FC236}">
                <a16:creationId xmlns:a16="http://schemas.microsoft.com/office/drawing/2014/main" id="{132735C4-F645-D620-959F-473226CD69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83143" y="2163112"/>
            <a:ext cx="2209800" cy="1762125"/>
          </a:xfrm>
          <a:prstGeom prst="rect">
            <a:avLst/>
          </a:prstGeom>
        </p:spPr>
      </p:pic>
      <p:pic>
        <p:nvPicPr>
          <p:cNvPr id="10" name="Graphic 9">
            <a:extLst>
              <a:ext uri="{FF2B5EF4-FFF2-40B4-BE49-F238E27FC236}">
                <a16:creationId xmlns:a16="http://schemas.microsoft.com/office/drawing/2014/main" id="{D84DFAFF-AA54-CEF5-696B-90B32ACE59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27939" y="-1009192"/>
            <a:ext cx="10239375" cy="7868310"/>
          </a:xfrm>
          <a:prstGeom prst="rect">
            <a:avLst/>
          </a:prstGeom>
        </p:spPr>
      </p:pic>
      <p:sp>
        <p:nvSpPr>
          <p:cNvPr id="14" name="TextBox 13">
            <a:extLst>
              <a:ext uri="{FF2B5EF4-FFF2-40B4-BE49-F238E27FC236}">
                <a16:creationId xmlns:a16="http://schemas.microsoft.com/office/drawing/2014/main" id="{39E8438B-C23B-82D5-C57B-422129616DA9}"/>
              </a:ext>
            </a:extLst>
          </p:cNvPr>
          <p:cNvSpPr txBox="1"/>
          <p:nvPr/>
        </p:nvSpPr>
        <p:spPr>
          <a:xfrm>
            <a:off x="1683143" y="5921383"/>
            <a:ext cx="3526710" cy="338554"/>
          </a:xfrm>
          <a:prstGeom prst="rect">
            <a:avLst/>
          </a:prstGeom>
          <a:noFill/>
        </p:spPr>
        <p:txBody>
          <a:bodyPr wrap="square" rtlCol="0">
            <a:spAutoFit/>
          </a:bodyPr>
          <a:lstStyle/>
          <a:p>
            <a:r>
              <a:rPr lang="en-US" sz="1600" b="1">
                <a:solidFill>
                  <a:srgbClr val="37B34A"/>
                </a:solidFill>
                <a:latin typeface="Roboto" panose="02000000000000000000" pitchFamily="2" charset="0"/>
                <a:ea typeface="Roboto" panose="02000000000000000000" pitchFamily="2" charset="0"/>
                <a:cs typeface="Roboto" panose="02000000000000000000" pitchFamily="2" charset="0"/>
              </a:rPr>
              <a:t>unep.org/</a:t>
            </a:r>
            <a:r>
              <a:rPr lang="en-US" sz="1600" b="1" err="1">
                <a:solidFill>
                  <a:srgbClr val="37B34A"/>
                </a:solidFill>
                <a:latin typeface="Roboto" panose="02000000000000000000" pitchFamily="2" charset="0"/>
                <a:ea typeface="Roboto" panose="02000000000000000000" pitchFamily="2" charset="0"/>
                <a:cs typeface="Roboto" panose="02000000000000000000" pitchFamily="2" charset="0"/>
              </a:rPr>
              <a:t>environmentassembly</a:t>
            </a:r>
            <a:endParaRPr lang="en-KE" sz="1600" b="1">
              <a:solidFill>
                <a:srgbClr val="37B34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9826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BA02E80-D97B-BB4E-9463-06AA165769A6}" vid="{5196EADF-DCBB-9C41-A65B-81DF0ACF33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ED445272DF284F808BDFBB2CA64123" ma:contentTypeVersion="22" ma:contentTypeDescription="Create a new document." ma:contentTypeScope="" ma:versionID="bd46b72262f3a9ef49eac154bf86021d">
  <xsd:schema xmlns:xsd="http://www.w3.org/2001/XMLSchema" xmlns:xs="http://www.w3.org/2001/XMLSchema" xmlns:p="http://schemas.microsoft.com/office/2006/metadata/properties" xmlns:ns2="e2e44068-2b2e-4257-955d-9c69670a221d" xmlns:ns3="795ef9a7-a58d-4918-878b-246f2f120187" xmlns:ns4="985ec44e-1bab-4c0b-9df0-6ba128686fc9" targetNamespace="http://schemas.microsoft.com/office/2006/metadata/properties" ma:root="true" ma:fieldsID="31a8688dad45b445d4e1138ccfde9b74" ns2:_="" ns3:_="" ns4:_="">
    <xsd:import namespace="e2e44068-2b2e-4257-955d-9c69670a221d"/>
    <xsd:import namespace="795ef9a7-a58d-4918-878b-246f2f120187"/>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lcf76f155ced4ddcb4097134ff3c332f" minOccurs="0"/>
                <xsd:element ref="ns4:TaxCatchAll" minOccurs="0"/>
                <xsd:element ref="ns2:MediaServiceObjectDetectorVersions" minOccurs="0"/>
                <xsd:element ref="ns2:MediaLengthInSeconds" minOccurs="0"/>
                <xsd:element ref="ns2:Notes" minOccurs="0"/>
                <xsd:element ref="ns2:MediaServiceLoca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e44068-2b2e-4257-955d-9c69670a22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Notes" ma:index="24" nillable="true" ma:displayName="Notes" ma:format="Dropdown" ma:internalName="Notes">
      <xsd:simpleType>
        <xsd:restriction base="dms:Text">
          <xsd:maxLength value="255"/>
        </xsd:restriction>
      </xsd:simpleType>
    </xsd:element>
    <xsd:element name="MediaServiceLocation" ma:index="25" nillable="true" ma:displayName="Location" ma:indexed="true" ma:internalName="MediaServiceLocation"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_Flow_SignoffStatus" ma:index="27"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5ef9a7-a58d-4918-878b-246f2f12018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216f334-7fa7-4d36-9fe4-bf022dfa6ef8}" ma:internalName="TaxCatchAll" ma:showField="CatchAllData" ma:web="795ef9a7-a58d-4918-878b-246f2f1201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e2e44068-2b2e-4257-955d-9c69670a221d">
      <Terms xmlns="http://schemas.microsoft.com/office/infopath/2007/PartnerControls"/>
    </lcf76f155ced4ddcb4097134ff3c332f>
    <Notes xmlns="e2e44068-2b2e-4257-955d-9c69670a221d" xsi:nil="true"/>
    <_Flow_SignoffStatus xmlns="e2e44068-2b2e-4257-955d-9c69670a221d" xsi:nil="true"/>
    <SharedWithUsers xmlns="795ef9a7-a58d-4918-878b-246f2f120187">
      <UserInfo>
        <DisplayName>Sabine Walsh</DisplayName>
        <AccountId>260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395539-EB5A-4E14-929A-AD93508AC10F}">
  <ds:schemaRefs>
    <ds:schemaRef ds:uri="795ef9a7-a58d-4918-878b-246f2f120187"/>
    <ds:schemaRef ds:uri="985ec44e-1bab-4c0b-9df0-6ba128686fc9"/>
    <ds:schemaRef ds:uri="e2e44068-2b2e-4257-955d-9c69670a22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822A0CD-1D49-4D8B-855A-DC8948A046CA}">
  <ds:schemaRefs>
    <ds:schemaRef ds:uri="985ec44e-1bab-4c0b-9df0-6ba128686fc9"/>
    <ds:schemaRef ds:uri="e2e44068-2b2e-4257-955d-9c69670a221d"/>
    <ds:schemaRef ds:uri="http://schemas.microsoft.com/office/2006/metadata/properties"/>
    <ds:schemaRef ds:uri="http://schemas.microsoft.com/office/infopath/2007/PartnerControls"/>
    <ds:schemaRef ds:uri="795ef9a7-a58d-4918-878b-246f2f120187"/>
  </ds:schemaRefs>
</ds:datastoreItem>
</file>

<file path=customXml/itemProps3.xml><?xml version="1.0" encoding="utf-8"?>
<ds:datastoreItem xmlns:ds="http://schemas.openxmlformats.org/officeDocument/2006/customXml" ds:itemID="{4163F9F1-ED85-4697-B09B-762A09925C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18</Slides>
  <Notes>0</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Abel Belachew</dc:creator>
  <cp:revision>3</cp:revision>
  <dcterms:created xsi:type="dcterms:W3CDTF">2022-10-18T07:37:09Z</dcterms:created>
  <dcterms:modified xsi:type="dcterms:W3CDTF">2024-02-14T18:35:26Z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0x0101001DED445272DF284F808BDFBB2CA64123</vt:lpwstr>
  </property>
  <property fmtid="{D5CDD505-2E9C-101B-9397-08002B2CF9AE}" pid="3" name="MediaServiceImageTags">
    <vt:lpwstr/>
  </property>
</Properties>
</file>