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56" r:id="rId5"/>
    <p:sldId id="258" r:id="rId6"/>
    <p:sldId id="259" r:id="rId7"/>
    <p:sldId id="270" r:id="rId8"/>
    <p:sldId id="271" r:id="rId9"/>
    <p:sldId id="266" r:id="rId10"/>
    <p:sldId id="272" r:id="rId11"/>
    <p:sldId id="274" r:id="rId12"/>
    <p:sldId id="273" r:id="rId13"/>
    <p:sldId id="267" r:id="rId14"/>
    <p:sldId id="32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888F1B7E-8474-4447-AF82-8A2213AA69C2}">
          <p14:sldIdLst>
            <p14:sldId id="256"/>
          </p14:sldIdLst>
        </p14:section>
        <p14:section name="Content Slides" id="{19823C87-F31F-E346-AFC5-9FA24983B0CC}">
          <p14:sldIdLst>
            <p14:sldId id="258"/>
            <p14:sldId id="259"/>
            <p14:sldId id="270"/>
            <p14:sldId id="271"/>
            <p14:sldId id="266"/>
            <p14:sldId id="272"/>
            <p14:sldId id="274"/>
            <p14:sldId id="273"/>
            <p14:sldId id="267"/>
          </p14:sldIdLst>
        </p14:section>
        <p14:section name="Final Page" id="{2E45BA6D-186F-2442-80A6-285173F426D6}">
          <p14:sldIdLst>
            <p14:sldId id="32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EEF5"/>
    <a:srgbClr val="E2F3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89"/>
  </p:normalViewPr>
  <p:slideViewPr>
    <p:cSldViewPr snapToGrid="0" snapToObjects="1">
      <p:cViewPr varScale="1">
        <p:scale>
          <a:sx n="87" d="100"/>
          <a:sy n="87" d="100"/>
        </p:scale>
        <p:origin x="487" y="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A16114-94D5-C94E-A414-FD075A01461A}" type="datetimeFigureOut">
              <a:rPr lang="en-US" smtClean="0"/>
              <a:t>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426B78-950D-0B45-B694-D406D7D4BE9C}" type="slidenum">
              <a:rPr lang="en-US" smtClean="0"/>
              <a:t>‹#›</a:t>
            </a:fld>
            <a:endParaRPr lang="en-US"/>
          </a:p>
        </p:txBody>
      </p:sp>
    </p:spTree>
    <p:extLst>
      <p:ext uri="{BB962C8B-B14F-4D97-AF65-F5344CB8AC3E}">
        <p14:creationId xmlns:p14="http://schemas.microsoft.com/office/powerpoint/2010/main" val="3125600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6722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3AC07-4ECD-274D-A461-34813D23A1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DAD18A-AA99-7244-AD35-36B5F7F22F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20D051-4D76-114A-B416-A96E2CBDBC00}"/>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5" name="Footer Placeholder 4">
            <a:extLst>
              <a:ext uri="{FF2B5EF4-FFF2-40B4-BE49-F238E27FC236}">
                <a16:creationId xmlns:a16="http://schemas.microsoft.com/office/drawing/2014/main" id="{CFF8A74E-22F8-534D-B4EF-35F71AEC33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047C90-B25E-A346-9E9B-162B3B16D880}"/>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353953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C2BE-2FD4-BE43-A025-98552DC855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190BEE-8862-634E-9DAE-E2C82AD1A6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F1F68F-66EB-5E4A-B72B-F8770F943045}"/>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5" name="Footer Placeholder 4">
            <a:extLst>
              <a:ext uri="{FF2B5EF4-FFF2-40B4-BE49-F238E27FC236}">
                <a16:creationId xmlns:a16="http://schemas.microsoft.com/office/drawing/2014/main" id="{4FD4B2E6-7E31-1941-AEBF-B1CE93BB22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437D6-1BEB-144E-AF02-C0AFE57A2DE5}"/>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458556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17B9-B148-E945-A148-AF11F998E4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5CA13F4-6533-8F4D-B85C-DCBEBAB82A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1D4C4C-3BC4-E94B-8FFB-CF3A78D02D6F}"/>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5" name="Footer Placeholder 4">
            <a:extLst>
              <a:ext uri="{FF2B5EF4-FFF2-40B4-BE49-F238E27FC236}">
                <a16:creationId xmlns:a16="http://schemas.microsoft.com/office/drawing/2014/main" id="{536E3417-B0DA-8D40-BCFF-5BD793E06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3042B-AE29-6A40-9D64-EB42D4DFD3BB}"/>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974885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A3EBE-5BB2-9043-B1CD-F8DEC3713C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7F21E0-BF3B-5645-B70D-243CB22420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A73481-D8A0-D844-8619-711C4427A0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03B4DE-EF38-F44E-B078-539326634548}"/>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6" name="Footer Placeholder 5">
            <a:extLst>
              <a:ext uri="{FF2B5EF4-FFF2-40B4-BE49-F238E27FC236}">
                <a16:creationId xmlns:a16="http://schemas.microsoft.com/office/drawing/2014/main" id="{901DDE1C-6604-1844-9F35-A0D309527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96A18A-AF8C-3344-A6D2-BC0EBB13AA75}"/>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309048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AABC-5F3E-F544-A989-4215E16705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14AD5C4-1F6E-E542-86B3-2FD64939D7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E9964D-E4CF-C64B-B22B-028802C32C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23F8C2-AAC8-294A-AE77-DC323A8B3B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D8550E-758E-4C47-AAF9-E6DCB4BCAC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B80521-D8AC-D245-B03B-798B63C47275}"/>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8" name="Footer Placeholder 7">
            <a:extLst>
              <a:ext uri="{FF2B5EF4-FFF2-40B4-BE49-F238E27FC236}">
                <a16:creationId xmlns:a16="http://schemas.microsoft.com/office/drawing/2014/main" id="{0E73800E-41A3-6640-8D6F-5E6B752C1DB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CF6877-5F51-7946-8AE1-D155878536C1}"/>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051302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361D1-71E2-A143-9849-E31FC4963ED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0A9FB3-307A-DF4E-9555-451A6BB3E399}"/>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4" name="Footer Placeholder 3">
            <a:extLst>
              <a:ext uri="{FF2B5EF4-FFF2-40B4-BE49-F238E27FC236}">
                <a16:creationId xmlns:a16="http://schemas.microsoft.com/office/drawing/2014/main" id="{EE7E2E4D-59CE-554C-89A6-862894A99C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E3EB03-2311-2D40-A4C7-9075EE223428}"/>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118681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E3E0DE3-BED1-D54F-BEAA-EC1028D846C2}"/>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3" name="Footer Placeholder 2">
            <a:extLst>
              <a:ext uri="{FF2B5EF4-FFF2-40B4-BE49-F238E27FC236}">
                <a16:creationId xmlns:a16="http://schemas.microsoft.com/office/drawing/2014/main" id="{00F3F3F1-269A-0141-BCC5-EC8AF00559B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95E10F-C896-364B-B942-D8EAE480F319}"/>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586678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F1E7-463E-9649-AB61-F30F302CFF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8889F6-1141-5F4B-9E1A-78D1C42B8A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207966-BD51-484B-9E24-A0AF92E847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2F7D5A-298F-7645-89AA-57AA44E11EDB}"/>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6" name="Footer Placeholder 5">
            <a:extLst>
              <a:ext uri="{FF2B5EF4-FFF2-40B4-BE49-F238E27FC236}">
                <a16:creationId xmlns:a16="http://schemas.microsoft.com/office/drawing/2014/main" id="{0F5C3A19-B82D-7848-9D80-1438A5CEAF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2609FB-0537-F447-8684-B7AE80CF6A0E}"/>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985337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DCD7-8C05-784F-B967-89E4284ECA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838B20C-C42A-E44D-A952-19B4D305CB1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2854BA3-09E2-2C4E-89F7-110A98FCA1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5A16B-D78C-A546-8D53-5C548EAC14B0}"/>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6" name="Footer Placeholder 5">
            <a:extLst>
              <a:ext uri="{FF2B5EF4-FFF2-40B4-BE49-F238E27FC236}">
                <a16:creationId xmlns:a16="http://schemas.microsoft.com/office/drawing/2014/main" id="{42DFF0E7-CF03-B64A-B146-9D65C2BAF9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553722-7A82-4448-B7C3-02830ECCB6D1}"/>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22455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E7F9A-FB0A-374E-8E6E-9FA973B034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A5AF0C-A74C-8D41-8D0B-E760DF3D22B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94928-BA9F-BE42-8F15-BBA9A42264DF}"/>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5" name="Footer Placeholder 4">
            <a:extLst>
              <a:ext uri="{FF2B5EF4-FFF2-40B4-BE49-F238E27FC236}">
                <a16:creationId xmlns:a16="http://schemas.microsoft.com/office/drawing/2014/main" id="{45B01EF0-F95A-7945-9A8C-35AD090D9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D147B9-6005-2044-8A6F-E62EBCA39236}"/>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118057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726E5D-64F1-7042-8487-B3E5161568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D755CE7-1A46-F24F-8E3D-5A75E4297B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F563F-D312-914B-8778-A3D9146B4842}"/>
              </a:ext>
            </a:extLst>
          </p:cNvPr>
          <p:cNvSpPr>
            <a:spLocks noGrp="1"/>
          </p:cNvSpPr>
          <p:nvPr>
            <p:ph type="dt" sz="half" idx="10"/>
          </p:nvPr>
        </p:nvSpPr>
        <p:spPr/>
        <p:txBody>
          <a:bodyPr/>
          <a:lstStyle/>
          <a:p>
            <a:fld id="{A0F30487-9C54-7E48-836D-2B2D373B8A85}" type="datetimeFigureOut">
              <a:rPr lang="en-US" smtClean="0"/>
              <a:t>1/3/2024</a:t>
            </a:fld>
            <a:endParaRPr lang="en-US"/>
          </a:p>
        </p:txBody>
      </p:sp>
      <p:sp>
        <p:nvSpPr>
          <p:cNvPr id="5" name="Footer Placeholder 4">
            <a:extLst>
              <a:ext uri="{FF2B5EF4-FFF2-40B4-BE49-F238E27FC236}">
                <a16:creationId xmlns:a16="http://schemas.microsoft.com/office/drawing/2014/main" id="{DEFAEE13-CEB6-B842-A306-00E16204F9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45253-EA51-E242-8776-3BAF9B396794}"/>
              </a:ext>
            </a:extLst>
          </p:cNvPr>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740493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7929D1-5E48-A046-AAE1-BCCA5ACB15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3C9253-EABA-104E-AC57-20BBDDC8E5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41176-6322-B44A-AB2A-64E15B9FE0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30487-9C54-7E48-836D-2B2D373B8A85}" type="datetimeFigureOut">
              <a:rPr lang="en-US" smtClean="0"/>
              <a:t>1/3/2024</a:t>
            </a:fld>
            <a:endParaRPr lang="en-US"/>
          </a:p>
        </p:txBody>
      </p:sp>
      <p:sp>
        <p:nvSpPr>
          <p:cNvPr id="5" name="Footer Placeholder 4">
            <a:extLst>
              <a:ext uri="{FF2B5EF4-FFF2-40B4-BE49-F238E27FC236}">
                <a16:creationId xmlns:a16="http://schemas.microsoft.com/office/drawing/2014/main" id="{AE3DE3D9-F99A-6A4A-A255-F36F987B43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2D6F28-6826-124D-9F1F-0239F9E508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9E0203-A09F-0842-9341-4BFD3867CFA2}" type="slidenum">
              <a:rPr lang="en-US" smtClean="0"/>
              <a:t>‹#›</a:t>
            </a:fld>
            <a:endParaRPr lang="en-US"/>
          </a:p>
        </p:txBody>
      </p:sp>
    </p:spTree>
    <p:extLst>
      <p:ext uri="{BB962C8B-B14F-4D97-AF65-F5344CB8AC3E}">
        <p14:creationId xmlns:p14="http://schemas.microsoft.com/office/powerpoint/2010/main" val="381489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manual_bses.cs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manual_bses.cshtml"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essat.cs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essat.cshtml"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essat.cshtml"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essat.cs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essat.cshtml"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unstats.un.org/unsd/envstats/fdes/SDG_FDES%20matrix.pdf"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F09A6B2-A937-9B4D-A91B-21EDFEAE8527}"/>
              </a:ext>
            </a:extLst>
          </p:cNvPr>
          <p:cNvGraphicFramePr>
            <a:graphicFrameLocks noGrp="1"/>
          </p:cNvGraphicFramePr>
          <p:nvPr>
            <p:extLst>
              <p:ext uri="{D42A27DB-BD31-4B8C-83A1-F6EECF244321}">
                <p14:modId xmlns:p14="http://schemas.microsoft.com/office/powerpoint/2010/main" val="3809694540"/>
              </p:ext>
            </p:extLst>
          </p:nvPr>
        </p:nvGraphicFramePr>
        <p:xfrm>
          <a:off x="672352" y="1574800"/>
          <a:ext cx="10846548" cy="4610100"/>
        </p:xfrm>
        <a:graphic>
          <a:graphicData uri="http://schemas.openxmlformats.org/drawingml/2006/table">
            <a:tbl>
              <a:tblPr>
                <a:effectLst/>
                <a:tableStyleId>{5C22544A-7EE6-4342-B048-85BDC9FD1C3A}</a:tableStyleId>
              </a:tblPr>
              <a:tblGrid>
                <a:gridCol w="7231032">
                  <a:extLst>
                    <a:ext uri="{9D8B030D-6E8A-4147-A177-3AD203B41FA5}">
                      <a16:colId xmlns:a16="http://schemas.microsoft.com/office/drawing/2014/main" val="1031637976"/>
                    </a:ext>
                  </a:extLst>
                </a:gridCol>
                <a:gridCol w="3615516">
                  <a:extLst>
                    <a:ext uri="{9D8B030D-6E8A-4147-A177-3AD203B41FA5}">
                      <a16:colId xmlns:a16="http://schemas.microsoft.com/office/drawing/2014/main" val="655879346"/>
                    </a:ext>
                  </a:extLst>
                </a:gridCol>
              </a:tblGrid>
              <a:tr h="2806700">
                <a:tc gridSpan="2">
                  <a:txBody>
                    <a:bodyPr/>
                    <a:lstStyle/>
                    <a:p>
                      <a:endParaRPr lang="en-US" sz="4000" dirty="0">
                        <a:solidFill>
                          <a:schemeClr val="bg1"/>
                        </a:solidFill>
                        <a:latin typeface="Roboto" panose="02000000000000000000" pitchFamily="2" charset="0"/>
                        <a:ea typeface="Roboto" panose="02000000000000000000" pitchFamily="2" charset="0"/>
                      </a:endParaRPr>
                    </a:p>
                    <a:p>
                      <a:r>
                        <a:rPr lang="en-US" sz="4000" b="0" dirty="0">
                          <a:solidFill>
                            <a:schemeClr val="bg1"/>
                          </a:solidFill>
                          <a:latin typeface="Roboto" panose="02000000000000000000" pitchFamily="2" charset="0"/>
                          <a:ea typeface="Roboto" panose="02000000000000000000" pitchFamily="2" charset="0"/>
                        </a:rPr>
                        <a:t>Implementation tools for FDES</a:t>
                      </a:r>
                      <a:endParaRPr lang="en-US" sz="4000" b="0" dirty="0">
                        <a:solidFill>
                          <a:schemeClr val="bg1"/>
                        </a:solidFill>
                      </a:endParaRP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12065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Roboto" panose="02000000000000000000" pitchFamily="2" charset="0"/>
                          <a:ea typeface="Roboto" panose="02000000000000000000" pitchFamily="2" charset="0"/>
                        </a:rPr>
                        <a:t>Session 3: Data collection, compilation of indicators and quality control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Roboto" panose="02000000000000000000" pitchFamily="2" charset="0"/>
                        <a:ea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Roboto" panose="02000000000000000000" pitchFamily="2" charset="0"/>
                          <a:ea typeface="Roboto" panose="02000000000000000000" pitchFamily="2" charset="0"/>
                        </a:rPr>
                        <a:t>National Workshop on Climate Change and Disaster-related Statistics</a:t>
                      </a:r>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596900">
                <a:tc>
                  <a:txBody>
                    <a:bodyPr/>
                    <a:lstStyle/>
                    <a:p>
                      <a:endParaRPr lang="en-US" sz="1800" dirty="0">
                        <a:solidFill>
                          <a:schemeClr val="bg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noFill/>
                  </a:tcPr>
                </a:tc>
                <a:tc>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11" name="Picture 10">
            <a:extLst>
              <a:ext uri="{FF2B5EF4-FFF2-40B4-BE49-F238E27FC236}">
                <a16:creationId xmlns:a16="http://schemas.microsoft.com/office/drawing/2014/main" id="{8CDA326B-DC27-5640-A0EB-E5E414589984}"/>
              </a:ext>
            </a:extLst>
          </p:cNvPr>
          <p:cNvPicPr>
            <a:picLocks noChangeAspect="1"/>
          </p:cNvPicPr>
          <p:nvPr/>
        </p:nvPicPr>
        <p:blipFill>
          <a:blip r:embed="rId2"/>
          <a:stretch>
            <a:fillRect/>
          </a:stretch>
        </p:blipFill>
        <p:spPr>
          <a:xfrm>
            <a:off x="9930990" y="568960"/>
            <a:ext cx="1587910" cy="1158240"/>
          </a:xfrm>
          <a:prstGeom prst="rect">
            <a:avLst/>
          </a:prstGeom>
        </p:spPr>
      </p:pic>
    </p:spTree>
    <p:extLst>
      <p:ext uri="{BB962C8B-B14F-4D97-AF65-F5344CB8AC3E}">
        <p14:creationId xmlns:p14="http://schemas.microsoft.com/office/powerpoint/2010/main" val="3740732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2F3F8"/>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831413378"/>
              </p:ext>
            </p:extLst>
          </p:nvPr>
        </p:nvGraphicFramePr>
        <p:xfrm>
          <a:off x="0" y="330200"/>
          <a:ext cx="12348000" cy="6406585"/>
        </p:xfrm>
        <a:graphic>
          <a:graphicData uri="http://schemas.openxmlformats.org/drawingml/2006/table">
            <a:tbl>
              <a:tblPr>
                <a:effectLst/>
                <a:tableStyleId>{5C22544A-7EE6-4342-B048-85BDC9FD1C3A}</a:tableStyleId>
              </a:tblPr>
              <a:tblGrid>
                <a:gridCol w="8232000">
                  <a:extLst>
                    <a:ext uri="{9D8B030D-6E8A-4147-A177-3AD203B41FA5}">
                      <a16:colId xmlns:a16="http://schemas.microsoft.com/office/drawing/2014/main" val="1031637976"/>
                    </a:ext>
                  </a:extLst>
                </a:gridCol>
                <a:gridCol w="4116000">
                  <a:extLst>
                    <a:ext uri="{9D8B030D-6E8A-4147-A177-3AD203B41FA5}">
                      <a16:colId xmlns:a16="http://schemas.microsoft.com/office/drawing/2014/main" val="655879346"/>
                    </a:ext>
                  </a:extLst>
                </a:gridCol>
              </a:tblGrid>
              <a:tr h="558800">
                <a:tc gridSpan="2">
                  <a:txBody>
                    <a:bodyPr/>
                    <a:lstStyle/>
                    <a:p>
                      <a:pPr lvl="1"/>
                      <a:r>
                        <a:rPr lang="en-US" sz="2800" b="0" dirty="0">
                          <a:solidFill>
                            <a:srgbClr val="00B0F0"/>
                          </a:solidFill>
                          <a:latin typeface="Roboto" panose="02000000000000000000" pitchFamily="2" charset="0"/>
                          <a:ea typeface="Roboto" panose="02000000000000000000" pitchFamily="2" charset="0"/>
                        </a:rPr>
                        <a:t>Content</a:t>
                      </a:r>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2">
                  <a:txBody>
                    <a:bodyPr/>
                    <a:lstStyle/>
                    <a:p>
                      <a:pPr lvl="1"/>
                      <a:endParaRPr lang="en-US" sz="1800" b="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gridSpan="2">
                  <a:txBody>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B0F0"/>
                          </a:solidFill>
                          <a:latin typeface="Roboto" panose="02000000000000000000" pitchFamily="2" charset="0"/>
                          <a:ea typeface="Roboto" panose="02000000000000000000" pitchFamily="2" charset="0"/>
                        </a:rPr>
                        <a:t>Manual on the Basic Set of Environment Statistics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srgbClr val="00B0F0"/>
                        </a:solidFill>
                        <a:latin typeface="Roboto" panose="02000000000000000000" pitchFamily="2" charset="0"/>
                        <a:ea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B0F0"/>
                          </a:solidFill>
                          <a:latin typeface="Roboto" panose="02000000000000000000" pitchFamily="2" charset="0"/>
                          <a:ea typeface="Roboto" panose="02000000000000000000" pitchFamily="2" charset="0"/>
                        </a:rPr>
                        <a:t>Environment Statistics Self-Assessment Tool (ESSAT)</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400" dirty="0">
                        <a:solidFill>
                          <a:srgbClr val="00B0F0"/>
                        </a:solidFill>
                        <a:latin typeface="Roboto" panose="02000000000000000000" pitchFamily="2" charset="0"/>
                        <a:ea typeface="Roboto" panose="02000000000000000000" pitchFamily="2"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B0F0"/>
                          </a:solidFill>
                          <a:latin typeface="Roboto" panose="02000000000000000000" pitchFamily="2" charset="0"/>
                          <a:ea typeface="Roboto" panose="02000000000000000000" pitchFamily="2" charset="0"/>
                        </a:rPr>
                        <a:t>SDG indicators + Basic Set (FDES) matrix</a:t>
                      </a:r>
                      <a:endParaRPr lang="en-US" sz="2400" dirty="0">
                        <a:solidFill>
                          <a:srgbClr val="00B0F0"/>
                        </a:solidFill>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2</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2"/>
          <a:stretch>
            <a:fillRect/>
          </a:stretch>
        </p:blipFill>
        <p:spPr>
          <a:xfrm>
            <a:off x="10979150" y="6074741"/>
            <a:ext cx="768350" cy="560444"/>
          </a:xfrm>
          <a:prstGeom prst="rect">
            <a:avLst/>
          </a:prstGeom>
        </p:spPr>
      </p:pic>
    </p:spTree>
    <p:extLst>
      <p:ext uri="{BB962C8B-B14F-4D97-AF65-F5344CB8AC3E}">
        <p14:creationId xmlns:p14="http://schemas.microsoft.com/office/powerpoint/2010/main" val="2078525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1159414145"/>
              </p:ext>
            </p:extLst>
          </p:nvPr>
        </p:nvGraphicFramePr>
        <p:xfrm>
          <a:off x="0" y="330200"/>
          <a:ext cx="12348000" cy="6406585"/>
        </p:xfrm>
        <a:graphic>
          <a:graphicData uri="http://schemas.openxmlformats.org/drawingml/2006/table">
            <a:tbl>
              <a:tblPr>
                <a:effectLst/>
                <a:tableStyleId>{5C22544A-7EE6-4342-B048-85BDC9FD1C3A}</a:tableStyleId>
              </a:tblPr>
              <a:tblGrid>
                <a:gridCol w="8232000">
                  <a:extLst>
                    <a:ext uri="{9D8B030D-6E8A-4147-A177-3AD203B41FA5}">
                      <a16:colId xmlns:a16="http://schemas.microsoft.com/office/drawing/2014/main" val="1031637976"/>
                    </a:ext>
                  </a:extLst>
                </a:gridCol>
                <a:gridCol w="4116000">
                  <a:extLst>
                    <a:ext uri="{9D8B030D-6E8A-4147-A177-3AD203B41FA5}">
                      <a16:colId xmlns:a16="http://schemas.microsoft.com/office/drawing/2014/main" val="655879346"/>
                    </a:ext>
                  </a:extLst>
                </a:gridCol>
              </a:tblGrid>
              <a:tr h="558800">
                <a:tc gridSpan="2">
                  <a:txBody>
                    <a:bodyPr/>
                    <a:lstStyle/>
                    <a:p>
                      <a:pPr lvl="1"/>
                      <a:r>
                        <a:rPr lang="en-US" sz="2800" b="0" dirty="0">
                          <a:solidFill>
                            <a:srgbClr val="00B0F0"/>
                          </a:solidFill>
                          <a:latin typeface="Roboto" panose="02000000000000000000" pitchFamily="2" charset="0"/>
                          <a:ea typeface="Roboto" panose="02000000000000000000" pitchFamily="2" charset="0"/>
                        </a:rPr>
                        <a:t>Manual on the Basic Set of Environment Statistics (1/2)</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2">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https://unstats.un.org/unsd/envstats/fdes/manual_bses.cshtml</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B0F0"/>
                          </a:solidFill>
                          <a:latin typeface="Roboto" panose="02000000000000000000" pitchFamily="2" charset="0"/>
                          <a:ea typeface="Roboto" panose="02000000000000000000" pitchFamily="2" charset="0"/>
                        </a:rPr>
                        <a:t>The objective of the Manual is</a:t>
                      </a:r>
                      <a:r>
                        <a:rPr lang="en-US" sz="1800" dirty="0">
                          <a:solidFill>
                            <a:schemeClr val="tx1"/>
                          </a:solidFill>
                          <a:latin typeface="Roboto" panose="02000000000000000000" pitchFamily="2" charset="0"/>
                          <a:ea typeface="Roboto" panose="02000000000000000000" pitchFamily="2" charset="0"/>
                        </a:rPr>
                        <a:t> to produce and disseminate a set of methodology sheets or metadata for the collection or compilation of all environment statistics of the Basic Set of Environment Statistics embedded in the FDES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Roboto" panose="02000000000000000000" pitchFamily="2" charset="0"/>
                          <a:ea typeface="Roboto" panose="02000000000000000000" pitchFamily="2" charset="0"/>
                        </a:rPr>
                        <a:t>These methodology sheets offer detailed and in-depth methodological guidance including </a:t>
                      </a:r>
                      <a:r>
                        <a:rPr lang="en-US" sz="1800" dirty="0">
                          <a:solidFill>
                            <a:srgbClr val="00B0F0"/>
                          </a:solidFill>
                          <a:latin typeface="Roboto" panose="02000000000000000000" pitchFamily="2" charset="0"/>
                          <a:ea typeface="Roboto" panose="02000000000000000000" pitchFamily="2" charset="0"/>
                        </a:rPr>
                        <a:t>definitions, classifications, statistical methods for collection and/or compilation, dissemination</a:t>
                      </a:r>
                      <a:r>
                        <a:rPr lang="en-US" sz="1800" dirty="0">
                          <a:solidFill>
                            <a:schemeClr val="tx1"/>
                          </a:solidFill>
                          <a:latin typeface="Roboto" panose="02000000000000000000" pitchFamily="2" charset="0"/>
                          <a:ea typeface="Roboto" panose="02000000000000000000" pitchFamily="2" charset="0"/>
                        </a:rPr>
                        <a:t> and main </a:t>
                      </a:r>
                      <a:r>
                        <a:rPr lang="en-US" sz="1800" dirty="0">
                          <a:solidFill>
                            <a:srgbClr val="00B0F0"/>
                          </a:solidFill>
                          <a:latin typeface="Roboto" panose="02000000000000000000" pitchFamily="2" charset="0"/>
                          <a:ea typeface="Roboto" panose="02000000000000000000" pitchFamily="2" charset="0"/>
                        </a:rPr>
                        <a:t>uses</a:t>
                      </a:r>
                      <a:r>
                        <a:rPr lang="en-US" sz="1800" dirty="0">
                          <a:solidFill>
                            <a:schemeClr val="tx1"/>
                          </a:solidFill>
                          <a:latin typeface="Roboto" panose="02000000000000000000" pitchFamily="2" charset="0"/>
                          <a:ea typeface="Roboto" panose="02000000000000000000" pitchFamily="2" charset="0"/>
                        </a:rPr>
                        <a:t> of the sets of the respective </a:t>
                      </a:r>
                      <a:r>
                        <a:rPr lang="en-US" sz="1800" dirty="0">
                          <a:solidFill>
                            <a:srgbClr val="00B0F0"/>
                          </a:solidFill>
                          <a:latin typeface="Roboto" panose="02000000000000000000" pitchFamily="2" charset="0"/>
                          <a:ea typeface="Roboto" panose="02000000000000000000" pitchFamily="2" charset="0"/>
                        </a:rPr>
                        <a:t>environment statistics</a:t>
                      </a:r>
                      <a:r>
                        <a:rPr lang="en-US" sz="1800" dirty="0">
                          <a:solidFill>
                            <a:schemeClr val="tx1"/>
                          </a:solidFill>
                          <a:latin typeface="Roboto" panose="02000000000000000000" pitchFamily="2" charset="0"/>
                          <a:ea typeface="Roboto" panose="02000000000000000000" pitchFamily="2"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Roboto" panose="02000000000000000000" pitchFamily="2" charset="0"/>
                          <a:ea typeface="Roboto" panose="02000000000000000000" pitchFamily="2" charset="0"/>
                        </a:rPr>
                        <a:t>These aspects are provided by the standards and guidelines established by lead agencies in the relevant fields, such as FAO, UNFCCC, UN-HABITAT, UNEP and others.</a:t>
                      </a:r>
                      <a:endParaRPr lang="en-US" sz="2400" dirty="0">
                        <a:solidFill>
                          <a:srgbClr val="00B0F0"/>
                        </a:solidFill>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3</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3" name="Picture 2">
            <a:extLst>
              <a:ext uri="{FF2B5EF4-FFF2-40B4-BE49-F238E27FC236}">
                <a16:creationId xmlns:a16="http://schemas.microsoft.com/office/drawing/2014/main" id="{17DE1EF5-F6BD-8847-B3DF-7D961E18B39E}"/>
              </a:ext>
            </a:extLst>
          </p:cNvPr>
          <p:cNvPicPr>
            <a:picLocks noChangeAspect="1"/>
          </p:cNvPicPr>
          <p:nvPr/>
        </p:nvPicPr>
        <p:blipFill>
          <a:blip r:embed="rId3"/>
          <a:stretch>
            <a:fillRect/>
          </a:stretch>
        </p:blipFill>
        <p:spPr>
          <a:xfrm>
            <a:off x="10979150" y="6074741"/>
            <a:ext cx="768350" cy="560444"/>
          </a:xfrm>
          <a:prstGeom prst="rect">
            <a:avLst/>
          </a:prstGeom>
        </p:spPr>
      </p:pic>
    </p:spTree>
    <p:extLst>
      <p:ext uri="{BB962C8B-B14F-4D97-AF65-F5344CB8AC3E}">
        <p14:creationId xmlns:p14="http://schemas.microsoft.com/office/powerpoint/2010/main" val="456349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582902583"/>
              </p:ext>
            </p:extLst>
          </p:nvPr>
        </p:nvGraphicFramePr>
        <p:xfrm>
          <a:off x="0" y="330200"/>
          <a:ext cx="12348000" cy="6406585"/>
        </p:xfrm>
        <a:graphic>
          <a:graphicData uri="http://schemas.openxmlformats.org/drawingml/2006/table">
            <a:tbl>
              <a:tblPr>
                <a:effectLst/>
                <a:tableStyleId>{5C22544A-7EE6-4342-B048-85BDC9FD1C3A}</a:tableStyleId>
              </a:tblPr>
              <a:tblGrid>
                <a:gridCol w="8232000">
                  <a:extLst>
                    <a:ext uri="{9D8B030D-6E8A-4147-A177-3AD203B41FA5}">
                      <a16:colId xmlns:a16="http://schemas.microsoft.com/office/drawing/2014/main" val="1031637976"/>
                    </a:ext>
                  </a:extLst>
                </a:gridCol>
                <a:gridCol w="4116000">
                  <a:extLst>
                    <a:ext uri="{9D8B030D-6E8A-4147-A177-3AD203B41FA5}">
                      <a16:colId xmlns:a16="http://schemas.microsoft.com/office/drawing/2014/main" val="655879346"/>
                    </a:ext>
                  </a:extLst>
                </a:gridCol>
              </a:tblGrid>
              <a:tr h="558800">
                <a:tc gridSpan="2">
                  <a:txBody>
                    <a:bodyPr/>
                    <a:lstStyle/>
                    <a:p>
                      <a:pPr lvl="1"/>
                      <a:r>
                        <a:rPr lang="en-US" sz="2800" b="0" dirty="0">
                          <a:solidFill>
                            <a:srgbClr val="00B0F0"/>
                          </a:solidFill>
                          <a:latin typeface="Roboto" panose="02000000000000000000" pitchFamily="2" charset="0"/>
                          <a:ea typeface="Roboto" panose="02000000000000000000" pitchFamily="2" charset="0"/>
                        </a:rPr>
                        <a:t>Manual on the Basic Set of Environment Statistics (2/2)</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2">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https://unstats.un.org/unsd/envstats/fdes/manual_bses.cshtml</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4</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3" name="Picture 2">
            <a:extLst>
              <a:ext uri="{FF2B5EF4-FFF2-40B4-BE49-F238E27FC236}">
                <a16:creationId xmlns:a16="http://schemas.microsoft.com/office/drawing/2014/main" id="{17DE1EF5-F6BD-8847-B3DF-7D961E18B39E}"/>
              </a:ext>
            </a:extLst>
          </p:cNvPr>
          <p:cNvPicPr>
            <a:picLocks noChangeAspect="1"/>
          </p:cNvPicPr>
          <p:nvPr/>
        </p:nvPicPr>
        <p:blipFill>
          <a:blip r:embed="rId3"/>
          <a:stretch>
            <a:fillRect/>
          </a:stretch>
        </p:blipFill>
        <p:spPr>
          <a:xfrm>
            <a:off x="10979150" y="6074741"/>
            <a:ext cx="768350" cy="560444"/>
          </a:xfrm>
          <a:prstGeom prst="rect">
            <a:avLst/>
          </a:prstGeom>
        </p:spPr>
      </p:pic>
      <p:sp>
        <p:nvSpPr>
          <p:cNvPr id="2" name="TextBox 1">
            <a:extLst>
              <a:ext uri="{FF2B5EF4-FFF2-40B4-BE49-F238E27FC236}">
                <a16:creationId xmlns:a16="http://schemas.microsoft.com/office/drawing/2014/main" id="{9E82B650-E7B3-04BF-3EFF-3BEC82805421}"/>
              </a:ext>
            </a:extLst>
          </p:cNvPr>
          <p:cNvSpPr txBox="1"/>
          <p:nvPr/>
        </p:nvSpPr>
        <p:spPr>
          <a:xfrm>
            <a:off x="654341" y="2823378"/>
            <a:ext cx="4272222" cy="1754326"/>
          </a:xfrm>
          <a:prstGeom prst="rect">
            <a:avLst/>
          </a:prstGeom>
          <a:noFill/>
        </p:spPr>
        <p:txBody>
          <a:bodyPr wrap="square" rtlCol="0">
            <a:spAutoFit/>
          </a:bodyPr>
          <a:lstStyle/>
          <a:p>
            <a:pPr>
              <a:defRPr/>
            </a:pPr>
            <a:r>
              <a:rPr lang="en-US" dirty="0">
                <a:latin typeface="Roboto" panose="02000000000000000000" pitchFamily="2" charset="0"/>
                <a:ea typeface="Roboto" panose="02000000000000000000" pitchFamily="2" charset="0"/>
              </a:rPr>
              <a:t>As there are </a:t>
            </a:r>
            <a:r>
              <a:rPr lang="en-US" dirty="0">
                <a:solidFill>
                  <a:srgbClr val="00B0F0"/>
                </a:solidFill>
                <a:latin typeface="Roboto" panose="02000000000000000000" pitchFamily="2" charset="0"/>
                <a:ea typeface="Roboto" panose="02000000000000000000" pitchFamily="2" charset="0"/>
              </a:rPr>
              <a:t>458 environment statistics</a:t>
            </a:r>
            <a:r>
              <a:rPr lang="en-US" dirty="0">
                <a:latin typeface="Roboto" panose="02000000000000000000" pitchFamily="2" charset="0"/>
                <a:ea typeface="Roboto" panose="02000000000000000000" pitchFamily="2" charset="0"/>
              </a:rPr>
              <a:t> identified in the Basic Set of Environment Statistics, their methodology sheets are being developed in a modular and progressive manner</a:t>
            </a:r>
            <a:endParaRPr lang="en-US" sz="2400" dirty="0"/>
          </a:p>
        </p:txBody>
      </p:sp>
      <p:pic>
        <p:nvPicPr>
          <p:cNvPr id="5" name="Picture 4">
            <a:extLst>
              <a:ext uri="{FF2B5EF4-FFF2-40B4-BE49-F238E27FC236}">
                <a16:creationId xmlns:a16="http://schemas.microsoft.com/office/drawing/2014/main" id="{EEB196F8-A8EC-86F2-C527-D5FA826DC11E}"/>
              </a:ext>
            </a:extLst>
          </p:cNvPr>
          <p:cNvPicPr>
            <a:picLocks noChangeAspect="1"/>
          </p:cNvPicPr>
          <p:nvPr/>
        </p:nvPicPr>
        <p:blipFill rotWithShape="1">
          <a:blip r:embed="rId4"/>
          <a:srcRect l="3081" t="35615" r="78220" b="14201"/>
          <a:stretch/>
        </p:blipFill>
        <p:spPr bwMode="auto">
          <a:xfrm>
            <a:off x="5333708" y="1651517"/>
            <a:ext cx="5428266" cy="409804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73722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3020533432"/>
              </p:ext>
            </p:extLst>
          </p:nvPr>
        </p:nvGraphicFramePr>
        <p:xfrm>
          <a:off x="0" y="330200"/>
          <a:ext cx="12348000" cy="6406585"/>
        </p:xfrm>
        <a:graphic>
          <a:graphicData uri="http://schemas.openxmlformats.org/drawingml/2006/table">
            <a:tbl>
              <a:tblPr>
                <a:effectLst/>
                <a:tableStyleId>{5C22544A-7EE6-4342-B048-85BDC9FD1C3A}</a:tableStyleId>
              </a:tblPr>
              <a:tblGrid>
                <a:gridCol w="8232000">
                  <a:extLst>
                    <a:ext uri="{9D8B030D-6E8A-4147-A177-3AD203B41FA5}">
                      <a16:colId xmlns:a16="http://schemas.microsoft.com/office/drawing/2014/main" val="1031637976"/>
                    </a:ext>
                  </a:extLst>
                </a:gridCol>
                <a:gridCol w="4116000">
                  <a:extLst>
                    <a:ext uri="{9D8B030D-6E8A-4147-A177-3AD203B41FA5}">
                      <a16:colId xmlns:a16="http://schemas.microsoft.com/office/drawing/2014/main" val="655879346"/>
                    </a:ext>
                  </a:extLst>
                </a:gridCol>
              </a:tblGrid>
              <a:tr h="558800">
                <a:tc gridSpan="2">
                  <a:txBody>
                    <a:bodyPr/>
                    <a:lstStyle/>
                    <a:p>
                      <a:pPr lvl="1"/>
                      <a:r>
                        <a:rPr lang="en-US" sz="2800" b="0" dirty="0">
                          <a:solidFill>
                            <a:srgbClr val="00B0F0"/>
                          </a:solidFill>
                          <a:latin typeface="Roboto" panose="02000000000000000000" pitchFamily="2" charset="0"/>
                          <a:ea typeface="Roboto" panose="02000000000000000000" pitchFamily="2" charset="0"/>
                        </a:rPr>
                        <a:t>Environment Statistics Self-Assessment Tool (ESSAT) (1/5)</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2">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https://unstats.un.org/unsd/envstats/fdes/essat.cshtml</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Roboto" panose="02000000000000000000" pitchFamily="2" charset="0"/>
                          <a:ea typeface="Roboto" panose="02000000000000000000" pitchFamily="2" charset="0"/>
                        </a:rPr>
                        <a:t>UNSD, in collaboration with the Expert Group on Environment Statistics, has developed </a:t>
                      </a:r>
                      <a:br>
                        <a:rPr lang="en-US" sz="1800" dirty="0">
                          <a:solidFill>
                            <a:schemeClr val="tx1"/>
                          </a:solidFill>
                          <a:latin typeface="Roboto" panose="02000000000000000000" pitchFamily="2" charset="0"/>
                          <a:ea typeface="Roboto" panose="02000000000000000000" pitchFamily="2" charset="0"/>
                        </a:rPr>
                      </a:br>
                      <a:r>
                        <a:rPr lang="en-US" sz="1800" dirty="0">
                          <a:solidFill>
                            <a:srgbClr val="00B0F0"/>
                          </a:solidFill>
                          <a:latin typeface="Roboto" panose="02000000000000000000" pitchFamily="2" charset="0"/>
                          <a:ea typeface="Roboto" panose="02000000000000000000" pitchFamily="2" charset="0"/>
                        </a:rPr>
                        <a:t>the Environment Statistics Self-Assessment Tool (ESSAT)</a:t>
                      </a:r>
                      <a:r>
                        <a:rPr lang="en-US" sz="1800" dirty="0">
                          <a:solidFill>
                            <a:schemeClr val="tx1"/>
                          </a:solidFill>
                          <a:latin typeface="Roboto" panose="02000000000000000000" pitchFamily="2" charset="0"/>
                          <a:ea typeface="Roboto" panose="02000000000000000000" pitchFamily="2" charset="0"/>
                        </a:rPr>
                        <a:t> in support of the FDES 2013.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Roboto" panose="02000000000000000000" pitchFamily="2" charset="0"/>
                        <a:ea typeface="Roboto" panose="02000000000000000000" pitchFamily="2"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B0F0"/>
                          </a:solidFill>
                          <a:latin typeface="Roboto" panose="02000000000000000000" pitchFamily="2" charset="0"/>
                          <a:ea typeface="Roboto" panose="02000000000000000000" pitchFamily="2" charset="0"/>
                        </a:rPr>
                        <a:t>The purpose of the ESSAT </a:t>
                      </a:r>
                      <a:r>
                        <a:rPr lang="en-US" sz="1800" dirty="0">
                          <a:solidFill>
                            <a:schemeClr val="tx1"/>
                          </a:solidFill>
                          <a:latin typeface="Roboto" panose="02000000000000000000" pitchFamily="2" charset="0"/>
                          <a:ea typeface="Roboto" panose="02000000000000000000" pitchFamily="2" charset="0"/>
                        </a:rPr>
                        <a:t>is to assist countries in both developing their environment statistics </a:t>
                      </a:r>
                      <a:r>
                        <a:rPr lang="en-US" sz="1800" dirty="0" err="1">
                          <a:solidFill>
                            <a:schemeClr val="tx1"/>
                          </a:solidFill>
                          <a:latin typeface="Roboto" panose="02000000000000000000" pitchFamily="2" charset="0"/>
                          <a:ea typeface="Roboto" panose="02000000000000000000" pitchFamily="2" charset="0"/>
                        </a:rPr>
                        <a:t>programmes</a:t>
                      </a:r>
                      <a:r>
                        <a:rPr lang="en-US" sz="1800" dirty="0">
                          <a:solidFill>
                            <a:schemeClr val="tx1"/>
                          </a:solidFill>
                          <a:latin typeface="Roboto" panose="02000000000000000000" pitchFamily="2" charset="0"/>
                          <a:ea typeface="Roboto" panose="02000000000000000000" pitchFamily="2" charset="0"/>
                        </a:rPr>
                        <a:t> and collecting their own data on the environment, and to assess the state of environment statistics and the needs for their development at the national level consistent with the scope of the FDES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Roboto" panose="02000000000000000000" pitchFamily="2" charset="0"/>
                        <a:ea typeface="Roboto" panose="02000000000000000000" pitchFamily="2" charset="0"/>
                      </a:endParaRP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tx1"/>
                          </a:solidFill>
                          <a:latin typeface="Roboto" panose="02000000000000000000" pitchFamily="2" charset="0"/>
                          <a:ea typeface="Roboto" panose="02000000000000000000" pitchFamily="2" charset="0"/>
                        </a:rPr>
                        <a:t>Introduction</a:t>
                      </a:r>
                    </a:p>
                    <a:p>
                      <a:pPr marL="1371600" marR="0" lvl="3"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solidFill>
                            <a:schemeClr val="tx1"/>
                          </a:solidFill>
                          <a:latin typeface="Roboto" panose="02000000000000000000" pitchFamily="2" charset="0"/>
                          <a:ea typeface="Roboto" panose="02000000000000000000" pitchFamily="2" charset="0"/>
                        </a:rPr>
                        <a:t>English, Arabic, Chinese, French, Portuguese, Russian, Spanish</a:t>
                      </a:r>
                    </a:p>
                    <a:p>
                      <a:pPr marL="1371600" marR="0" lvl="3"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dirty="0">
                        <a:solidFill>
                          <a:schemeClr val="tx1"/>
                        </a:solidFill>
                        <a:latin typeface="Roboto" panose="02000000000000000000" pitchFamily="2" charset="0"/>
                        <a:ea typeface="Roboto" panose="02000000000000000000" pitchFamily="2" charset="0"/>
                      </a:endParaRP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tx1"/>
                          </a:solidFill>
                          <a:latin typeface="Roboto" panose="02000000000000000000" pitchFamily="2" charset="0"/>
                          <a:ea typeface="Roboto" panose="02000000000000000000" pitchFamily="2" charset="0"/>
                        </a:rPr>
                        <a:t>Part I: Institutional dimension of Environment Statistics</a:t>
                      </a:r>
                    </a:p>
                    <a:p>
                      <a:pPr marL="1371600" marR="0" lvl="3"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solidFill>
                            <a:schemeClr val="tx1"/>
                          </a:solidFill>
                          <a:latin typeface="Roboto" panose="02000000000000000000" pitchFamily="2" charset="0"/>
                          <a:ea typeface="Roboto" panose="02000000000000000000" pitchFamily="2" charset="0"/>
                        </a:rPr>
                        <a:t>English, Arabic, Chinese, French, Portuguese, Russian, Spanish</a:t>
                      </a:r>
                    </a:p>
                    <a:p>
                      <a:pPr marL="1371600" marR="0" lvl="3"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400" dirty="0">
                        <a:solidFill>
                          <a:schemeClr val="tx1"/>
                        </a:solidFill>
                        <a:latin typeface="Roboto" panose="02000000000000000000" pitchFamily="2" charset="0"/>
                        <a:ea typeface="Roboto" panose="02000000000000000000" pitchFamily="2" charset="0"/>
                      </a:endParaRP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tx1"/>
                          </a:solidFill>
                          <a:latin typeface="Roboto" panose="02000000000000000000" pitchFamily="2" charset="0"/>
                          <a:ea typeface="Roboto" panose="02000000000000000000" pitchFamily="2" charset="0"/>
                        </a:rPr>
                        <a:t>Part II: Statistics Level Assessment</a:t>
                      </a:r>
                    </a:p>
                    <a:p>
                      <a:pPr marL="1371600" marR="0" lvl="3"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solidFill>
                            <a:schemeClr val="tx1"/>
                          </a:solidFill>
                          <a:latin typeface="Roboto" panose="02000000000000000000" pitchFamily="2" charset="0"/>
                          <a:ea typeface="Roboto" panose="02000000000000000000" pitchFamily="2" charset="0"/>
                        </a:rPr>
                        <a:t>English, Arabic, Chinese, French, Portuguese, Russian, Spanish</a:t>
                      </a:r>
                      <a:endParaRPr lang="en-US" sz="18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5</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3" name="Picture 2">
            <a:extLst>
              <a:ext uri="{FF2B5EF4-FFF2-40B4-BE49-F238E27FC236}">
                <a16:creationId xmlns:a16="http://schemas.microsoft.com/office/drawing/2014/main" id="{17DE1EF5-F6BD-8847-B3DF-7D961E18B39E}"/>
              </a:ext>
            </a:extLst>
          </p:cNvPr>
          <p:cNvPicPr>
            <a:picLocks noChangeAspect="1"/>
          </p:cNvPicPr>
          <p:nvPr/>
        </p:nvPicPr>
        <p:blipFill>
          <a:blip r:embed="rId3"/>
          <a:stretch>
            <a:fillRect/>
          </a:stretch>
        </p:blipFill>
        <p:spPr>
          <a:xfrm>
            <a:off x="10979150" y="6074741"/>
            <a:ext cx="768350" cy="560444"/>
          </a:xfrm>
          <a:prstGeom prst="rect">
            <a:avLst/>
          </a:prstGeom>
        </p:spPr>
      </p:pic>
    </p:spTree>
    <p:extLst>
      <p:ext uri="{BB962C8B-B14F-4D97-AF65-F5344CB8AC3E}">
        <p14:creationId xmlns:p14="http://schemas.microsoft.com/office/powerpoint/2010/main" val="3214296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2935717836"/>
              </p:ext>
            </p:extLst>
          </p:nvPr>
        </p:nvGraphicFramePr>
        <p:xfrm>
          <a:off x="0" y="330200"/>
          <a:ext cx="12348000" cy="6406585"/>
        </p:xfrm>
        <a:graphic>
          <a:graphicData uri="http://schemas.openxmlformats.org/drawingml/2006/table">
            <a:tbl>
              <a:tblPr>
                <a:effectLst/>
                <a:tableStyleId>{5C22544A-7EE6-4342-B048-85BDC9FD1C3A}</a:tableStyleId>
              </a:tblPr>
              <a:tblGrid>
                <a:gridCol w="5964072">
                  <a:extLst>
                    <a:ext uri="{9D8B030D-6E8A-4147-A177-3AD203B41FA5}">
                      <a16:colId xmlns:a16="http://schemas.microsoft.com/office/drawing/2014/main" val="3706854953"/>
                    </a:ext>
                  </a:extLst>
                </a:gridCol>
                <a:gridCol w="2183641">
                  <a:extLst>
                    <a:ext uri="{9D8B030D-6E8A-4147-A177-3AD203B41FA5}">
                      <a16:colId xmlns:a16="http://schemas.microsoft.com/office/drawing/2014/main" val="1031637976"/>
                    </a:ext>
                  </a:extLst>
                </a:gridCol>
                <a:gridCol w="4200287">
                  <a:extLst>
                    <a:ext uri="{9D8B030D-6E8A-4147-A177-3AD203B41FA5}">
                      <a16:colId xmlns:a16="http://schemas.microsoft.com/office/drawing/2014/main" val="655879346"/>
                    </a:ext>
                  </a:extLst>
                </a:gridCol>
              </a:tblGrid>
              <a:tr h="558800">
                <a:tc gridSpan="3">
                  <a:txBody>
                    <a:bodyPr/>
                    <a:lstStyle/>
                    <a:p>
                      <a:pPr lvl="1"/>
                      <a:r>
                        <a:rPr lang="en-US" sz="2800" b="0" dirty="0">
                          <a:solidFill>
                            <a:srgbClr val="00B0F0"/>
                          </a:solidFill>
                          <a:latin typeface="Roboto" panose="02000000000000000000" pitchFamily="2" charset="0"/>
                          <a:ea typeface="Roboto" panose="02000000000000000000" pitchFamily="2" charset="0"/>
                        </a:rPr>
                        <a:t>Environment Statistics Self-Assessment Tool (ESSAT) (2/5)</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pPr lvl="1"/>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3">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https://unstats.un.org/unsd/envstats/fdes/essat.cshtml</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pPr lvl="1"/>
                      <a:endParaRPr lang="en-US" sz="1800" b="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000" dirty="0">
                          <a:solidFill>
                            <a:srgbClr val="00B0F0"/>
                          </a:solidFill>
                          <a:latin typeface="Roboto" panose="02000000000000000000" pitchFamily="2" charset="0"/>
                          <a:ea typeface="Roboto" panose="02000000000000000000" pitchFamily="2" charset="0"/>
                        </a:rPr>
                        <a:t>Introduction: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solidFill>
                          <a:schemeClr val="tx1"/>
                        </a:solidFill>
                        <a:latin typeface="Roboto" panose="02000000000000000000" pitchFamily="2" charset="0"/>
                        <a:ea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tx1"/>
                          </a:solidFill>
                          <a:latin typeface="Roboto" panose="02000000000000000000" pitchFamily="2" charset="0"/>
                          <a:ea typeface="Roboto" panose="02000000000000000000" pitchFamily="2" charset="0"/>
                        </a:rPr>
                        <a:t>Background</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tx1"/>
                        </a:solidFill>
                        <a:latin typeface="Roboto" panose="02000000000000000000" pitchFamily="2" charset="0"/>
                        <a:ea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tx1"/>
                          </a:solidFill>
                          <a:latin typeface="Roboto" panose="02000000000000000000" pitchFamily="2" charset="0"/>
                          <a:ea typeface="Roboto" panose="02000000000000000000" pitchFamily="2" charset="0"/>
                        </a:rPr>
                        <a:t>Use of the ESSAT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tx1"/>
                        </a:solidFill>
                        <a:latin typeface="Roboto" panose="02000000000000000000" pitchFamily="2" charset="0"/>
                        <a:ea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tx1"/>
                          </a:solidFill>
                          <a:latin typeface="Roboto" panose="02000000000000000000" pitchFamily="2" charset="0"/>
                          <a:ea typeface="Roboto" panose="02000000000000000000" pitchFamily="2" charset="0"/>
                        </a:rPr>
                        <a:t>The structure of the ESSAT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dirty="0">
                        <a:solidFill>
                          <a:schemeClr val="tx1"/>
                        </a:solidFill>
                        <a:latin typeface="Roboto" panose="02000000000000000000" pitchFamily="2" charset="0"/>
                        <a:ea typeface="Roboto" panose="02000000000000000000" pitchFamily="2"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chemeClr val="tx1"/>
                          </a:solidFill>
                          <a:latin typeface="Roboto" panose="02000000000000000000" pitchFamily="2" charset="0"/>
                          <a:ea typeface="Roboto" panose="02000000000000000000" pitchFamily="2" charset="0"/>
                        </a:rPr>
                        <a:t>Key concepts from the FDES 2013</a:t>
                      </a: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gridSpan="2">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6</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hMerge="1">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3"/>
          <a:stretch>
            <a:fillRect/>
          </a:stretch>
        </p:blipFill>
        <p:spPr>
          <a:xfrm>
            <a:off x="10979150" y="6074741"/>
            <a:ext cx="768350" cy="560444"/>
          </a:xfrm>
          <a:prstGeom prst="rect">
            <a:avLst/>
          </a:prstGeom>
        </p:spPr>
      </p:pic>
      <p:pic>
        <p:nvPicPr>
          <p:cNvPr id="2" name="Picture 1" descr="A screenshot of a computer&#10;&#10;Description automatically generated">
            <a:extLst>
              <a:ext uri="{FF2B5EF4-FFF2-40B4-BE49-F238E27FC236}">
                <a16:creationId xmlns:a16="http://schemas.microsoft.com/office/drawing/2014/main" id="{B230F7AE-1C67-6BB1-A392-2D8106F42674}"/>
              </a:ext>
            </a:extLst>
          </p:cNvPr>
          <p:cNvPicPr>
            <a:picLocks noChangeAspect="1"/>
          </p:cNvPicPr>
          <p:nvPr/>
        </p:nvPicPr>
        <p:blipFill rotWithShape="1">
          <a:blip r:embed="rId4"/>
          <a:srcRect l="717" t="13755" r="83665" b="14162"/>
          <a:stretch/>
        </p:blipFill>
        <p:spPr bwMode="auto">
          <a:xfrm>
            <a:off x="1209355" y="1716743"/>
            <a:ext cx="3052252" cy="3962327"/>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566011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896371296"/>
              </p:ext>
            </p:extLst>
          </p:nvPr>
        </p:nvGraphicFramePr>
        <p:xfrm>
          <a:off x="0" y="330200"/>
          <a:ext cx="12348000" cy="6406585"/>
        </p:xfrm>
        <a:graphic>
          <a:graphicData uri="http://schemas.openxmlformats.org/drawingml/2006/table">
            <a:tbl>
              <a:tblPr>
                <a:effectLst/>
                <a:tableStyleId>{5C22544A-7EE6-4342-B048-85BDC9FD1C3A}</a:tableStyleId>
              </a:tblPr>
              <a:tblGrid>
                <a:gridCol w="4966283">
                  <a:extLst>
                    <a:ext uri="{9D8B030D-6E8A-4147-A177-3AD203B41FA5}">
                      <a16:colId xmlns:a16="http://schemas.microsoft.com/office/drawing/2014/main" val="3706854953"/>
                    </a:ext>
                  </a:extLst>
                </a:gridCol>
                <a:gridCol w="3181430">
                  <a:extLst>
                    <a:ext uri="{9D8B030D-6E8A-4147-A177-3AD203B41FA5}">
                      <a16:colId xmlns:a16="http://schemas.microsoft.com/office/drawing/2014/main" val="1031637976"/>
                    </a:ext>
                  </a:extLst>
                </a:gridCol>
                <a:gridCol w="4200287">
                  <a:extLst>
                    <a:ext uri="{9D8B030D-6E8A-4147-A177-3AD203B41FA5}">
                      <a16:colId xmlns:a16="http://schemas.microsoft.com/office/drawing/2014/main" val="655879346"/>
                    </a:ext>
                  </a:extLst>
                </a:gridCol>
              </a:tblGrid>
              <a:tr h="558800">
                <a:tc gridSpan="3">
                  <a:txBody>
                    <a:bodyPr/>
                    <a:lstStyle/>
                    <a:p>
                      <a:pPr lvl="1"/>
                      <a:r>
                        <a:rPr lang="en-US" sz="2800" b="0" dirty="0">
                          <a:solidFill>
                            <a:srgbClr val="00B0F0"/>
                          </a:solidFill>
                          <a:latin typeface="Roboto" panose="02000000000000000000" pitchFamily="2" charset="0"/>
                          <a:ea typeface="Roboto" panose="02000000000000000000" pitchFamily="2" charset="0"/>
                        </a:rPr>
                        <a:t>Environment Statistics Self-Assessment Tool (ESSAT) (3/5)</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pPr lvl="1"/>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3">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https://unstats.un.org/unsd/envstats/fdes/essat.cshtml</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pPr lvl="1"/>
                      <a:endParaRPr lang="en-US" sz="1800" b="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A. Identification of institutions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B. Existing national policies relevant to the environment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C. Mandate and organization of national statistics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D. Mandate and organization of environment statistics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E. Production of environment statistics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F. Uses of environment statistics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G. Inter-institution collaboration for the production of environment statistics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H. Existing and required resources for environment statistics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I. International and regional work</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J. Technical assistance and training</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tx1"/>
                          </a:solidFill>
                          <a:latin typeface="Roboto" panose="02000000000000000000" pitchFamily="2" charset="0"/>
                          <a:ea typeface="Roboto" panose="02000000000000000000" pitchFamily="2" charset="0"/>
                        </a:rPr>
                        <a:t>K. The way forward in environment statistics</a:t>
                      </a: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gridSpan="2">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7</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hMerge="1">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3"/>
          <a:stretch>
            <a:fillRect/>
          </a:stretch>
        </p:blipFill>
        <p:spPr>
          <a:xfrm>
            <a:off x="10979150" y="6074741"/>
            <a:ext cx="768350" cy="560444"/>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E0D23C22-9072-1800-A0A2-FA39B6192ED5}"/>
              </a:ext>
            </a:extLst>
          </p:cNvPr>
          <p:cNvPicPr>
            <a:picLocks noChangeAspect="1"/>
          </p:cNvPicPr>
          <p:nvPr/>
        </p:nvPicPr>
        <p:blipFill rotWithShape="1">
          <a:blip r:embed="rId4"/>
          <a:srcRect l="788" t="14264" r="83665" b="13143"/>
          <a:stretch/>
        </p:blipFill>
        <p:spPr bwMode="auto">
          <a:xfrm>
            <a:off x="3454094" y="2127085"/>
            <a:ext cx="1738691" cy="2283534"/>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EF41F2C3-C881-DE6B-3DA5-9BD86DA2B701}"/>
              </a:ext>
            </a:extLst>
          </p:cNvPr>
          <p:cNvSpPr txBox="1"/>
          <p:nvPr/>
        </p:nvSpPr>
        <p:spPr>
          <a:xfrm>
            <a:off x="624924" y="2122415"/>
            <a:ext cx="2688727" cy="2800767"/>
          </a:xfrm>
          <a:prstGeom prst="rect">
            <a:avLst/>
          </a:prstGeom>
          <a:noFill/>
        </p:spPr>
        <p:txBody>
          <a:bodyPr wrap="square" rtlCol="0">
            <a:spAutoFit/>
          </a:bodyPr>
          <a:lstStyle/>
          <a:p>
            <a:pPr>
              <a:defRPr/>
            </a:pPr>
            <a:r>
              <a:rPr lang="en-US" sz="1600" dirty="0">
                <a:solidFill>
                  <a:srgbClr val="00B0F0"/>
                </a:solidFill>
                <a:latin typeface="Roboto" panose="02000000000000000000" pitchFamily="2" charset="0"/>
                <a:ea typeface="Roboto" panose="02000000000000000000" pitchFamily="2" charset="0"/>
              </a:rPr>
              <a:t>Part I: Institutional Dimension of Environment Statistics  </a:t>
            </a:r>
            <a:r>
              <a:rPr lang="en-US" sz="1600" dirty="0">
                <a:solidFill>
                  <a:schemeClr val="tx1"/>
                </a:solidFill>
                <a:latin typeface="Roboto" panose="02000000000000000000" pitchFamily="2" charset="0"/>
                <a:ea typeface="Roboto" panose="02000000000000000000" pitchFamily="2" charset="0"/>
              </a:rPr>
              <a:t>focuses on the overall statistical organizational structure and on specific information regarding environment statistics in terms of organization, collaboration, resources, international cooperation, uses, etc.</a:t>
            </a:r>
          </a:p>
        </p:txBody>
      </p:sp>
    </p:spTree>
    <p:extLst>
      <p:ext uri="{BB962C8B-B14F-4D97-AF65-F5344CB8AC3E}">
        <p14:creationId xmlns:p14="http://schemas.microsoft.com/office/powerpoint/2010/main" val="158087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770259665"/>
              </p:ext>
            </p:extLst>
          </p:nvPr>
        </p:nvGraphicFramePr>
        <p:xfrm>
          <a:off x="0" y="330200"/>
          <a:ext cx="12348000" cy="6406585"/>
        </p:xfrm>
        <a:graphic>
          <a:graphicData uri="http://schemas.openxmlformats.org/drawingml/2006/table">
            <a:tbl>
              <a:tblPr>
                <a:effectLst/>
                <a:tableStyleId>{5C22544A-7EE6-4342-B048-85BDC9FD1C3A}</a:tableStyleId>
              </a:tblPr>
              <a:tblGrid>
                <a:gridCol w="8232000">
                  <a:extLst>
                    <a:ext uri="{9D8B030D-6E8A-4147-A177-3AD203B41FA5}">
                      <a16:colId xmlns:a16="http://schemas.microsoft.com/office/drawing/2014/main" val="1031637976"/>
                    </a:ext>
                  </a:extLst>
                </a:gridCol>
                <a:gridCol w="4116000">
                  <a:extLst>
                    <a:ext uri="{9D8B030D-6E8A-4147-A177-3AD203B41FA5}">
                      <a16:colId xmlns:a16="http://schemas.microsoft.com/office/drawing/2014/main" val="655879346"/>
                    </a:ext>
                  </a:extLst>
                </a:gridCol>
              </a:tblGrid>
              <a:tr h="558800">
                <a:tc gridSpan="2">
                  <a:txBody>
                    <a:bodyPr/>
                    <a:lstStyle/>
                    <a:p>
                      <a:pPr lvl="1"/>
                      <a:r>
                        <a:rPr lang="en-US" sz="2800" b="0" dirty="0">
                          <a:solidFill>
                            <a:srgbClr val="00B0F0"/>
                          </a:solidFill>
                          <a:latin typeface="Roboto" panose="02000000000000000000" pitchFamily="2" charset="0"/>
                          <a:ea typeface="Roboto" panose="02000000000000000000" pitchFamily="2" charset="0"/>
                        </a:rPr>
                        <a:t>Environment Statistics Self-Assessment Tool (ESSAT) (4/5)</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2">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https://unstats.un.org/unsd/envstats/fdes/essat.cshtml</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B0F0"/>
                          </a:solidFill>
                          <a:latin typeface="Roboto" panose="02000000000000000000" pitchFamily="2" charset="0"/>
                          <a:ea typeface="Roboto" panose="02000000000000000000" pitchFamily="2" charset="0"/>
                        </a:rPr>
                        <a:t>Part II: Statistics Level Assessment </a:t>
                      </a:r>
                      <a:r>
                        <a:rPr lang="en-US" sz="1800" dirty="0">
                          <a:solidFill>
                            <a:schemeClr val="tx1"/>
                          </a:solidFill>
                          <a:latin typeface="Roboto" panose="02000000000000000000" pitchFamily="2" charset="0"/>
                          <a:ea typeface="Roboto" panose="02000000000000000000" pitchFamily="2" charset="0"/>
                        </a:rPr>
                        <a:t>goes in more detail and it captures information concerning the whole Basic Set of Environment Statistics, up to the individual environment statistics level.</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Roboto" panose="02000000000000000000" pitchFamily="2" charset="0"/>
                        <a:ea typeface="Roboto" panose="02000000000000000000" pitchFamily="2" charset="0"/>
                      </a:endParaRP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tx1"/>
                          </a:solidFill>
                          <a:latin typeface="Roboto" panose="02000000000000000000" pitchFamily="2" charset="0"/>
                          <a:ea typeface="Roboto" panose="02000000000000000000" pitchFamily="2" charset="0"/>
                        </a:rPr>
                        <a:t>It is a </a:t>
                      </a:r>
                      <a:r>
                        <a:rPr lang="en-US" sz="1800" dirty="0">
                          <a:solidFill>
                            <a:srgbClr val="00B0F0"/>
                          </a:solidFill>
                          <a:latin typeface="Roboto" panose="02000000000000000000" pitchFamily="2" charset="0"/>
                          <a:ea typeface="Roboto" panose="02000000000000000000" pitchFamily="2" charset="0"/>
                        </a:rPr>
                        <a:t>diagnostic tool</a:t>
                      </a:r>
                      <a:r>
                        <a:rPr lang="en-US" sz="1800" dirty="0">
                          <a:solidFill>
                            <a:schemeClr val="tx1"/>
                          </a:solidFill>
                          <a:latin typeface="Roboto" panose="02000000000000000000" pitchFamily="2" charset="0"/>
                          <a:ea typeface="Roboto" panose="02000000000000000000" pitchFamily="2" charset="0"/>
                        </a:rPr>
                        <a:t>, designed to allow nations to assess the status of their own Environment Statistics production/systems. </a:t>
                      </a: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800" dirty="0">
                        <a:solidFill>
                          <a:schemeClr val="tx1"/>
                        </a:solidFill>
                        <a:latin typeface="Roboto" panose="02000000000000000000" pitchFamily="2" charset="0"/>
                        <a:ea typeface="Roboto" panose="02000000000000000000" pitchFamily="2" charset="0"/>
                      </a:endParaRP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tx1"/>
                          </a:solidFill>
                          <a:latin typeface="Roboto" panose="02000000000000000000" pitchFamily="2" charset="0"/>
                          <a:ea typeface="Roboto" panose="02000000000000000000" pitchFamily="2" charset="0"/>
                        </a:rPr>
                        <a:t>The Self-Assessment Tool </a:t>
                      </a:r>
                      <a:r>
                        <a:rPr lang="en-US" sz="1800" dirty="0">
                          <a:solidFill>
                            <a:srgbClr val="00B0F0"/>
                          </a:solidFill>
                          <a:latin typeface="Roboto" panose="02000000000000000000" pitchFamily="2" charset="0"/>
                          <a:ea typeface="Roboto" panose="02000000000000000000" pitchFamily="2" charset="0"/>
                        </a:rPr>
                        <a:t>consists of a set of questions </a:t>
                      </a:r>
                      <a:r>
                        <a:rPr lang="en-US" sz="1800" dirty="0">
                          <a:solidFill>
                            <a:schemeClr val="tx1"/>
                          </a:solidFill>
                          <a:latin typeface="Roboto" panose="02000000000000000000" pitchFamily="2" charset="0"/>
                          <a:ea typeface="Roboto" panose="02000000000000000000" pitchFamily="2" charset="0"/>
                        </a:rPr>
                        <a:t>comparing the statistics in the Basic Set with available national environment statistics, environmental policy objectives and international reporting requirements.</a:t>
                      </a:r>
                    </a:p>
                    <a:p>
                      <a:pPr marL="914400" marR="0" lvl="2"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tx1"/>
                          </a:solidFill>
                          <a:latin typeface="Roboto" panose="02000000000000000000" pitchFamily="2" charset="0"/>
                          <a:ea typeface="Roboto" panose="02000000000000000000" pitchFamily="2" charset="0"/>
                        </a:rPr>
                        <a:t> </a:t>
                      </a:r>
                    </a:p>
                    <a:p>
                      <a:pPr marL="1200150" marR="0" lvl="2"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tx1"/>
                          </a:solidFill>
                          <a:latin typeface="Roboto" panose="02000000000000000000" pitchFamily="2" charset="0"/>
                          <a:ea typeface="Roboto" panose="02000000000000000000" pitchFamily="2" charset="0"/>
                        </a:rPr>
                        <a:t>These questionnaires are not intended for international statistic compilation. </a:t>
                      </a: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8</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3" name="Picture 2">
            <a:extLst>
              <a:ext uri="{FF2B5EF4-FFF2-40B4-BE49-F238E27FC236}">
                <a16:creationId xmlns:a16="http://schemas.microsoft.com/office/drawing/2014/main" id="{17DE1EF5-F6BD-8847-B3DF-7D961E18B39E}"/>
              </a:ext>
            </a:extLst>
          </p:cNvPr>
          <p:cNvPicPr>
            <a:picLocks noChangeAspect="1"/>
          </p:cNvPicPr>
          <p:nvPr/>
        </p:nvPicPr>
        <p:blipFill>
          <a:blip r:embed="rId3"/>
          <a:stretch>
            <a:fillRect/>
          </a:stretch>
        </p:blipFill>
        <p:spPr>
          <a:xfrm>
            <a:off x="10979150" y="6074741"/>
            <a:ext cx="768350" cy="560444"/>
          </a:xfrm>
          <a:prstGeom prst="rect">
            <a:avLst/>
          </a:prstGeom>
        </p:spPr>
      </p:pic>
    </p:spTree>
    <p:extLst>
      <p:ext uri="{BB962C8B-B14F-4D97-AF65-F5344CB8AC3E}">
        <p14:creationId xmlns:p14="http://schemas.microsoft.com/office/powerpoint/2010/main" val="1501833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1958473239"/>
              </p:ext>
            </p:extLst>
          </p:nvPr>
        </p:nvGraphicFramePr>
        <p:xfrm>
          <a:off x="0" y="330200"/>
          <a:ext cx="12348000" cy="6406585"/>
        </p:xfrm>
        <a:graphic>
          <a:graphicData uri="http://schemas.openxmlformats.org/drawingml/2006/table">
            <a:tbl>
              <a:tblPr>
                <a:effectLst/>
                <a:tableStyleId>{5C22544A-7EE6-4342-B048-85BDC9FD1C3A}</a:tableStyleId>
              </a:tblPr>
              <a:tblGrid>
                <a:gridCol w="4966283">
                  <a:extLst>
                    <a:ext uri="{9D8B030D-6E8A-4147-A177-3AD203B41FA5}">
                      <a16:colId xmlns:a16="http://schemas.microsoft.com/office/drawing/2014/main" val="3706854953"/>
                    </a:ext>
                  </a:extLst>
                </a:gridCol>
                <a:gridCol w="3181430">
                  <a:extLst>
                    <a:ext uri="{9D8B030D-6E8A-4147-A177-3AD203B41FA5}">
                      <a16:colId xmlns:a16="http://schemas.microsoft.com/office/drawing/2014/main" val="1031637976"/>
                    </a:ext>
                  </a:extLst>
                </a:gridCol>
                <a:gridCol w="4200287">
                  <a:extLst>
                    <a:ext uri="{9D8B030D-6E8A-4147-A177-3AD203B41FA5}">
                      <a16:colId xmlns:a16="http://schemas.microsoft.com/office/drawing/2014/main" val="655879346"/>
                    </a:ext>
                  </a:extLst>
                </a:gridCol>
              </a:tblGrid>
              <a:tr h="558800">
                <a:tc gridSpan="3">
                  <a:txBody>
                    <a:bodyPr/>
                    <a:lstStyle/>
                    <a:p>
                      <a:pPr lvl="1"/>
                      <a:r>
                        <a:rPr lang="en-US" sz="2800" b="0" dirty="0">
                          <a:solidFill>
                            <a:srgbClr val="00B0F0"/>
                          </a:solidFill>
                          <a:latin typeface="Roboto" panose="02000000000000000000" pitchFamily="2" charset="0"/>
                          <a:ea typeface="Roboto" panose="02000000000000000000" pitchFamily="2" charset="0"/>
                        </a:rPr>
                        <a:t>Environment Statistics Self-Assessment Tool (ESSAT) (5/5)</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pPr lvl="1"/>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3">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https://unstats.un.org/unsd/envstats/fdes/essat.cshtml</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pPr lvl="1"/>
                      <a:endParaRPr lang="en-US" sz="1800" b="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gridSpan="2">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9</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hMerge="1">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3"/>
          <a:stretch>
            <a:fillRect/>
          </a:stretch>
        </p:blipFill>
        <p:spPr>
          <a:xfrm>
            <a:off x="10979150" y="6074741"/>
            <a:ext cx="768350" cy="560444"/>
          </a:xfrm>
          <a:prstGeom prst="rect">
            <a:avLst/>
          </a:prstGeom>
        </p:spPr>
      </p:pic>
      <p:pic>
        <p:nvPicPr>
          <p:cNvPr id="2" name="Picture 1" descr="A screenshot of a computer&#10;&#10;Description automatically generated">
            <a:extLst>
              <a:ext uri="{FF2B5EF4-FFF2-40B4-BE49-F238E27FC236}">
                <a16:creationId xmlns:a16="http://schemas.microsoft.com/office/drawing/2014/main" id="{A15D2E50-8229-A5EE-7336-EE7D740024E0}"/>
              </a:ext>
            </a:extLst>
          </p:cNvPr>
          <p:cNvPicPr>
            <a:picLocks noChangeAspect="1"/>
          </p:cNvPicPr>
          <p:nvPr/>
        </p:nvPicPr>
        <p:blipFill rotWithShape="1">
          <a:blip r:embed="rId4"/>
          <a:srcRect l="13684" t="19901" r="53647" b="23799"/>
          <a:stretch/>
        </p:blipFill>
        <p:spPr bwMode="auto">
          <a:xfrm>
            <a:off x="623678" y="1329957"/>
            <a:ext cx="10944643" cy="530522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2965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7261DF9-F136-194C-888A-295E95C14021}"/>
              </a:ext>
            </a:extLst>
          </p:cNvPr>
          <p:cNvGraphicFramePr>
            <a:graphicFrameLocks noGrp="1"/>
          </p:cNvGraphicFramePr>
          <p:nvPr>
            <p:extLst>
              <p:ext uri="{D42A27DB-BD31-4B8C-83A1-F6EECF244321}">
                <p14:modId xmlns:p14="http://schemas.microsoft.com/office/powerpoint/2010/main" val="72332081"/>
              </p:ext>
            </p:extLst>
          </p:nvPr>
        </p:nvGraphicFramePr>
        <p:xfrm>
          <a:off x="0" y="330200"/>
          <a:ext cx="12348000" cy="6406585"/>
        </p:xfrm>
        <a:graphic>
          <a:graphicData uri="http://schemas.openxmlformats.org/drawingml/2006/table">
            <a:tbl>
              <a:tblPr>
                <a:effectLst/>
                <a:tableStyleId>{5C22544A-7EE6-4342-B048-85BDC9FD1C3A}</a:tableStyleId>
              </a:tblPr>
              <a:tblGrid>
                <a:gridCol w="6585358">
                  <a:extLst>
                    <a:ext uri="{9D8B030D-6E8A-4147-A177-3AD203B41FA5}">
                      <a16:colId xmlns:a16="http://schemas.microsoft.com/office/drawing/2014/main" val="3706854953"/>
                    </a:ext>
                  </a:extLst>
                </a:gridCol>
                <a:gridCol w="1562355">
                  <a:extLst>
                    <a:ext uri="{9D8B030D-6E8A-4147-A177-3AD203B41FA5}">
                      <a16:colId xmlns:a16="http://schemas.microsoft.com/office/drawing/2014/main" val="1031637976"/>
                    </a:ext>
                  </a:extLst>
                </a:gridCol>
                <a:gridCol w="4200287">
                  <a:extLst>
                    <a:ext uri="{9D8B030D-6E8A-4147-A177-3AD203B41FA5}">
                      <a16:colId xmlns:a16="http://schemas.microsoft.com/office/drawing/2014/main" val="655879346"/>
                    </a:ext>
                  </a:extLst>
                </a:gridCol>
              </a:tblGrid>
              <a:tr h="558800">
                <a:tc gridSpan="3">
                  <a:txBody>
                    <a:bodyPr/>
                    <a:lstStyle/>
                    <a:p>
                      <a:pPr lvl="1"/>
                      <a:r>
                        <a:rPr lang="en-US" sz="2800" b="0" dirty="0">
                          <a:solidFill>
                            <a:srgbClr val="00B0F0"/>
                          </a:solidFill>
                          <a:latin typeface="Roboto" panose="02000000000000000000" pitchFamily="2" charset="0"/>
                          <a:ea typeface="Roboto" panose="02000000000000000000" pitchFamily="2" charset="0"/>
                        </a:rPr>
                        <a:t>SDG indicators + Basic Set (FDES) matrix</a:t>
                      </a: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pPr lvl="1"/>
                      <a:endParaRPr lang="en-US" sz="2800" b="0" dirty="0">
                        <a:solidFill>
                          <a:srgbClr val="00B0F0"/>
                        </a:solidFill>
                      </a:endParaRPr>
                    </a:p>
                  </a:txBody>
                  <a:tcPr>
                    <a:lnL w="12700" cmpd="sng">
                      <a:noFill/>
                    </a:lnL>
                    <a:lnR w="12700" cmpd="sng">
                      <a:noFill/>
                    </a:lnR>
                    <a:lnT w="12700" cmpd="sng">
                      <a:noFill/>
                    </a:lnT>
                    <a:lnB w="12700" cap="flat" cmpd="sng" algn="ctr">
                      <a:no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658309">
                <a:tc gridSpan="3">
                  <a:txBody>
                    <a:bodyPr/>
                    <a:lstStyle/>
                    <a:p>
                      <a:pPr lvl="1"/>
                      <a:r>
                        <a:rPr lang="en-US" sz="1800" b="0" dirty="0">
                          <a:solidFill>
                            <a:schemeClr val="tx1"/>
                          </a:solidFill>
                          <a:latin typeface="Roboto" panose="02000000000000000000" pitchFamily="2" charset="0"/>
                          <a:ea typeface="Roboto" panose="02000000000000000000" pitchFamily="2" charset="0"/>
                          <a:hlinkClick r:id="rId2"/>
                        </a:rPr>
                        <a:t>https://unstats.un.org/unsd/envstats/fdes/SDG_FDES%20matrix.pdf</a:t>
                      </a:r>
                      <a:r>
                        <a:rPr lang="en-US" sz="1800" b="0" dirty="0">
                          <a:solidFill>
                            <a:schemeClr val="tx1"/>
                          </a:solidFill>
                          <a:latin typeface="Roboto" panose="02000000000000000000" pitchFamily="2" charset="0"/>
                          <a:ea typeface="Roboto" panose="02000000000000000000" pitchFamily="2" charset="0"/>
                        </a:rPr>
                        <a:t> </a:t>
                      </a: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pPr lvl="1"/>
                      <a:endParaRPr lang="en-US" sz="1800" b="0" dirty="0">
                        <a:solidFill>
                          <a:schemeClr val="tx1"/>
                        </a:solidFill>
                        <a:latin typeface="Roboto" panose="02000000000000000000" pitchFamily="2" charset="0"/>
                        <a:ea typeface="Roboto" panose="02000000000000000000" pitchFamily="2" charset="0"/>
                      </a:endParaRPr>
                    </a:p>
                  </a:txBody>
                  <a:tcPr>
                    <a:lnL w="12700" cmpd="sng">
                      <a:noFill/>
                    </a:lnL>
                    <a:lnR w="12700" cmpd="sng">
                      <a:noFill/>
                    </a:lnR>
                    <a:lnT w="12700" cap="flat" cmpd="sng" algn="ctr">
                      <a:noFill/>
                      <a:prstDash val="solid"/>
                      <a:round/>
                      <a:headEnd type="none" w="med" len="med"/>
                      <a:tailEnd type="none" w="med" len="med"/>
                    </a:lnT>
                    <a:lnB w="12700" cap="flat" cmpd="sng" algn="ctr">
                      <a:solidFill>
                        <a:srgbClr val="00B0F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10609846"/>
                  </a:ext>
                </a:extLst>
              </a:tr>
              <a:tr h="433589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Roboto" panose="02000000000000000000" pitchFamily="2" charset="0"/>
                        <a:ea typeface="Roboto" panose="02000000000000000000" pitchFamily="2" charset="0"/>
                      </a:endParaRPr>
                    </a:p>
                  </a:txBody>
                  <a:tcPr marR="1800000" anchor="ctr">
                    <a:lnL w="12700" cmpd="sng">
                      <a:noFill/>
                    </a:lnL>
                    <a:lnR w="12700" cmpd="sng">
                      <a:noFill/>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3581">
                <a:tc gridSpan="2">
                  <a:txBody>
                    <a:bodyPr/>
                    <a:lstStyle/>
                    <a:p>
                      <a:pPr lvl="1"/>
                      <a:endParaRPr lang="en-US" sz="1800" dirty="0">
                        <a:solidFill>
                          <a:schemeClr val="tx1"/>
                        </a:solidFill>
                        <a:latin typeface="Roboto" panose="02000000000000000000" pitchFamily="2" charset="0"/>
                        <a:ea typeface="Roboto" panose="02000000000000000000" pitchFamily="2" charset="0"/>
                      </a:endParaRPr>
                    </a:p>
                    <a:p>
                      <a:pPr lvl="1"/>
                      <a:r>
                        <a:rPr lang="en-US" sz="1100" dirty="0">
                          <a:solidFill>
                            <a:schemeClr val="tx1"/>
                          </a:solidFill>
                          <a:latin typeface="Roboto" panose="02000000000000000000" pitchFamily="2" charset="0"/>
                          <a:ea typeface="Roboto" panose="02000000000000000000" pitchFamily="2" charset="0"/>
                        </a:rPr>
                        <a:t>10</a:t>
                      </a:r>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hMerge="1">
                  <a:txBody>
                    <a:bodyPr/>
                    <a:lstStyle/>
                    <a:p>
                      <a:pPr lvl="1"/>
                      <a:endParaRPr lang="en-US" sz="1100"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tc>
                  <a:txBody>
                    <a:bodyPr/>
                    <a:lstStyle/>
                    <a:p>
                      <a:endParaRPr lang="en-US" dirty="0">
                        <a:solidFill>
                          <a:schemeClr val="tx1"/>
                        </a:solidFill>
                      </a:endParaRPr>
                    </a:p>
                  </a:txBody>
                  <a:tcPr>
                    <a:lnL w="12700" cmpd="sng">
                      <a:noFill/>
                    </a:lnL>
                    <a:lnR w="12700" cmpd="sng">
                      <a:noFill/>
                    </a:lnR>
                    <a:lnT w="12700" cap="flat" cmpd="sng" algn="ctr">
                      <a:solidFill>
                        <a:srgbClr val="00B0F0"/>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6" name="Picture 5">
            <a:extLst>
              <a:ext uri="{FF2B5EF4-FFF2-40B4-BE49-F238E27FC236}">
                <a16:creationId xmlns:a16="http://schemas.microsoft.com/office/drawing/2014/main" id="{3D44BAFF-24C9-5E4D-AEEB-0553B8874F9B}"/>
              </a:ext>
            </a:extLst>
          </p:cNvPr>
          <p:cNvPicPr>
            <a:picLocks noChangeAspect="1"/>
          </p:cNvPicPr>
          <p:nvPr/>
        </p:nvPicPr>
        <p:blipFill>
          <a:blip r:embed="rId3"/>
          <a:stretch>
            <a:fillRect/>
          </a:stretch>
        </p:blipFill>
        <p:spPr>
          <a:xfrm>
            <a:off x="10979150" y="6074741"/>
            <a:ext cx="768350" cy="560444"/>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6513FF98-BA7B-EFAD-B421-802B60A848EB}"/>
              </a:ext>
            </a:extLst>
          </p:cNvPr>
          <p:cNvPicPr>
            <a:picLocks noChangeAspect="1"/>
          </p:cNvPicPr>
          <p:nvPr/>
        </p:nvPicPr>
        <p:blipFill rotWithShape="1">
          <a:blip r:embed="rId4"/>
          <a:srcRect l="15625" t="21141" r="54572" b="17219"/>
          <a:stretch/>
        </p:blipFill>
        <p:spPr bwMode="auto">
          <a:xfrm>
            <a:off x="134224" y="1719955"/>
            <a:ext cx="6892395" cy="4009726"/>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8B6DA38F-2A31-7E40-F7A5-5CAEEF41C1E1}"/>
              </a:ext>
            </a:extLst>
          </p:cNvPr>
          <p:cNvSpPr txBox="1"/>
          <p:nvPr/>
        </p:nvSpPr>
        <p:spPr>
          <a:xfrm>
            <a:off x="7298421" y="1792692"/>
            <a:ext cx="4689447" cy="3662541"/>
          </a:xfrm>
          <a:prstGeom prst="rect">
            <a:avLst/>
          </a:prstGeom>
          <a:noFill/>
        </p:spPr>
        <p:txBody>
          <a:bodyPr wrap="square" rtlCol="0">
            <a:spAutoFit/>
          </a:bodyPr>
          <a:lstStyle/>
          <a:p>
            <a:pPr marL="285750" indent="-285750">
              <a:buFont typeface="Arial" panose="020B0604020202020204" pitchFamily="34" charset="0"/>
              <a:buChar char="•"/>
              <a:defRPr/>
            </a:pPr>
            <a:r>
              <a:rPr lang="en-US" sz="1600" dirty="0">
                <a:solidFill>
                  <a:srgbClr val="00B0F0"/>
                </a:solidFill>
                <a:latin typeface="Roboto" panose="02000000000000000000" pitchFamily="2" charset="0"/>
                <a:ea typeface="Roboto" panose="02000000000000000000" pitchFamily="2" charset="0"/>
              </a:rPr>
              <a:t>Covers 94 SDG indicators</a:t>
            </a:r>
          </a:p>
          <a:p>
            <a:pPr>
              <a:defRPr/>
            </a:pPr>
            <a:endParaRPr lang="en-US" sz="1600" dirty="0">
              <a:solidFill>
                <a:schemeClr val="tx1"/>
              </a:solidFill>
              <a:latin typeface="Roboto" panose="02000000000000000000" pitchFamily="2" charset="0"/>
              <a:ea typeface="Roboto" panose="02000000000000000000" pitchFamily="2" charset="0"/>
            </a:endParaRPr>
          </a:p>
          <a:p>
            <a:pPr>
              <a:defRPr/>
            </a:pPr>
            <a:r>
              <a:rPr lang="en-US" sz="1600" dirty="0">
                <a:solidFill>
                  <a:schemeClr val="tx1"/>
                </a:solidFill>
                <a:latin typeface="Roboto" panose="02000000000000000000" pitchFamily="2" charset="0"/>
                <a:ea typeface="Roboto" panose="02000000000000000000" pitchFamily="2" charset="0"/>
              </a:rPr>
              <a:t>Indicates:</a:t>
            </a:r>
          </a:p>
          <a:p>
            <a:pPr>
              <a:defRPr/>
            </a:pPr>
            <a:endParaRPr lang="en-US" sz="1600" dirty="0">
              <a:solidFill>
                <a:schemeClr val="tx1"/>
              </a:solidFill>
              <a:latin typeface="Roboto" panose="02000000000000000000" pitchFamily="2" charset="0"/>
              <a:ea typeface="Roboto" panose="02000000000000000000" pitchFamily="2" charset="0"/>
            </a:endParaRPr>
          </a:p>
          <a:p>
            <a:pPr marL="285750" indent="-285750">
              <a:buFont typeface="Arial" panose="020B0604020202020204" pitchFamily="34" charset="0"/>
              <a:buChar char="•"/>
              <a:defRPr/>
            </a:pPr>
            <a:r>
              <a:rPr lang="en-US" sz="1600" dirty="0">
                <a:solidFill>
                  <a:srgbClr val="00B0F0"/>
                </a:solidFill>
                <a:latin typeface="Roboto" panose="02000000000000000000" pitchFamily="2" charset="0"/>
                <a:ea typeface="Roboto" panose="02000000000000000000" pitchFamily="2" charset="0"/>
              </a:rPr>
              <a:t>Location in the FDES </a:t>
            </a:r>
            <a:r>
              <a:rPr lang="en-US" sz="1600" dirty="0">
                <a:solidFill>
                  <a:schemeClr val="tx1"/>
                </a:solidFill>
                <a:latin typeface="Roboto" panose="02000000000000000000" pitchFamily="2" charset="0"/>
                <a:ea typeface="Roboto" panose="02000000000000000000" pitchFamily="2" charset="0"/>
              </a:rPr>
              <a:t>with information: </a:t>
            </a:r>
          </a:p>
          <a:p>
            <a:pPr marL="742950" lvl="1" indent="-285750">
              <a:buFont typeface="Courier New" panose="02070309020205020404" pitchFamily="49" charset="0"/>
              <a:buChar char="o"/>
              <a:defRPr/>
            </a:pPr>
            <a:r>
              <a:rPr lang="en-US" sz="1500" dirty="0">
                <a:solidFill>
                  <a:schemeClr val="tx1"/>
                </a:solidFill>
                <a:latin typeface="Roboto" panose="02000000000000000000" pitchFamily="2" charset="0"/>
                <a:ea typeface="Roboto" panose="02000000000000000000" pitchFamily="2" charset="0"/>
              </a:rPr>
              <a:t>Either Statistics used in the SDG Indicator corresponding to BSES (SDG Indicator can be compiled either fully or partially from BSES statistics)</a:t>
            </a:r>
          </a:p>
          <a:p>
            <a:pPr marL="742950" lvl="1" indent="-285750">
              <a:buFont typeface="Courier New" panose="02070309020205020404" pitchFamily="49" charset="0"/>
              <a:buChar char="o"/>
              <a:defRPr/>
            </a:pPr>
            <a:r>
              <a:rPr lang="en-US" sz="1500" dirty="0">
                <a:solidFill>
                  <a:schemeClr val="tx1"/>
                </a:solidFill>
                <a:latin typeface="Roboto" panose="02000000000000000000" pitchFamily="2" charset="0"/>
                <a:ea typeface="Roboto" panose="02000000000000000000" pitchFamily="2" charset="0"/>
              </a:rPr>
              <a:t>Or Statistics related to but not directly used in SDG Indicators or Statistics related to Tier III indicators (either fully or partially linked to BSES)</a:t>
            </a:r>
          </a:p>
          <a:p>
            <a:pPr>
              <a:defRPr/>
            </a:pPr>
            <a:endParaRPr lang="en-US" sz="1600" dirty="0">
              <a:solidFill>
                <a:schemeClr val="tx1"/>
              </a:solidFill>
              <a:latin typeface="Roboto" panose="02000000000000000000" pitchFamily="2" charset="0"/>
              <a:ea typeface="Roboto" panose="02000000000000000000" pitchFamily="2" charset="0"/>
            </a:endParaRPr>
          </a:p>
          <a:p>
            <a:pPr marL="285750" indent="-285750">
              <a:buFont typeface="Arial" panose="020B0604020202020204" pitchFamily="34" charset="0"/>
              <a:buChar char="•"/>
              <a:defRPr/>
            </a:pPr>
            <a:r>
              <a:rPr lang="en-US" sz="1600" dirty="0">
                <a:solidFill>
                  <a:schemeClr val="tx1"/>
                </a:solidFill>
                <a:latin typeface="Roboto" panose="02000000000000000000" pitchFamily="2" charset="0"/>
                <a:ea typeface="Roboto" panose="02000000000000000000" pitchFamily="2" charset="0"/>
              </a:rPr>
              <a:t>As well as </a:t>
            </a:r>
            <a:r>
              <a:rPr lang="en-US" sz="1600" dirty="0">
                <a:solidFill>
                  <a:srgbClr val="00B0F0"/>
                </a:solidFill>
                <a:latin typeface="Roboto" panose="02000000000000000000" pitchFamily="2" charset="0"/>
                <a:ea typeface="Roboto" panose="02000000000000000000" pitchFamily="2" charset="0"/>
              </a:rPr>
              <a:t>supporting Information</a:t>
            </a:r>
          </a:p>
        </p:txBody>
      </p:sp>
    </p:spTree>
    <p:extLst>
      <p:ext uri="{BB962C8B-B14F-4D97-AF65-F5344CB8AC3E}">
        <p14:creationId xmlns:p14="http://schemas.microsoft.com/office/powerpoint/2010/main" val="2780987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B9F0699-3CE1-D04B-89C8-A1562B187862}"/>
              </a:ext>
            </a:extLst>
          </p:cNvPr>
          <p:cNvGraphicFramePr>
            <a:graphicFrameLocks noGrp="1"/>
          </p:cNvGraphicFramePr>
          <p:nvPr>
            <p:extLst>
              <p:ext uri="{D42A27DB-BD31-4B8C-83A1-F6EECF244321}">
                <p14:modId xmlns:p14="http://schemas.microsoft.com/office/powerpoint/2010/main" val="537046952"/>
              </p:ext>
            </p:extLst>
          </p:nvPr>
        </p:nvGraphicFramePr>
        <p:xfrm>
          <a:off x="673100" y="568960"/>
          <a:ext cx="10845800" cy="5864715"/>
        </p:xfrm>
        <a:graphic>
          <a:graphicData uri="http://schemas.openxmlformats.org/drawingml/2006/table">
            <a:tbl>
              <a:tblPr>
                <a:effectLst/>
                <a:tableStyleId>{5C22544A-7EE6-4342-B048-85BDC9FD1C3A}</a:tableStyleId>
              </a:tblPr>
              <a:tblGrid>
                <a:gridCol w="7230533">
                  <a:extLst>
                    <a:ext uri="{9D8B030D-6E8A-4147-A177-3AD203B41FA5}">
                      <a16:colId xmlns:a16="http://schemas.microsoft.com/office/drawing/2014/main" val="1031637976"/>
                    </a:ext>
                  </a:extLst>
                </a:gridCol>
                <a:gridCol w="3615267">
                  <a:extLst>
                    <a:ext uri="{9D8B030D-6E8A-4147-A177-3AD203B41FA5}">
                      <a16:colId xmlns:a16="http://schemas.microsoft.com/office/drawing/2014/main" val="655879346"/>
                    </a:ext>
                  </a:extLst>
                </a:gridCol>
              </a:tblGrid>
              <a:tr h="2342020">
                <a:tc gridSpan="2">
                  <a:txBody>
                    <a:bodyPr/>
                    <a:lstStyle/>
                    <a:p>
                      <a:r>
                        <a:rPr lang="en-US" sz="4000" dirty="0">
                          <a:solidFill>
                            <a:schemeClr val="bg1"/>
                          </a:solidFill>
                          <a:latin typeface="Roboto Regular" pitchFamily="2" charset="0"/>
                          <a:ea typeface="Roboto Regular" pitchFamily="2" charset="0"/>
                        </a:rPr>
                        <a:t>Thank you</a:t>
                      </a:r>
                      <a:endParaRPr lang="en-US" sz="4000" b="0" dirty="0">
                        <a:solidFill>
                          <a:schemeClr val="bg1"/>
                        </a:solidFill>
                      </a:endParaRP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noFill/>
                  </a:tcPr>
                </a:tc>
                <a:tc hMerge="1">
                  <a:txBody>
                    <a:bodyPr/>
                    <a:lstStyle/>
                    <a:p>
                      <a:endParaRPr lang="en-US" dirty="0">
                        <a:solidFill>
                          <a:schemeClr val="bg1"/>
                        </a:solidFill>
                      </a:endParaRPr>
                    </a:p>
                  </a:txBody>
                  <a:tcPr>
                    <a:lnL w="12700" cmpd="sng">
                      <a:noFill/>
                    </a:lnL>
                    <a:lnR w="12700" cmpd="sng">
                      <a:noFill/>
                    </a:lnR>
                    <a:lnT w="12700" cmpd="sng">
                      <a:noFill/>
                    </a:lnT>
                    <a:lnB w="38100" cmpd="sng">
                      <a:noFill/>
                    </a:lnB>
                    <a:noFill/>
                  </a:tcPr>
                </a:tc>
                <a:extLst>
                  <a:ext uri="{0D108BD9-81ED-4DB2-BD59-A6C34878D82A}">
                    <a16:rowId xmlns:a16="http://schemas.microsoft.com/office/drawing/2014/main" val="1412377598"/>
                  </a:ext>
                </a:extLst>
              </a:tr>
              <a:tr h="267208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Roboto" panose="02000000000000000000" pitchFamily="2" charset="0"/>
                        <a:ea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Roboto" panose="02000000000000000000" pitchFamily="2" charset="0"/>
                          <a:ea typeface="Roboto" panose="02000000000000000000" pitchFamily="2" charset="0"/>
                        </a:rPr>
                        <a:t>Ekaterina Poleshchuk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Roboto" panose="02000000000000000000" pitchFamily="2" charset="0"/>
                          <a:ea typeface="Roboto" panose="02000000000000000000" pitchFamily="2" charset="0"/>
                        </a:rPr>
                        <a:t>Programme Management Officer / Statistician, UNEP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Roboto" panose="02000000000000000000" pitchFamily="2" charset="0"/>
                          <a:ea typeface="Roboto" panose="02000000000000000000" pitchFamily="2" charset="0"/>
                        </a:rPr>
                        <a:t>ekaterina.poleshchuk@un.org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Roboto" panose="02000000000000000000" pitchFamily="2" charset="0"/>
                        <a:ea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bg1"/>
                          </a:solidFill>
                          <a:latin typeface="Roboto" panose="02000000000000000000" pitchFamily="2" charset="0"/>
                          <a:ea typeface="Roboto" panose="02000000000000000000" pitchFamily="2" charset="0"/>
                        </a:rPr>
                        <a:t>Emil Ivanov</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Roboto" panose="02000000000000000000" pitchFamily="2" charset="0"/>
                          <a:ea typeface="Roboto" panose="02000000000000000000" pitchFamily="2" charset="0"/>
                        </a:rPr>
                        <a:t>Statistician, UNSD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Roboto" panose="02000000000000000000" pitchFamily="2" charset="0"/>
                          <a:ea typeface="Roboto" panose="02000000000000000000" pitchFamily="2" charset="0"/>
                        </a:rPr>
                        <a:t>envstats@un.org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Roboto" panose="02000000000000000000" pitchFamily="2" charset="0"/>
                        <a:ea typeface="Roboto" panose="02000000000000000000" pitchFamily="2" charset="0"/>
                      </a:endParaRP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bg1"/>
                        </a:solidFill>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850615">
                <a:tc>
                  <a:txBody>
                    <a:bodyPr/>
                    <a:lstStyle/>
                    <a:p>
                      <a:endParaRPr lang="en-US" sz="1100" dirty="0">
                        <a:solidFill>
                          <a:schemeClr val="bg1"/>
                        </a:solidFill>
                      </a:endParaRP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noFill/>
                  </a:tcPr>
                </a:tc>
                <a:tc>
                  <a:txBody>
                    <a:bodyPr/>
                    <a:lstStyle/>
                    <a:p>
                      <a:pPr algn="r"/>
                      <a:endParaRPr lang="en-US" sz="2400" dirty="0">
                        <a:solidFill>
                          <a:schemeClr val="bg1"/>
                        </a:solidFill>
                        <a:latin typeface="Roboto" panose="02000000000000000000" pitchFamily="2" charset="0"/>
                        <a:ea typeface="Roboto" panose="02000000000000000000" pitchFamily="2" charset="0"/>
                      </a:endParaRP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spTree>
    <p:extLst>
      <p:ext uri="{BB962C8B-B14F-4D97-AF65-F5344CB8AC3E}">
        <p14:creationId xmlns:p14="http://schemas.microsoft.com/office/powerpoint/2010/main" val="1369903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BA02E80-D97B-BB4E-9463-06AA165769A6}" vid="{5196EADF-DCBB-9C41-A65B-81DF0ACF33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0E44B3155D93548BFB5D9868DE50590" ma:contentTypeVersion="10" ma:contentTypeDescription="Create a new document." ma:contentTypeScope="" ma:versionID="7e22a306aac618458f692aab763351e1">
  <xsd:schema xmlns:xsd="http://www.w3.org/2001/XMLSchema" xmlns:xs="http://www.w3.org/2001/XMLSchema" xmlns:p="http://schemas.microsoft.com/office/2006/metadata/properties" xmlns:ns2="fc324f8e-c367-4552-ac84-3cb58e6ddd25" xmlns:ns3="fec07db8-52c1-4dac-bfc9-69c6002d1ead" targetNamespace="http://schemas.microsoft.com/office/2006/metadata/properties" ma:root="true" ma:fieldsID="c532f6df4ff4ad0be441253dffe1b410" ns2:_="" ns3:_="">
    <xsd:import namespace="fc324f8e-c367-4552-ac84-3cb58e6ddd25"/>
    <xsd:import namespace="fec07db8-52c1-4dac-bfc9-69c6002d1ea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324f8e-c367-4552-ac84-3cb58e6ddd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c07db8-52c1-4dac-bfc9-69c6002d1ea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745c902-9f8f-456d-acdd-58310ffb86c0}" ma:internalName="TaxCatchAll" ma:showField="CatchAllData" ma:web="fec07db8-52c1-4dac-bfc9-69c6002d1ead">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ec07db8-52c1-4dac-bfc9-69c6002d1ead" xsi:nil="true"/>
    <lcf76f155ced4ddcb4097134ff3c332f xmlns="fc324f8e-c367-4552-ac84-3cb58e6ddd2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53BE78-609D-459B-945E-DC19355901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324f8e-c367-4552-ac84-3cb58e6ddd25"/>
    <ds:schemaRef ds:uri="fec07db8-52c1-4dac-bfc9-69c6002d1e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F4D34D-1432-432A-B487-EF32FD8283BC}">
  <ds:schemaRefs>
    <ds:schemaRef ds:uri="http://schemas.microsoft.com/office/2006/metadata/properties"/>
    <ds:schemaRef ds:uri="http://schemas.microsoft.com/office/infopath/2007/PartnerControls"/>
    <ds:schemaRef ds:uri="fec07db8-52c1-4dac-bfc9-69c6002d1ead"/>
    <ds:schemaRef ds:uri="fc324f8e-c367-4552-ac84-3cb58e6ddd25"/>
  </ds:schemaRefs>
</ds:datastoreItem>
</file>

<file path=customXml/itemProps3.xml><?xml version="1.0" encoding="utf-8"?>
<ds:datastoreItem xmlns:ds="http://schemas.openxmlformats.org/officeDocument/2006/customXml" ds:itemID="{45DD664F-1BDB-4DCB-9F1E-CCA84CF8D9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UNEP Corporate Presentation template</Template>
  <TotalTime>121</TotalTime>
  <Words>881</Words>
  <Application>Microsoft Office PowerPoint</Application>
  <PresentationFormat>Widescreen</PresentationFormat>
  <Paragraphs>111</Paragraphs>
  <Slides>11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Calibri Light</vt:lpstr>
      <vt:lpstr>Courier New</vt:lpstr>
      <vt:lpstr>Roboto</vt:lpstr>
      <vt:lpstr>Roboto Regular</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Ekaterina Poleshchuk</dc:creator>
  <cp:lastModifiedBy>Samuel Opiyo</cp:lastModifiedBy>
  <cp:revision>3</cp:revision>
  <dcterms:created xsi:type="dcterms:W3CDTF">2023-10-28T14:10:07Z</dcterms:created>
  <dcterms:modified xsi:type="dcterms:W3CDTF">2024-01-03T06:48:50Z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0x010100D0E44B3155D93548BFB5D9868DE50590</vt:lpwstr>
  </property>
</Properties>
</file>