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3"/>
  </p:notesMasterIdLst>
  <p:handoutMasterIdLst>
    <p:handoutMasterId r:id="rId14"/>
  </p:handoutMasterIdLst>
  <p:sldIdLst>
    <p:sldId id="261" r:id="rId2"/>
    <p:sldId id="270" r:id="rId3"/>
    <p:sldId id="265" r:id="rId4"/>
    <p:sldId id="266" r:id="rId5"/>
    <p:sldId id="267" r:id="rId6"/>
    <p:sldId id="268" r:id="rId7"/>
    <p:sldId id="269" r:id="rId8"/>
    <p:sldId id="273" r:id="rId9"/>
    <p:sldId id="272" r:id="rId10"/>
    <p:sldId id="262" r:id="rId11"/>
    <p:sldId id="263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8" autoAdjust="0"/>
    <p:restoredTop sz="77434" autoAdjust="0"/>
  </p:normalViewPr>
  <p:slideViewPr>
    <p:cSldViewPr snapToGrid="0" snapToObjects="1">
      <p:cViewPr varScale="1">
        <p:scale>
          <a:sx n="73" d="100"/>
          <a:sy n="73" d="100"/>
        </p:scale>
        <p:origin x="18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-3392" y="-10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1F64C-90EA-8945-B9BC-E1CC7466BD99}" type="datetimeFigureOut">
              <a:rPr lang="it-IT" smtClean="0"/>
              <a:t>05/09/18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C3E53-E657-6649-A377-938D6D2F209B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48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17FAD-B987-F14F-90E4-3C19696C63D8}" type="datetimeFigureOut">
              <a:rPr lang="it-IT" smtClean="0"/>
              <a:t>05/09/18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 err="1"/>
              <a:t>Fareclic</a:t>
            </a:r>
            <a:r>
              <a:rPr lang="it-IT" dirty="0"/>
              <a:t>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F2A20-923D-504C-9E9F-82ADF545859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951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the air sampling period, the CNR-IIA has involved many experts around the world asking them to perform mercury measurements by conventional instruments and the new devices developed by the CNR-IIA.</a:t>
            </a:r>
          </a:p>
          <a:p>
            <a:r>
              <a:rPr lang="en-GB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selection of sampling</a:t>
            </a:r>
            <a:r>
              <a:rPr lang="en-GB" sz="1200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sites was done in collaboration with UN Environment and WHO.</a:t>
            </a:r>
            <a:endParaRPr lang="en-GB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a detailed sampling plan using the passive samplers have been developed for all GMOS and WHO sites involved</a:t>
            </a:r>
            <a:r>
              <a:rPr lang="en-GB" noProof="0" dirty="0">
                <a:effectLst/>
              </a:rPr>
              <a:t> and a sampling scheme was elaborated for each campaign.</a:t>
            </a:r>
          </a:p>
          <a:p>
            <a:r>
              <a:rPr lang="en-GB" noProof="0" dirty="0">
                <a:effectLst/>
              </a:rPr>
              <a:t>During the implementation many logistic and technical problems were faced and thanks to a great cooperation they were overcome.</a:t>
            </a:r>
            <a:endParaRPr lang="en-GB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31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CNR-IIA has a big experience gained trough the GMOS project, that provides consistent and high-quality mercury measurements worldwide.</a:t>
            </a:r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chosen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air monitoring 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belong to the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GMOS network of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monitoring stations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to WHO sites (for human-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biomonitoring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attempted to cover all UN regions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CNR-IIA defined a set of final air monitoring stations composed by two groups: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first, at GMOS stations, the second, defined in the region where WHO carried out its human-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biomonitoring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183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CNR-IIA defined therefore a set of final air monitoring stations composed by two groups: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first, at GMOS stations, mostly background/rural sites - for co-exposure of active and passive air samplers;</a:t>
            </a: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second, defined in the region where WHO carried out its human-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biomonitoring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at highly polluted sites, for exposure of passive air samplers.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108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sampling campaigns have been performed over two campaigns at WHO sites, in winter and summer seasons, and over three seasons at most of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GMOS stations.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data are then representative of seasonal mercury concentrations at all site. 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air sampling campaigns have been scheduled over one month and half during the selected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seasons.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9840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novel Hg passive samplers have been firstly tested in the CNR-IIA labs and then a plan to share them among a selection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monitoring sites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different environmental and meteorological conditions was developed. </a:t>
            </a:r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pilot survey within this project was aimed to perform a global scale validation of sampling devices (PAS) and gather ambient mercury data for exposure assessment along with WHO HBM campaigns in the same regions.  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 the sampling campaigns have been structured using a much higher number of samplers that have been exposed for 1, 2 and 3 weeks in parallel ; this has allowed to cross check the following key parameters for the QA/QC: 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linearity over time, 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reproducibility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 of samplers at different climate conditions.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The gathered data will be representative of seasonal Hg concentration levels at all site.</a:t>
            </a:r>
          </a:p>
          <a:p>
            <a:pPr lvl="0"/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81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At GMOS </a:t>
            </a:r>
            <a:r>
              <a:rPr lang="it-IT" dirty="0" err="1"/>
              <a:t>sites</a:t>
            </a:r>
            <a:r>
              <a:rPr lang="it-IT" dirty="0"/>
              <a:t> </a:t>
            </a:r>
            <a:r>
              <a:rPr lang="en-GB" sz="1200" dirty="0"/>
              <a:t>the</a:t>
            </a:r>
            <a:r>
              <a:rPr lang="en-GB" sz="1200" baseline="0" dirty="0"/>
              <a:t> s</a:t>
            </a:r>
            <a:r>
              <a:rPr lang="en-GB" sz="1200" dirty="0"/>
              <a:t>amplers have been co-located with active air samplers</a:t>
            </a:r>
            <a:r>
              <a:rPr lang="en-GB" sz="1200" baseline="0" dirty="0"/>
              <a:t> </a:t>
            </a:r>
            <a:r>
              <a:rPr lang="en-GB" sz="1200" dirty="0"/>
              <a:t>and have been exposed for 2 and 3 weeks in parallel to allow us to cross check the same QA/QC key parameters</a:t>
            </a:r>
            <a:r>
              <a:rPr lang="en-GB" sz="1200" baseline="0" dirty="0"/>
              <a:t> as at WHO sites.</a:t>
            </a:r>
            <a:endParaRPr lang="en-GB" sz="1200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F2A20-923D-504C-9E9F-82ADF5458592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56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9/5/18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9/5/18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tint val="90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9/5/18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8.png"/><Relationship Id="rId1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jpe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475897" y="1952510"/>
            <a:ext cx="7479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Pilot survey: monitoring sites and experimental design for air sampling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75897" y="2954448"/>
            <a:ext cx="7374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u="sng" dirty="0"/>
              <a:t>Alessandra Fino</a:t>
            </a:r>
            <a:r>
              <a:rPr lang="it-IT" sz="2400" dirty="0"/>
              <a:t>, Nicola </a:t>
            </a:r>
            <a:r>
              <a:rPr lang="it-IT" sz="2400" dirty="0" err="1"/>
              <a:t>Pirrone</a:t>
            </a:r>
            <a:r>
              <a:rPr lang="it-IT" sz="2400" dirty="0"/>
              <a:t>,  </a:t>
            </a:r>
          </a:p>
          <a:p>
            <a:pPr algn="ctr"/>
            <a:r>
              <a:rPr lang="en-US" sz="2400" dirty="0"/>
              <a:t>F. </a:t>
            </a:r>
            <a:r>
              <a:rPr lang="en-US" sz="2400" dirty="0" err="1"/>
              <a:t>Sprovieri</a:t>
            </a:r>
            <a:r>
              <a:rPr lang="en-US" sz="2400" dirty="0"/>
              <a:t>, A. </a:t>
            </a:r>
            <a:r>
              <a:rPr lang="en-US" sz="2400" dirty="0" err="1"/>
              <a:t>Macagnano</a:t>
            </a:r>
            <a:r>
              <a:rPr lang="en-US" sz="2400" dirty="0"/>
              <a:t>, G. Esposito, </a:t>
            </a:r>
          </a:p>
          <a:p>
            <a:pPr algn="ctr"/>
            <a:r>
              <a:rPr lang="en-US" sz="2400" dirty="0"/>
              <a:t>E. </a:t>
            </a:r>
            <a:r>
              <a:rPr lang="en-US" sz="2400" dirty="0" err="1"/>
              <a:t>Zampetti</a:t>
            </a:r>
            <a:r>
              <a:rPr lang="en-US" sz="2400" dirty="0"/>
              <a:t>, </a:t>
            </a:r>
            <a:r>
              <a:rPr lang="en-US" sz="2400" dirty="0" err="1"/>
              <a:t>P.Papa</a:t>
            </a:r>
            <a:endParaRPr lang="en-US" sz="2400" dirty="0"/>
          </a:p>
        </p:txBody>
      </p:sp>
      <p:grpSp>
        <p:nvGrpSpPr>
          <p:cNvPr id="16" name="Gruppo 15"/>
          <p:cNvGrpSpPr/>
          <p:nvPr/>
        </p:nvGrpSpPr>
        <p:grpSpPr>
          <a:xfrm>
            <a:off x="704500" y="5348989"/>
            <a:ext cx="6864700" cy="1335450"/>
            <a:chOff x="704500" y="5348989"/>
            <a:chExt cx="6864700" cy="1335450"/>
          </a:xfrm>
        </p:grpSpPr>
        <p:pic>
          <p:nvPicPr>
            <p:cNvPr id="7" name="Immagine 6" descr="UNEnvironment_Logo_English_Full_colour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500" y="5348989"/>
              <a:ext cx="1512723" cy="1335450"/>
            </a:xfrm>
            <a:prstGeom prst="rect">
              <a:avLst/>
            </a:prstGeom>
          </p:spPr>
        </p:pic>
        <p:pic>
          <p:nvPicPr>
            <p:cNvPr id="8" name="Immagine 7" descr="WHO_Logo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9766" y="5473086"/>
              <a:ext cx="1239434" cy="1079685"/>
            </a:xfrm>
            <a:prstGeom prst="rect">
              <a:avLst/>
            </a:prstGeom>
          </p:spPr>
        </p:pic>
        <p:pic>
          <p:nvPicPr>
            <p:cNvPr id="9" name="Immagine 8" descr="GEF_Logo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190" y="5489259"/>
              <a:ext cx="1017174" cy="1195179"/>
            </a:xfrm>
            <a:prstGeom prst="rect">
              <a:avLst/>
            </a:prstGeom>
          </p:spPr>
        </p:pic>
        <p:pic>
          <p:nvPicPr>
            <p:cNvPr id="10" name="Immagine 9" descr="logo_iia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559" y="5479669"/>
              <a:ext cx="1238388" cy="1058700"/>
            </a:xfrm>
            <a:prstGeom prst="rect">
              <a:avLst/>
            </a:prstGeom>
          </p:spPr>
        </p:pic>
      </p:grpSp>
      <p:pic>
        <p:nvPicPr>
          <p:cNvPr id="12" name="Immagine 11" descr="Logo_HG_project_31.01.2018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0" y="0"/>
            <a:ext cx="1898185" cy="1596433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475897" y="4555942"/>
            <a:ext cx="737414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/>
              <a:t>National Research Council of Italy -Institute of Atmospheric Pollution Research</a:t>
            </a:r>
          </a:p>
          <a:p>
            <a:pPr algn="ctr"/>
            <a:r>
              <a:rPr lang="en-GB" sz="1600" i="1" dirty="0"/>
              <a:t>CNR-IIA</a:t>
            </a:r>
          </a:p>
        </p:txBody>
      </p:sp>
      <p:sp>
        <p:nvSpPr>
          <p:cNvPr id="14" name="Titolo 1"/>
          <p:cNvSpPr>
            <a:spLocks noGrp="1"/>
          </p:cNvSpPr>
          <p:nvPr>
            <p:ph type="ctrTitle"/>
          </p:nvPr>
        </p:nvSpPr>
        <p:spPr>
          <a:xfrm>
            <a:off x="103517" y="155409"/>
            <a:ext cx="6211019" cy="628982"/>
          </a:xfrm>
        </p:spPr>
        <p:txBody>
          <a:bodyPr/>
          <a:lstStyle/>
          <a:p>
            <a:r>
              <a:rPr lang="en-GB" sz="1800" b="1" dirty="0"/>
              <a:t>Workshop “Elements to consider when designing </a:t>
            </a:r>
            <a:br>
              <a:rPr lang="en-GB" sz="1800" b="1" dirty="0"/>
            </a:br>
            <a:r>
              <a:rPr lang="en-GB" sz="1800" b="1" dirty="0"/>
              <a:t>a Global Monitoring Plan for Mercury”</a:t>
            </a:r>
            <a:endParaRPr lang="it-IT" sz="1800" dirty="0"/>
          </a:p>
        </p:txBody>
      </p:sp>
      <p:sp>
        <p:nvSpPr>
          <p:cNvPr id="15" name="Sottotitolo 2"/>
          <p:cNvSpPr txBox="1">
            <a:spLocks/>
          </p:cNvSpPr>
          <p:nvPr/>
        </p:nvSpPr>
        <p:spPr>
          <a:xfrm>
            <a:off x="126816" y="784391"/>
            <a:ext cx="4402667" cy="5036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13 – 14 February 2018, Rome, Italy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64393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/>
          <p:cNvSpPr txBox="1"/>
          <p:nvPr/>
        </p:nvSpPr>
        <p:spPr>
          <a:xfrm>
            <a:off x="90736" y="58758"/>
            <a:ext cx="68815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+mj-lt"/>
                <a:cs typeface="Arial"/>
              </a:rPr>
              <a:t>Contents</a:t>
            </a:r>
            <a:endParaRPr lang="it-IT" sz="3200" dirty="0">
              <a:solidFill>
                <a:schemeClr val="tx2"/>
              </a:solidFill>
              <a:latin typeface="+mj-lt"/>
              <a:cs typeface="Arial"/>
            </a:endParaRPr>
          </a:p>
        </p:txBody>
      </p:sp>
      <p:pic>
        <p:nvPicPr>
          <p:cNvPr id="58" name="Immagine 57" descr="logo_aria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232" y="6309319"/>
            <a:ext cx="617044" cy="5216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850900" y="1117600"/>
            <a:ext cx="675056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Sampling site selection</a:t>
            </a:r>
          </a:p>
          <a:p>
            <a:pPr marL="285750" indent="-285750">
              <a:buFont typeface="Arial"/>
              <a:buChar char="•"/>
            </a:pPr>
            <a:endParaRPr lang="en-GB" sz="2400" dirty="0"/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Plan for air sampling campaigns</a:t>
            </a:r>
          </a:p>
          <a:p>
            <a:pPr marL="285750" indent="-285750">
              <a:buFont typeface="Arial"/>
              <a:buChar char="•"/>
            </a:pPr>
            <a:endParaRPr lang="en-GB" sz="2400" dirty="0"/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Sampling scheme for each campaign</a:t>
            </a:r>
          </a:p>
          <a:p>
            <a:pPr marL="285750" indent="-285750">
              <a:buFont typeface="Arial"/>
              <a:buChar char="•"/>
            </a:pPr>
            <a:endParaRPr lang="en-GB" sz="2400" dirty="0"/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Main difficulties faced during air campaigns</a:t>
            </a:r>
          </a:p>
          <a:p>
            <a:pPr marL="285750" indent="-285750">
              <a:buFont typeface="Arial"/>
              <a:buChar char="•"/>
            </a:pPr>
            <a:endParaRPr lang="en-GB" sz="2400" dirty="0"/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Final considerations for Hg Global Monitoring Plan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32" name="Gruppo 31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41" name="Rettangolo 4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4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33" name="Immagine 32" descr="UNEnvironment_Logo_English_Full_colou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36" name="Immagine 35" descr="WHO_Logo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37" name="Immagine 36" descr="GEF_Logo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38" name="Immagine 37" descr="logo_iia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  <p:pic>
        <p:nvPicPr>
          <p:cNvPr id="45" name="Immagine 44" descr="Logo_HG_project_31.01.2018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0" y="0"/>
            <a:ext cx="1898185" cy="159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5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magine 3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0200"/>
            <a:ext cx="7747000" cy="5245100"/>
          </a:xfrm>
          <a:prstGeom prst="rect">
            <a:avLst/>
          </a:prstGeom>
        </p:spPr>
      </p:pic>
      <p:sp>
        <p:nvSpPr>
          <p:cNvPr id="3" name="Ovale 2"/>
          <p:cNvSpPr/>
          <p:nvPr/>
        </p:nvSpPr>
        <p:spPr>
          <a:xfrm>
            <a:off x="3149600" y="812800"/>
            <a:ext cx="10922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Ovale 31"/>
          <p:cNvSpPr/>
          <p:nvPr/>
        </p:nvSpPr>
        <p:spPr>
          <a:xfrm>
            <a:off x="1752600" y="4203700"/>
            <a:ext cx="10922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Ovale 32"/>
          <p:cNvSpPr/>
          <p:nvPr/>
        </p:nvSpPr>
        <p:spPr>
          <a:xfrm>
            <a:off x="4229100" y="4292600"/>
            <a:ext cx="10922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Ovale 35"/>
          <p:cNvSpPr/>
          <p:nvPr/>
        </p:nvSpPr>
        <p:spPr>
          <a:xfrm>
            <a:off x="6654800" y="2527300"/>
            <a:ext cx="10922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Ovale 36"/>
          <p:cNvSpPr/>
          <p:nvPr/>
        </p:nvSpPr>
        <p:spPr>
          <a:xfrm>
            <a:off x="5880100" y="939800"/>
            <a:ext cx="18161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Ovale 37"/>
          <p:cNvSpPr/>
          <p:nvPr/>
        </p:nvSpPr>
        <p:spPr>
          <a:xfrm>
            <a:off x="6807200" y="2070100"/>
            <a:ext cx="1092200" cy="45720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Ovale 40"/>
          <p:cNvSpPr/>
          <p:nvPr/>
        </p:nvSpPr>
        <p:spPr>
          <a:xfrm>
            <a:off x="2997200" y="3429000"/>
            <a:ext cx="1092200" cy="4572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Ovale 44"/>
          <p:cNvSpPr/>
          <p:nvPr/>
        </p:nvSpPr>
        <p:spPr>
          <a:xfrm>
            <a:off x="5562600" y="4038600"/>
            <a:ext cx="1092200" cy="4572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Ovale 45"/>
          <p:cNvSpPr/>
          <p:nvPr/>
        </p:nvSpPr>
        <p:spPr>
          <a:xfrm>
            <a:off x="6654800" y="1663700"/>
            <a:ext cx="1092200" cy="4572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Ovale 46"/>
          <p:cNvSpPr/>
          <p:nvPr/>
        </p:nvSpPr>
        <p:spPr>
          <a:xfrm>
            <a:off x="660400" y="3581400"/>
            <a:ext cx="1092200" cy="4572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0" name="Gruppo 49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51" name="Gruppo 50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57" name="Rettangolo 56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59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52" name="Immagine 51" descr="UNEnvironment_Logo_English_Full_colour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54" name="Immagine 53" descr="WHO_Logo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55" name="Immagine 54" descr="GEF_Logo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56" name="Immagine 55" descr="logo_iia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  <p:pic>
        <p:nvPicPr>
          <p:cNvPr id="60" name="Immagine 59" descr="Logo_HG_project_31.01.2018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1"/>
            <a:ext cx="1123325" cy="9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4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41" grpId="0" animBg="1"/>
      <p:bldP spid="45" grpId="0" animBg="1"/>
      <p:bldP spid="46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44624"/>
            <a:ext cx="862560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5" rIns="91430" bIns="45715" anchor="ctr"/>
          <a:lstStyle/>
          <a:p>
            <a:pPr algn="ctr"/>
            <a:r>
              <a:rPr lang="en-GB" sz="2800" b="1" dirty="0">
                <a:solidFill>
                  <a:srgbClr val="1F497D"/>
                </a:solidFill>
                <a:latin typeface="+mj-lt"/>
                <a:cs typeface="Arial"/>
              </a:rPr>
              <a:t>Selection of monitoring sites </a:t>
            </a:r>
          </a:p>
          <a:p>
            <a:pPr algn="ctr"/>
            <a:r>
              <a:rPr lang="en-GB" b="1" dirty="0">
                <a:solidFill>
                  <a:srgbClr val="1F497D"/>
                </a:solidFill>
                <a:latin typeface="+mj-lt"/>
                <a:cs typeface="Arial"/>
              </a:rPr>
              <a:t>From GMOS &amp; WHO networks</a:t>
            </a:r>
          </a:p>
        </p:txBody>
      </p:sp>
      <p:sp>
        <p:nvSpPr>
          <p:cNvPr id="24582" name="CasellaDiTesto 1"/>
          <p:cNvSpPr txBox="1">
            <a:spLocks noChangeArrowheads="1"/>
          </p:cNvSpPr>
          <p:nvPr/>
        </p:nvSpPr>
        <p:spPr bwMode="auto">
          <a:xfrm>
            <a:off x="240475" y="1116484"/>
            <a:ext cx="4402963" cy="227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2000" b="1" dirty="0">
                <a:solidFill>
                  <a:srgbClr val="008000"/>
                </a:solidFill>
                <a:latin typeface="Arial"/>
                <a:cs typeface="Arial"/>
              </a:rPr>
              <a:t>GMOS – Selected monitoring sites</a:t>
            </a:r>
          </a:p>
          <a:p>
            <a:pPr algn="ctr">
              <a:lnSpc>
                <a:spcPts val="1600"/>
              </a:lnSpc>
            </a:pPr>
            <a:endParaRPr lang="en-US" sz="2000" b="1" dirty="0">
              <a:solidFill>
                <a:srgbClr val="008000"/>
              </a:solidFill>
              <a:latin typeface="Arial"/>
              <a:cs typeface="Arial"/>
            </a:endParaRPr>
          </a:p>
          <a:p>
            <a:pPr algn="ctr">
              <a:lnSpc>
                <a:spcPts val="1600"/>
              </a:lnSpc>
            </a:pPr>
            <a:r>
              <a:rPr lang="en-US" sz="2000" b="1" i="1" dirty="0">
                <a:latin typeface="Arial"/>
                <a:cs typeface="Arial"/>
              </a:rPr>
              <a:t>Background sites</a:t>
            </a:r>
          </a:p>
          <a:p>
            <a:pPr eaLnBrk="1" hangingPunct="1"/>
            <a:endParaRPr lang="en-US" altLang="ja-JP" sz="1200" dirty="0">
              <a:latin typeface="Arial"/>
              <a:ea typeface="MS PGothic" pitchFamily="34" charset="-128"/>
              <a:cs typeface="Arial"/>
            </a:endParaRPr>
          </a:p>
          <a:p>
            <a:pPr marL="285750" indent="-285750" eaLnBrk="1" hangingPunct="1">
              <a:buFont typeface="Wingdings" charset="2"/>
              <a:buChar char="Ø"/>
            </a:pP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Monte </a:t>
            </a:r>
            <a:r>
              <a:rPr lang="en-US" dirty="0" err="1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Curcio</a:t>
            </a: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 (Italy) 	</a:t>
            </a:r>
          </a:p>
          <a:p>
            <a:pPr marL="285750" indent="-285750" eaLnBrk="1" hangingPunct="1">
              <a:buFont typeface="Wingdings" charset="2"/>
              <a:buChar char="Ø"/>
            </a:pPr>
            <a:r>
              <a:rPr lang="en-US" dirty="0" err="1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Bariloche</a:t>
            </a: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 (Argentina) </a:t>
            </a:r>
          </a:p>
          <a:p>
            <a:pPr marL="285750" indent="-285750" eaLnBrk="1" hangingPunct="1">
              <a:buFont typeface="Wingdings" charset="2"/>
              <a:buChar char="Ø"/>
            </a:pP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Cape Point (</a:t>
            </a:r>
            <a:r>
              <a:rPr lang="en-US" dirty="0" err="1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Sud</a:t>
            </a: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 Africa)   	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Cape </a:t>
            </a:r>
            <a:r>
              <a:rPr lang="en-US" dirty="0" err="1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Hedo</a:t>
            </a:r>
            <a:r>
              <a:rPr lang="en-US" dirty="0">
                <a:solidFill>
                  <a:srgbClr val="0033CC"/>
                </a:solidFill>
                <a:latin typeface="Arial"/>
                <a:ea typeface="MS PGothic" pitchFamily="34" charset="-128"/>
                <a:cs typeface="Arial"/>
              </a:rPr>
              <a:t> (Japan)</a:t>
            </a:r>
          </a:p>
          <a:p>
            <a:r>
              <a:rPr lang="en-US" dirty="0">
                <a:latin typeface="Arial"/>
                <a:ea typeface="MS PGothic" pitchFamily="34" charset="-128"/>
                <a:cs typeface="Arial"/>
              </a:rPr>
              <a:t>		</a:t>
            </a:r>
          </a:p>
        </p:txBody>
      </p:sp>
      <p:sp>
        <p:nvSpPr>
          <p:cNvPr id="24583" name="CasellaDiTesto 1"/>
          <p:cNvSpPr txBox="1">
            <a:spLocks noChangeArrowheads="1"/>
          </p:cNvSpPr>
          <p:nvPr/>
        </p:nvSpPr>
        <p:spPr bwMode="auto">
          <a:xfrm>
            <a:off x="4860032" y="1146076"/>
            <a:ext cx="4283968" cy="235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>
              <a:lnSpc>
                <a:spcPts val="1600"/>
              </a:lnSpc>
            </a:pPr>
            <a:r>
              <a:rPr lang="en-US" sz="2000" b="1" dirty="0">
                <a:solidFill>
                  <a:srgbClr val="008000"/>
                </a:solidFill>
                <a:latin typeface="Arial"/>
                <a:cs typeface="Arial"/>
              </a:rPr>
              <a:t>WHO- Selected sampling sites</a:t>
            </a:r>
          </a:p>
          <a:p>
            <a:pPr algn="ctr">
              <a:lnSpc>
                <a:spcPts val="1600"/>
              </a:lnSpc>
            </a:pPr>
            <a:endParaRPr lang="en-US" sz="2000" b="1" i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ts val="1600"/>
              </a:lnSpc>
            </a:pPr>
            <a:r>
              <a:rPr lang="en-US" sz="2000" b="1" i="1" dirty="0">
                <a:solidFill>
                  <a:srgbClr val="000000"/>
                </a:solidFill>
                <a:latin typeface="Arial"/>
                <a:cs typeface="Arial"/>
              </a:rPr>
              <a:t>Hotspot sites</a:t>
            </a:r>
          </a:p>
          <a:p>
            <a:pPr>
              <a:lnSpc>
                <a:spcPts val="1600"/>
              </a:lnSpc>
            </a:pPr>
            <a:endParaRPr lang="en-US" sz="1300" b="1" i="1" dirty="0">
              <a:latin typeface="Arial"/>
              <a:cs typeface="Arial"/>
            </a:endParaRPr>
          </a:p>
          <a:p>
            <a:pPr marL="263525" indent="-263525">
              <a:lnSpc>
                <a:spcPts val="1600"/>
              </a:lnSpc>
              <a:buFont typeface="Wingdings" charset="2"/>
              <a:buChar char="Ø"/>
            </a:pPr>
            <a:r>
              <a:rPr lang="it-IT" dirty="0">
                <a:latin typeface="Arial"/>
                <a:ea typeface="MS PGothic" pitchFamily="34" charset="-128"/>
                <a:cs typeface="Arial"/>
              </a:rPr>
              <a:t>Ghana </a:t>
            </a:r>
          </a:p>
          <a:p>
            <a:pPr marL="263525" indent="-263525">
              <a:lnSpc>
                <a:spcPts val="1600"/>
              </a:lnSpc>
              <a:buFont typeface="Wingdings" charset="2"/>
              <a:buChar char="Ø"/>
            </a:pPr>
            <a:endParaRPr lang="it-IT" dirty="0">
              <a:latin typeface="Arial"/>
              <a:ea typeface="MS PGothic" pitchFamily="34" charset="-128"/>
              <a:cs typeface="Arial"/>
            </a:endParaRPr>
          </a:p>
          <a:p>
            <a:pPr marL="263525" indent="-263525">
              <a:lnSpc>
                <a:spcPts val="1600"/>
              </a:lnSpc>
              <a:buFont typeface="Wingdings" charset="2"/>
              <a:buChar char="Ø"/>
            </a:pPr>
            <a:r>
              <a:rPr lang="it-IT" dirty="0">
                <a:latin typeface="Arial"/>
                <a:ea typeface="MS PGothic" pitchFamily="34" charset="-128"/>
                <a:cs typeface="Arial"/>
              </a:rPr>
              <a:t>Mongolia</a:t>
            </a:r>
          </a:p>
          <a:p>
            <a:pPr indent="-803275">
              <a:lnSpc>
                <a:spcPts val="1600"/>
              </a:lnSpc>
              <a:buFont typeface="Wingdings" charset="2"/>
              <a:buChar char="Ø"/>
            </a:pPr>
            <a:endParaRPr lang="it-IT" dirty="0">
              <a:latin typeface="Arial"/>
              <a:ea typeface="MS PGothic" pitchFamily="34" charset="-128"/>
              <a:cs typeface="Arial"/>
            </a:endParaRPr>
          </a:p>
          <a:p>
            <a:pPr marL="285750" indent="-285750">
              <a:lnSpc>
                <a:spcPts val="1600"/>
              </a:lnSpc>
              <a:buFont typeface="Wingdings" charset="2"/>
              <a:buChar char="Ø"/>
            </a:pPr>
            <a:r>
              <a:rPr lang="it-IT" dirty="0">
                <a:latin typeface="Arial"/>
                <a:ea typeface="MS PGothic" pitchFamily="34" charset="-128"/>
                <a:cs typeface="Arial"/>
              </a:rPr>
              <a:t>India</a:t>
            </a:r>
          </a:p>
          <a:p>
            <a:pPr marL="285750" indent="-285750">
              <a:lnSpc>
                <a:spcPts val="1600"/>
              </a:lnSpc>
              <a:buFont typeface="Wingdings" charset="2"/>
              <a:buChar char="Ø"/>
            </a:pPr>
            <a:endParaRPr lang="it-IT" dirty="0">
              <a:latin typeface="Arial"/>
              <a:ea typeface="MS PGothic" pitchFamily="34" charset="-128"/>
              <a:cs typeface="Arial"/>
            </a:endParaRPr>
          </a:p>
          <a:p>
            <a:pPr marL="285750" indent="-285750">
              <a:lnSpc>
                <a:spcPts val="1600"/>
              </a:lnSpc>
              <a:buFont typeface="Wingdings" charset="2"/>
              <a:buChar char="Ø"/>
            </a:pPr>
            <a:r>
              <a:rPr lang="it-IT" dirty="0">
                <a:latin typeface="Arial"/>
                <a:ea typeface="MS PGothic" pitchFamily="34" charset="-128"/>
                <a:cs typeface="Arial"/>
              </a:rPr>
              <a:t>Costa Rica</a:t>
            </a:r>
          </a:p>
        </p:txBody>
      </p:sp>
      <p:sp>
        <p:nvSpPr>
          <p:cNvPr id="3" name="Più 2"/>
          <p:cNvSpPr/>
          <p:nvPr/>
        </p:nvSpPr>
        <p:spPr bwMode="auto">
          <a:xfrm>
            <a:off x="3390035" y="4676842"/>
            <a:ext cx="522720" cy="457968"/>
          </a:xfrm>
          <a:prstGeom prst="mathPlu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82945" tIns="41473" rIns="82945" bIns="41473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it-IT">
              <a:cs typeface="Microsoft YaHei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39720" y="3225800"/>
            <a:ext cx="56092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China (*Mt. </a:t>
            </a:r>
            <a:r>
              <a:rPr lang="en-US" dirty="0" err="1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Ailao</a:t>
            </a:r>
            <a:r>
              <a:rPr lang="en-US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 *</a:t>
            </a:r>
            <a:r>
              <a:rPr lang="en-US" i="1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substituted site)</a:t>
            </a:r>
          </a:p>
          <a:p>
            <a:pPr marL="285750" indent="-285750">
              <a:buFont typeface="Wingdings" charset="2"/>
              <a:buChar char="Ø"/>
            </a:pPr>
            <a:r>
              <a:rPr lang="en-US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Russian Federation (*</a:t>
            </a:r>
            <a:r>
              <a:rPr lang="en-US" dirty="0" err="1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Listvyanka</a:t>
            </a:r>
            <a:r>
              <a:rPr lang="en-US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 - </a:t>
            </a:r>
            <a:r>
              <a:rPr lang="en-US" i="1" dirty="0">
                <a:solidFill>
                  <a:srgbClr val="FF0000"/>
                </a:solidFill>
                <a:latin typeface="Arial"/>
                <a:ea typeface="MS PGothic" pitchFamily="34" charset="-128"/>
                <a:cs typeface="Arial"/>
              </a:rPr>
              <a:t>substituted site)</a:t>
            </a:r>
            <a:endParaRPr lang="it-IT" dirty="0">
              <a:solidFill>
                <a:srgbClr val="FF0000"/>
              </a:solidFill>
              <a:latin typeface="Arial"/>
              <a:ea typeface="MS PGothic" pitchFamily="34" charset="-128"/>
              <a:cs typeface="Arial"/>
            </a:endParaRPr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8000" y="3894435"/>
            <a:ext cx="74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All GMOS sites are located in background locations in order to obtain measurements that are representatives of a large region (important for trend analysis)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55356" y="5135373"/>
            <a:ext cx="7454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sites have been located at more polluted sites for a co-monitoring with WHO</a:t>
            </a:r>
          </a:p>
        </p:txBody>
      </p:sp>
      <p:grpSp>
        <p:nvGrpSpPr>
          <p:cNvPr id="14" name="Gruppo 13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16" name="Gruppo 15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21" name="Rettangolo 2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2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7" name="Immagine 1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18" name="Immagine 1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19" name="Immagine 1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20" name="Immagine 1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  <p:pic>
        <p:nvPicPr>
          <p:cNvPr id="23" name="Immagine 22" descr="Logo_HG_project_31.01.2018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00" y="1"/>
            <a:ext cx="1364625" cy="114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8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/>
      <p:bldP spid="24583" grpId="0"/>
      <p:bldP spid="3" grpId="0" animBg="1"/>
      <p:bldP spid="2" grpId="0"/>
      <p:bldP spid="4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destra con strisce 3"/>
          <p:cNvSpPr/>
          <p:nvPr/>
        </p:nvSpPr>
        <p:spPr>
          <a:xfrm>
            <a:off x="69528" y="786160"/>
            <a:ext cx="7848872" cy="237626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6632"/>
            <a:ext cx="77153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ctr"/>
            <a:r>
              <a:rPr lang="en-GB" sz="3200" b="1" dirty="0">
                <a:solidFill>
                  <a:srgbClr val="1F497D"/>
                </a:solidFill>
                <a:latin typeface="+mj-lt"/>
                <a:cs typeface="Arial"/>
              </a:rPr>
              <a:t>Hg Monitoring Program:</a:t>
            </a:r>
          </a:p>
        </p:txBody>
      </p:sp>
      <p:cxnSp>
        <p:nvCxnSpPr>
          <p:cNvPr id="7" name="Connettore 2 6"/>
          <p:cNvCxnSpPr/>
          <p:nvPr/>
        </p:nvCxnSpPr>
        <p:spPr>
          <a:xfrm>
            <a:off x="1763688" y="1875536"/>
            <a:ext cx="0" cy="1375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83568" y="3221732"/>
            <a:ext cx="2120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/>
              <a:t>First </a:t>
            </a:r>
            <a:r>
              <a:rPr lang="it-IT" sz="1600" b="1" dirty="0" err="1"/>
              <a:t>campaign</a:t>
            </a:r>
            <a:r>
              <a:rPr lang="it-IT" sz="1600" b="1" dirty="0"/>
              <a:t> </a:t>
            </a:r>
          </a:p>
          <a:p>
            <a:pPr algn="ctr"/>
            <a:r>
              <a:rPr lang="it-IT" sz="1600" dirty="0"/>
              <a:t>(</a:t>
            </a:r>
            <a:r>
              <a:rPr lang="it-IT" sz="1600" dirty="0" err="1"/>
              <a:t>February</a:t>
            </a:r>
            <a:r>
              <a:rPr lang="it-IT" sz="1600" dirty="0"/>
              <a:t>-March 2017)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11560" y="3797796"/>
            <a:ext cx="240121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err="1"/>
              <a:t>Carried</a:t>
            </a:r>
            <a:r>
              <a:rPr lang="it-IT" sz="1400" b="1" dirty="0"/>
              <a:t> out and </a:t>
            </a:r>
            <a:r>
              <a:rPr lang="it-IT" sz="1400" b="1" dirty="0" err="1"/>
              <a:t>completed</a:t>
            </a:r>
            <a:r>
              <a:rPr lang="it-IT" sz="1400" b="1" dirty="0"/>
              <a:t> in</a:t>
            </a:r>
            <a:r>
              <a:rPr lang="it-IT" sz="1100" dirty="0"/>
              <a:t>:</a:t>
            </a:r>
          </a:p>
          <a:p>
            <a:r>
              <a:rPr lang="it-IT" sz="1100" dirty="0"/>
              <a:t>- Mongolia</a:t>
            </a:r>
          </a:p>
          <a:p>
            <a:r>
              <a:rPr lang="it-IT" sz="1100" dirty="0"/>
              <a:t>- Ghana</a:t>
            </a:r>
          </a:p>
          <a:p>
            <a:r>
              <a:rPr lang="it-IT" sz="1100" dirty="0"/>
              <a:t>- India</a:t>
            </a:r>
          </a:p>
          <a:p>
            <a:r>
              <a:rPr lang="it-IT" sz="1100" dirty="0"/>
              <a:t>- China</a:t>
            </a:r>
          </a:p>
          <a:p>
            <a:r>
              <a:rPr lang="it-IT" sz="1100" dirty="0"/>
              <a:t>- </a:t>
            </a:r>
            <a:r>
              <a:rPr lang="it-IT" sz="1100" dirty="0" err="1"/>
              <a:t>Italy</a:t>
            </a:r>
            <a:endParaRPr lang="it-IT" sz="1100" dirty="0"/>
          </a:p>
          <a:p>
            <a:r>
              <a:rPr lang="it-IT" sz="1100" dirty="0"/>
              <a:t>- Argentina</a:t>
            </a:r>
          </a:p>
          <a:p>
            <a:r>
              <a:rPr lang="it-IT" sz="1100" dirty="0"/>
              <a:t>- South Africa</a:t>
            </a:r>
          </a:p>
          <a:p>
            <a:r>
              <a:rPr lang="it-IT" sz="1100" dirty="0"/>
              <a:t>- Japan</a:t>
            </a:r>
          </a:p>
          <a:p>
            <a:r>
              <a:rPr lang="it-IT" sz="1100" dirty="0"/>
              <a:t>- </a:t>
            </a:r>
            <a:r>
              <a:rPr lang="en-GB" sz="1100" dirty="0"/>
              <a:t>Russian Federation</a:t>
            </a:r>
          </a:p>
          <a:p>
            <a:r>
              <a:rPr lang="it-IT" sz="1100" dirty="0">
                <a:sym typeface="Wingdings"/>
              </a:rPr>
              <a:t></a:t>
            </a:r>
            <a:r>
              <a:rPr lang="it-IT" sz="1100" dirty="0"/>
              <a:t>COSTA RICA (</a:t>
            </a:r>
            <a:r>
              <a:rPr lang="it-IT" sz="1100" dirty="0" err="1"/>
              <a:t>na</a:t>
            </a:r>
            <a:r>
              <a:rPr lang="it-IT" sz="1100" dirty="0"/>
              <a:t>)</a:t>
            </a:r>
          </a:p>
        </p:txBody>
      </p:sp>
      <p:cxnSp>
        <p:nvCxnSpPr>
          <p:cNvPr id="13" name="Connettore 2 12"/>
          <p:cNvCxnSpPr/>
          <p:nvPr/>
        </p:nvCxnSpPr>
        <p:spPr>
          <a:xfrm>
            <a:off x="4139952" y="1854888"/>
            <a:ext cx="0" cy="1396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373617" y="3212228"/>
            <a:ext cx="17807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/>
              <a:t>Second </a:t>
            </a:r>
            <a:r>
              <a:rPr lang="it-IT" sz="1600" b="1" dirty="0" err="1"/>
              <a:t>campaign</a:t>
            </a:r>
            <a:r>
              <a:rPr lang="it-IT" sz="1600" b="1" dirty="0"/>
              <a:t> </a:t>
            </a:r>
          </a:p>
          <a:p>
            <a:pPr algn="ctr"/>
            <a:r>
              <a:rPr lang="it-IT" sz="1600" dirty="0"/>
              <a:t>(</a:t>
            </a:r>
            <a:r>
              <a:rPr lang="it-IT" sz="1600" dirty="0" err="1"/>
              <a:t>May</a:t>
            </a:r>
            <a:r>
              <a:rPr lang="it-IT" sz="1600" dirty="0"/>
              <a:t>-August 2017)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635896" y="3746996"/>
            <a:ext cx="122748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In progress in</a:t>
            </a:r>
            <a:r>
              <a:rPr lang="it-IT" sz="1100" dirty="0"/>
              <a:t>:</a:t>
            </a:r>
          </a:p>
          <a:p>
            <a:r>
              <a:rPr lang="it-IT" sz="1100" dirty="0"/>
              <a:t>- </a:t>
            </a:r>
            <a:r>
              <a:rPr lang="it-IT" sz="1100" dirty="0" err="1"/>
              <a:t>Italy</a:t>
            </a:r>
            <a:endParaRPr lang="it-IT" sz="1100" dirty="0"/>
          </a:p>
          <a:p>
            <a:r>
              <a:rPr lang="it-IT" sz="1100" dirty="0"/>
              <a:t>- Argentina</a:t>
            </a:r>
          </a:p>
          <a:p>
            <a:r>
              <a:rPr lang="it-IT" sz="1100" dirty="0"/>
              <a:t>- South Africa</a:t>
            </a:r>
          </a:p>
          <a:p>
            <a:r>
              <a:rPr lang="it-IT" sz="1100" dirty="0"/>
              <a:t>- Japan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227917" y="3198708"/>
            <a:ext cx="26817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/>
              <a:t>Third </a:t>
            </a:r>
            <a:r>
              <a:rPr lang="it-IT" sz="1600" b="1" dirty="0" err="1"/>
              <a:t>campaign</a:t>
            </a:r>
            <a:r>
              <a:rPr lang="it-IT" sz="1600" b="1" dirty="0"/>
              <a:t> </a:t>
            </a:r>
          </a:p>
          <a:p>
            <a:pPr algn="ctr"/>
            <a:r>
              <a:rPr lang="it-IT" sz="1600" dirty="0"/>
              <a:t>(</a:t>
            </a:r>
            <a:r>
              <a:rPr lang="it-IT" sz="1600" dirty="0" err="1"/>
              <a:t>September</a:t>
            </a:r>
            <a:r>
              <a:rPr lang="it-IT" sz="1600" dirty="0"/>
              <a:t>- </a:t>
            </a:r>
            <a:r>
              <a:rPr lang="it-IT" sz="1600" dirty="0" err="1"/>
              <a:t>November</a:t>
            </a:r>
            <a:r>
              <a:rPr lang="it-IT" sz="1600" dirty="0"/>
              <a:t> 2017)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6444208" y="1885860"/>
            <a:ext cx="0" cy="13653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5580112" y="3785096"/>
            <a:ext cx="167465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To be </a:t>
            </a:r>
            <a:r>
              <a:rPr lang="it-IT" sz="1400" b="1" dirty="0" err="1"/>
              <a:t>carried</a:t>
            </a:r>
            <a:r>
              <a:rPr lang="it-IT" sz="1400" b="1" dirty="0"/>
              <a:t> out in</a:t>
            </a:r>
            <a:r>
              <a:rPr lang="it-IT" sz="1100" dirty="0"/>
              <a:t>:</a:t>
            </a:r>
          </a:p>
          <a:p>
            <a:r>
              <a:rPr lang="it-IT" sz="1100" dirty="0"/>
              <a:t>- Mongolia</a:t>
            </a:r>
          </a:p>
          <a:p>
            <a:r>
              <a:rPr lang="it-IT" sz="1100" dirty="0"/>
              <a:t>- Ghana</a:t>
            </a:r>
          </a:p>
          <a:p>
            <a:r>
              <a:rPr lang="it-IT" sz="1100" dirty="0"/>
              <a:t>- India</a:t>
            </a:r>
          </a:p>
          <a:p>
            <a:r>
              <a:rPr lang="it-IT" sz="1100" dirty="0"/>
              <a:t>- China</a:t>
            </a:r>
          </a:p>
          <a:p>
            <a:r>
              <a:rPr lang="it-IT" sz="1100" dirty="0"/>
              <a:t>- </a:t>
            </a:r>
            <a:r>
              <a:rPr lang="it-IT" sz="1100" dirty="0" err="1"/>
              <a:t>Italy</a:t>
            </a:r>
            <a:endParaRPr lang="it-IT" sz="1100" dirty="0"/>
          </a:p>
          <a:p>
            <a:r>
              <a:rPr lang="it-IT" sz="1100" dirty="0"/>
              <a:t>- Argentina</a:t>
            </a:r>
          </a:p>
          <a:p>
            <a:r>
              <a:rPr lang="it-IT" sz="1100" dirty="0"/>
              <a:t>- South Africa</a:t>
            </a:r>
          </a:p>
          <a:p>
            <a:r>
              <a:rPr lang="it-IT" sz="1100" dirty="0"/>
              <a:t>- Japan</a:t>
            </a:r>
          </a:p>
          <a:p>
            <a:r>
              <a:rPr lang="it-IT" sz="1100" dirty="0"/>
              <a:t>- </a:t>
            </a:r>
            <a:r>
              <a:rPr lang="en-GB" sz="1100" dirty="0"/>
              <a:t>Russian Federation</a:t>
            </a:r>
          </a:p>
          <a:p>
            <a:r>
              <a:rPr lang="it-IT" sz="1100" dirty="0"/>
              <a:t>- Costa Rica (</a:t>
            </a:r>
            <a:r>
              <a:rPr lang="it-IT" sz="1100" dirty="0" err="1"/>
              <a:t>started</a:t>
            </a:r>
            <a:r>
              <a:rPr lang="it-IT" sz="1100" dirty="0"/>
              <a:t> late)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39552" y="764704"/>
            <a:ext cx="7555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Baskerville Old Face" pitchFamily="18" charset="0"/>
                <a:cs typeface="Arial" pitchFamily="34" charset="0"/>
                <a:sym typeface="Wingdings" pitchFamily="2" charset="2"/>
              </a:rPr>
              <a:t>3 Intensive Sampling Campaigns have been planned </a:t>
            </a:r>
          </a:p>
        </p:txBody>
      </p:sp>
      <p:grpSp>
        <p:nvGrpSpPr>
          <p:cNvPr id="25" name="Gruppo 24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26" name="Gruppo 25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31" name="Rettangolo 3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3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27" name="Immagine 2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28" name="Immagine 2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29" name="Immagine 2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30" name="Immagine 2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  <p:pic>
        <p:nvPicPr>
          <p:cNvPr id="33" name="Immagine 32" descr="Logo_HG_project_31.01.2018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38" y="1"/>
            <a:ext cx="1348387" cy="113403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93700" y="1384300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2016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6095804" y="1385332"/>
            <a:ext cx="65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234272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4" grpId="0"/>
      <p:bldP spid="15" grpId="0"/>
      <p:bldP spid="16" grpId="0"/>
      <p:bldP spid="18" grpId="0"/>
      <p:bldP spid="20" grpId="0"/>
      <p:bldP spid="8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21060" y="89588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ctr"/>
            <a:r>
              <a:rPr lang="en-GB" sz="2400" b="1" dirty="0">
                <a:solidFill>
                  <a:schemeClr val="tx2"/>
                </a:solidFill>
                <a:latin typeface="+mj-lt"/>
                <a:cs typeface="Arial"/>
              </a:rPr>
              <a:t>Sampling schemes at WHO sites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6461" b="14718"/>
          <a:stretch/>
        </p:blipFill>
        <p:spPr>
          <a:xfrm>
            <a:off x="58074" y="924850"/>
            <a:ext cx="8268790" cy="3638476"/>
          </a:xfrm>
          <a:prstGeom prst="rect">
            <a:avLst/>
          </a:prstGeom>
        </p:spPr>
      </p:pic>
      <p:pic>
        <p:nvPicPr>
          <p:cNvPr id="9" name="Immagine 8" descr="Logo_HG_project_31.01.2018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00" y="0"/>
            <a:ext cx="1466225" cy="1233141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11" name="Gruppo 10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16" name="Rettangolo 15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7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2" name="Immagine 11" descr="UNEnvironment_Logo_English_Full_colou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13" name="Immagine 12" descr="WHO_Logo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14" name="Immagine 13" descr="GEF_Logo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15" name="Immagine 14" descr="logo_iia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79" b="21579"/>
          <a:stretch/>
        </p:blipFill>
        <p:spPr bwMode="auto">
          <a:xfrm>
            <a:off x="6378424" y="4381499"/>
            <a:ext cx="1471611" cy="1647099"/>
          </a:xfrm>
          <a:prstGeom prst="rect">
            <a:avLst/>
          </a:prstGeom>
          <a:solidFill>
            <a:schemeClr val="bg1">
              <a:lumMod val="75000"/>
              <a:alpha val="59000"/>
            </a:schemeClr>
          </a:solidFill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0" cstate="print"/>
          <a:srcRect r="14157"/>
          <a:stretch>
            <a:fillRect/>
          </a:stretch>
        </p:blipFill>
        <p:spPr>
          <a:xfrm>
            <a:off x="5271639" y="4381499"/>
            <a:ext cx="1106785" cy="1570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839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11560" y="114988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ctr"/>
            <a:r>
              <a:rPr lang="en-GB" sz="2400" b="1" dirty="0">
                <a:solidFill>
                  <a:srgbClr val="1F497D"/>
                </a:solidFill>
                <a:latin typeface="+mj-lt"/>
                <a:cs typeface="Arial"/>
              </a:rPr>
              <a:t>Sampling schemes at GMOS sites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t="12009"/>
          <a:stretch/>
        </p:blipFill>
        <p:spPr>
          <a:xfrm>
            <a:off x="0" y="1270000"/>
            <a:ext cx="8326864" cy="3533517"/>
          </a:xfrm>
          <a:prstGeom prst="rect">
            <a:avLst/>
          </a:prstGeom>
        </p:spPr>
      </p:pic>
      <p:pic>
        <p:nvPicPr>
          <p:cNvPr id="9" name="Immagine 8" descr="Logo_HG_project_31.01.2018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00" y="0"/>
            <a:ext cx="1466225" cy="1233141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0" y="5951579"/>
            <a:ext cx="8387163" cy="879435"/>
            <a:chOff x="0" y="5951579"/>
            <a:chExt cx="8387163" cy="879435"/>
          </a:xfrm>
        </p:grpSpPr>
        <p:grpSp>
          <p:nvGrpSpPr>
            <p:cNvPr id="11" name="Gruppo 10"/>
            <p:cNvGrpSpPr/>
            <p:nvPr/>
          </p:nvGrpSpPr>
          <p:grpSpPr>
            <a:xfrm>
              <a:off x="3605173" y="5951579"/>
              <a:ext cx="4781990" cy="879435"/>
              <a:chOff x="3815163" y="5951579"/>
              <a:chExt cx="4572000" cy="906421"/>
            </a:xfrm>
          </p:grpSpPr>
          <p:sp>
            <p:nvSpPr>
              <p:cNvPr id="16" name="Rettangolo 15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7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2" name="Immagine 11" descr="UNEnvironment_Logo_English_Full_colour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51579"/>
              <a:ext cx="818226" cy="670060"/>
            </a:xfrm>
            <a:prstGeom prst="rect">
              <a:avLst/>
            </a:prstGeom>
          </p:spPr>
        </p:pic>
        <p:pic>
          <p:nvPicPr>
            <p:cNvPr id="13" name="Immagine 12" descr="WHO_Logo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2248" y="5951579"/>
              <a:ext cx="670405" cy="541730"/>
            </a:xfrm>
            <a:prstGeom prst="rect">
              <a:avLst/>
            </a:prstGeom>
          </p:spPr>
        </p:pic>
        <p:pic>
          <p:nvPicPr>
            <p:cNvPr id="14" name="Immagine 13" descr="GEF_Logo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126" y="5951579"/>
              <a:ext cx="550186" cy="599679"/>
            </a:xfrm>
            <a:prstGeom prst="rect">
              <a:avLst/>
            </a:prstGeom>
          </p:spPr>
        </p:pic>
        <p:pic>
          <p:nvPicPr>
            <p:cNvPr id="15" name="Immagine 14" descr="logo_iia.pn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1553" y="5951579"/>
              <a:ext cx="669839" cy="531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53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 txBox="1">
            <a:spLocks/>
          </p:cNvSpPr>
          <p:nvPr/>
        </p:nvSpPr>
        <p:spPr>
          <a:xfrm>
            <a:off x="457200" y="46038"/>
            <a:ext cx="5765799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Tools developed for site managers and national coordinators</a:t>
            </a:r>
          </a:p>
        </p:txBody>
      </p:sp>
      <p:pic>
        <p:nvPicPr>
          <p:cNvPr id="16" name="Immagine 15" descr="Logo_HG_project_31.01.20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372" y="1"/>
            <a:ext cx="1585553" cy="1333500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368302" y="5951579"/>
            <a:ext cx="8018861" cy="906421"/>
            <a:chOff x="368302" y="5951579"/>
            <a:chExt cx="8018861" cy="906421"/>
          </a:xfrm>
        </p:grpSpPr>
        <p:grpSp>
          <p:nvGrpSpPr>
            <p:cNvPr id="14" name="Gruppo 13"/>
            <p:cNvGrpSpPr/>
            <p:nvPr/>
          </p:nvGrpSpPr>
          <p:grpSpPr>
            <a:xfrm>
              <a:off x="3815163" y="5951579"/>
              <a:ext cx="4572000" cy="906421"/>
              <a:chOff x="3815163" y="5951579"/>
              <a:chExt cx="4572000" cy="906421"/>
            </a:xfrm>
          </p:grpSpPr>
          <p:sp>
            <p:nvSpPr>
              <p:cNvPr id="11" name="Rettangolo 1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7" name="Immagine 1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02" y="5951579"/>
              <a:ext cx="782296" cy="690621"/>
            </a:xfrm>
            <a:prstGeom prst="rect">
              <a:avLst/>
            </a:prstGeom>
          </p:spPr>
        </p:pic>
        <p:pic>
          <p:nvPicPr>
            <p:cNvPr id="18" name="Immagine 1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87" y="5951579"/>
              <a:ext cx="640966" cy="558353"/>
            </a:xfrm>
            <a:prstGeom prst="rect">
              <a:avLst/>
            </a:prstGeom>
          </p:spPr>
        </p:pic>
        <p:pic>
          <p:nvPicPr>
            <p:cNvPr id="19" name="Immagine 1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837" y="5951579"/>
              <a:ext cx="526026" cy="618081"/>
            </a:xfrm>
            <a:prstGeom prst="rect">
              <a:avLst/>
            </a:prstGeom>
          </p:spPr>
        </p:pic>
        <p:pic>
          <p:nvPicPr>
            <p:cNvPr id="20" name="Immagine 1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622" y="5951579"/>
              <a:ext cx="640425" cy="547501"/>
            </a:xfrm>
            <a:prstGeom prst="rect">
              <a:avLst/>
            </a:prstGeom>
          </p:spPr>
        </p:pic>
      </p:grpSp>
      <p:sp>
        <p:nvSpPr>
          <p:cNvPr id="3" name="CasellaDiTesto 2"/>
          <p:cNvSpPr txBox="1"/>
          <p:nvPr/>
        </p:nvSpPr>
        <p:spPr>
          <a:xfrm>
            <a:off x="457200" y="1079500"/>
            <a:ext cx="7823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 instructive Video on Practical instructions for Mercury Air Passive Samplers (PAS) has been realized and shared with UNEP and WHO trough the following link:</a:t>
            </a:r>
            <a:endParaRPr lang="it-IT" dirty="0"/>
          </a:p>
          <a:p>
            <a:pPr lvl="0"/>
            <a:r>
              <a:rPr lang="en-GB" dirty="0"/>
              <a:t>https://</a:t>
            </a:r>
            <a:r>
              <a:rPr lang="en-GB" dirty="0" err="1"/>
              <a:t>drive.google.com</a:t>
            </a:r>
            <a:r>
              <a:rPr lang="en-GB" dirty="0"/>
              <a:t>/</a:t>
            </a:r>
            <a:r>
              <a:rPr lang="en-GB" dirty="0" err="1"/>
              <a:t>open?id</a:t>
            </a:r>
            <a:r>
              <a:rPr lang="en-GB" dirty="0"/>
              <a:t>=0B-ireFSFTkqKS2c0ckNDdXJ4OVk .</a:t>
            </a:r>
            <a:endParaRPr lang="it-IT" dirty="0"/>
          </a:p>
          <a:p>
            <a:r>
              <a:rPr lang="en-GB" dirty="0"/>
              <a:t> </a:t>
            </a:r>
            <a:endParaRPr lang="it-IT" dirty="0"/>
          </a:p>
          <a:p>
            <a:r>
              <a:rPr lang="en-GB" dirty="0"/>
              <a:t>Practical instructions and criteria to use mercury Passive Air Samplers (PASs) for air monitoring campaigns together with specific forms to be filled in, were developed by CNR-IIA and sent to all partners involved in the campaigns. </a:t>
            </a:r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02" y="3124200"/>
            <a:ext cx="2004989" cy="2686766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7271" y="3124200"/>
            <a:ext cx="1896541" cy="2686766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6697" y="3124200"/>
            <a:ext cx="1898985" cy="2701775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9384" y="3124200"/>
            <a:ext cx="1911580" cy="2686766"/>
          </a:xfrm>
          <a:prstGeom prst="rect">
            <a:avLst/>
          </a:prstGeom>
          <a:ln w="3175" cap="sq" cmpd="sng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1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 txBox="1">
            <a:spLocks/>
          </p:cNvSpPr>
          <p:nvPr/>
        </p:nvSpPr>
        <p:spPr>
          <a:xfrm>
            <a:off x="546100" y="489447"/>
            <a:ext cx="5765799" cy="6175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Main difficulties faced during air campaigns</a:t>
            </a:r>
          </a:p>
        </p:txBody>
      </p:sp>
      <p:pic>
        <p:nvPicPr>
          <p:cNvPr id="16" name="Immagine 15" descr="Logo_HG_project_31.01.20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0" y="0"/>
            <a:ext cx="1898185" cy="1596433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368302" y="5951579"/>
            <a:ext cx="8018861" cy="906421"/>
            <a:chOff x="368302" y="5951579"/>
            <a:chExt cx="8018861" cy="906421"/>
          </a:xfrm>
        </p:grpSpPr>
        <p:grpSp>
          <p:nvGrpSpPr>
            <p:cNvPr id="14" name="Gruppo 13"/>
            <p:cNvGrpSpPr/>
            <p:nvPr/>
          </p:nvGrpSpPr>
          <p:grpSpPr>
            <a:xfrm>
              <a:off x="3815163" y="5951579"/>
              <a:ext cx="4572000" cy="906421"/>
              <a:chOff x="3815163" y="5951579"/>
              <a:chExt cx="4572000" cy="906421"/>
            </a:xfrm>
          </p:grpSpPr>
          <p:sp>
            <p:nvSpPr>
              <p:cNvPr id="11" name="Rettangolo 1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7" name="Immagine 1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02" y="5951579"/>
              <a:ext cx="782296" cy="690621"/>
            </a:xfrm>
            <a:prstGeom prst="rect">
              <a:avLst/>
            </a:prstGeom>
          </p:spPr>
        </p:pic>
        <p:pic>
          <p:nvPicPr>
            <p:cNvPr id="18" name="Immagine 1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87" y="5951579"/>
              <a:ext cx="640966" cy="558353"/>
            </a:xfrm>
            <a:prstGeom prst="rect">
              <a:avLst/>
            </a:prstGeom>
          </p:spPr>
        </p:pic>
        <p:pic>
          <p:nvPicPr>
            <p:cNvPr id="19" name="Immagine 1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837" y="5951579"/>
              <a:ext cx="526026" cy="618081"/>
            </a:xfrm>
            <a:prstGeom prst="rect">
              <a:avLst/>
            </a:prstGeom>
          </p:spPr>
        </p:pic>
        <p:pic>
          <p:nvPicPr>
            <p:cNvPr id="20" name="Immagine 1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622" y="5951579"/>
              <a:ext cx="640425" cy="547501"/>
            </a:xfrm>
            <a:prstGeom prst="rect">
              <a:avLst/>
            </a:prstGeom>
          </p:spPr>
        </p:pic>
      </p:grpSp>
      <p:sp>
        <p:nvSpPr>
          <p:cNvPr id="3" name="CasellaDiTesto 2"/>
          <p:cNvSpPr txBox="1"/>
          <p:nvPr/>
        </p:nvSpPr>
        <p:spPr>
          <a:xfrm>
            <a:off x="546100" y="1203101"/>
            <a:ext cx="7200900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Delay in the implementation of the first campaign</a:t>
            </a:r>
          </a:p>
          <a:p>
            <a:endParaRPr lang="en-GB" sz="2400" dirty="0"/>
          </a:p>
          <a:p>
            <a:r>
              <a:rPr lang="en-GB" sz="2400" dirty="0"/>
              <a:t>Many problems due to custom clearance and to the export of technical material</a:t>
            </a:r>
          </a:p>
          <a:p>
            <a:endParaRPr lang="en-GB" sz="2400" dirty="0"/>
          </a:p>
          <a:p>
            <a:r>
              <a:rPr lang="en-GB" sz="2400" dirty="0"/>
              <a:t>Meteorological adverse conditions</a:t>
            </a:r>
          </a:p>
          <a:p>
            <a:endParaRPr lang="en-GB" sz="2400" dirty="0"/>
          </a:p>
          <a:p>
            <a:r>
              <a:rPr lang="en-GB" sz="2400" dirty="0"/>
              <a:t>Contamination of some samplers /blanks </a:t>
            </a:r>
          </a:p>
          <a:p>
            <a:endParaRPr lang="en-GB" sz="2400" dirty="0"/>
          </a:p>
          <a:p>
            <a:r>
              <a:rPr lang="en-GB" sz="2400" dirty="0"/>
              <a:t>Necessity to improve training in the future campaigns</a:t>
            </a:r>
          </a:p>
          <a:p>
            <a:endParaRPr lang="en-GB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416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 txBox="1">
            <a:spLocks/>
          </p:cNvSpPr>
          <p:nvPr/>
        </p:nvSpPr>
        <p:spPr>
          <a:xfrm>
            <a:off x="457200" y="101600"/>
            <a:ext cx="6350000" cy="431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/>
              <a:t>Elements to be considered for GMP</a:t>
            </a:r>
          </a:p>
        </p:txBody>
      </p:sp>
      <p:pic>
        <p:nvPicPr>
          <p:cNvPr id="16" name="Immagine 15" descr="Logo_HG_project_31.01.20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0" y="0"/>
            <a:ext cx="1898185" cy="1596433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368302" y="5951579"/>
            <a:ext cx="8018861" cy="906421"/>
            <a:chOff x="368302" y="5951579"/>
            <a:chExt cx="8018861" cy="906421"/>
          </a:xfrm>
        </p:grpSpPr>
        <p:grpSp>
          <p:nvGrpSpPr>
            <p:cNvPr id="14" name="Gruppo 13"/>
            <p:cNvGrpSpPr/>
            <p:nvPr/>
          </p:nvGrpSpPr>
          <p:grpSpPr>
            <a:xfrm>
              <a:off x="3815163" y="5951579"/>
              <a:ext cx="4572000" cy="906421"/>
              <a:chOff x="3815163" y="5951579"/>
              <a:chExt cx="4572000" cy="906421"/>
            </a:xfrm>
          </p:grpSpPr>
          <p:sp>
            <p:nvSpPr>
              <p:cNvPr id="11" name="Rettangolo 1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7" name="Immagine 1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02" y="5951579"/>
              <a:ext cx="782296" cy="690621"/>
            </a:xfrm>
            <a:prstGeom prst="rect">
              <a:avLst/>
            </a:prstGeom>
          </p:spPr>
        </p:pic>
        <p:pic>
          <p:nvPicPr>
            <p:cNvPr id="18" name="Immagine 1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87" y="5951579"/>
              <a:ext cx="640966" cy="558353"/>
            </a:xfrm>
            <a:prstGeom prst="rect">
              <a:avLst/>
            </a:prstGeom>
          </p:spPr>
        </p:pic>
        <p:pic>
          <p:nvPicPr>
            <p:cNvPr id="19" name="Immagine 1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837" y="5951579"/>
              <a:ext cx="526026" cy="618081"/>
            </a:xfrm>
            <a:prstGeom prst="rect">
              <a:avLst/>
            </a:prstGeom>
          </p:spPr>
        </p:pic>
        <p:pic>
          <p:nvPicPr>
            <p:cNvPr id="20" name="Immagine 1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622" y="5951579"/>
              <a:ext cx="640425" cy="547501"/>
            </a:xfrm>
            <a:prstGeom prst="rect">
              <a:avLst/>
            </a:prstGeom>
          </p:spPr>
        </p:pic>
      </p:grpSp>
      <p:pic>
        <p:nvPicPr>
          <p:cNvPr id="13" name="Immagin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969" y="1560613"/>
            <a:ext cx="2631994" cy="2020787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6075" y="481113"/>
            <a:ext cx="5569093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Recognizing the urgent need for a framework for research, development and monitoring (Art. 19) and for the effectiveness evaluation (Art. 22) of the </a:t>
            </a:r>
            <a:r>
              <a:rPr lang="en-GB" dirty="0" err="1"/>
              <a:t>Minamata</a:t>
            </a:r>
            <a:r>
              <a:rPr lang="en-GB" dirty="0"/>
              <a:t> Convention on Mercury that includes a </a:t>
            </a:r>
            <a:r>
              <a:rPr lang="en-GB" b="1" dirty="0">
                <a:solidFill>
                  <a:srgbClr val="0000FF"/>
                </a:solidFill>
              </a:rPr>
              <a:t>strategic</a:t>
            </a:r>
            <a:r>
              <a:rPr lang="en-GB" dirty="0"/>
              <a:t>, </a:t>
            </a:r>
            <a:r>
              <a:rPr lang="en-GB" b="1" dirty="0">
                <a:solidFill>
                  <a:srgbClr val="0000FF"/>
                </a:solidFill>
              </a:rPr>
              <a:t>cost-effective </a:t>
            </a:r>
            <a:r>
              <a:rPr lang="en-GB" dirty="0"/>
              <a:t>approach that provides </a:t>
            </a:r>
            <a:r>
              <a:rPr lang="en-GB" b="1" dirty="0">
                <a:solidFill>
                  <a:srgbClr val="FF6600"/>
                </a:solidFill>
              </a:rPr>
              <a:t>appropriate</a:t>
            </a:r>
            <a:r>
              <a:rPr lang="en-GB" dirty="0">
                <a:solidFill>
                  <a:srgbClr val="FF6600"/>
                </a:solidFill>
              </a:rPr>
              <a:t> </a:t>
            </a:r>
            <a:r>
              <a:rPr lang="en-GB" dirty="0"/>
              <a:t>and </a:t>
            </a:r>
            <a:r>
              <a:rPr lang="en-GB" b="1" dirty="0">
                <a:solidFill>
                  <a:srgbClr val="FF6600"/>
                </a:solidFill>
              </a:rPr>
              <a:t>sufficient</a:t>
            </a:r>
            <a:r>
              <a:rPr lang="en-GB" dirty="0">
                <a:solidFill>
                  <a:srgbClr val="FF6600"/>
                </a:solidFill>
              </a:rPr>
              <a:t> </a:t>
            </a:r>
            <a:r>
              <a:rPr lang="en-GB" b="1" dirty="0">
                <a:solidFill>
                  <a:srgbClr val="FF6600"/>
                </a:solidFill>
              </a:rPr>
              <a:t>comparable data </a:t>
            </a:r>
            <a:r>
              <a:rPr lang="en-GB" b="1" dirty="0"/>
              <a:t>(harmonized methodologies)</a:t>
            </a:r>
            <a:r>
              <a:rPr lang="en-GB" dirty="0"/>
              <a:t>, we should consider: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/>
              <a:t>Sites to be considered (</a:t>
            </a:r>
            <a:r>
              <a:rPr lang="en-US" dirty="0"/>
              <a:t>Monitoring should focus as a priority on background mercury levels whilst providing an understanding regarding the existence of hotspots, e.g. through provision of information on likely magnitude and frequency of variation in hotspots</a:t>
            </a:r>
            <a:r>
              <a:rPr lang="it-IT" dirty="0"/>
              <a:t>);</a:t>
            </a:r>
            <a:endParaRPr lang="en-GB" dirty="0"/>
          </a:p>
          <a:p>
            <a:pPr marL="285750" indent="-285750" algn="just">
              <a:buFont typeface="Arial"/>
              <a:buChar char="•"/>
            </a:pPr>
            <a:r>
              <a:rPr lang="en-GB" dirty="0"/>
              <a:t>Hg Compounds to be monitored (</a:t>
            </a:r>
            <a:r>
              <a:rPr lang="en-US" dirty="0"/>
              <a:t>Data availability differs from region to region. It will be necessary to define a minimum level of monitoring efforts necessary worldwide)</a:t>
            </a:r>
            <a:endParaRPr lang="en-GB" dirty="0"/>
          </a:p>
          <a:p>
            <a:pPr marL="285750" indent="-285750" algn="just">
              <a:buFont typeface="Arial"/>
              <a:buChar char="•"/>
            </a:pPr>
            <a:r>
              <a:rPr lang="en-GB" dirty="0"/>
              <a:t>Available methodologies to be used and their possible advantages and disadvantages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/>
              <a:t>QA/QC considerations to assure data comparability</a:t>
            </a:r>
          </a:p>
          <a:p>
            <a:pPr marL="285750" indent="-285750" algn="just">
              <a:buFont typeface="Arial"/>
              <a:buChar char="•"/>
            </a:pPr>
            <a:r>
              <a:rPr lang="en-GB" dirty="0"/>
              <a:t>Training programmes for all future air managers.</a:t>
            </a:r>
          </a:p>
          <a:p>
            <a:pPr marL="285750" indent="-285750">
              <a:buFont typeface="Arial"/>
              <a:buChar char="•"/>
            </a:pPr>
            <a:endParaRPr lang="en-GB" dirty="0"/>
          </a:p>
          <a:p>
            <a:pPr marL="285750" indent="-285750">
              <a:buFont typeface="Arial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3133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 txBox="1">
            <a:spLocks/>
          </p:cNvSpPr>
          <p:nvPr/>
        </p:nvSpPr>
        <p:spPr>
          <a:xfrm>
            <a:off x="578242" y="1371600"/>
            <a:ext cx="6337299" cy="4292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Thanks to: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3200" dirty="0"/>
              <a:t>UN Environment and WHO teams</a:t>
            </a:r>
          </a:p>
          <a:p>
            <a:pPr marL="457200" indent="-457200">
              <a:buFont typeface="Arial"/>
              <a:buChar char="•"/>
            </a:pPr>
            <a:endParaRPr lang="en-GB" sz="3200" dirty="0"/>
          </a:p>
          <a:p>
            <a:pPr marL="457200" indent="-457200">
              <a:buFont typeface="Arial"/>
              <a:buChar char="•"/>
            </a:pPr>
            <a:r>
              <a:rPr lang="en-GB" sz="3200" dirty="0"/>
              <a:t>Our project coordinator and all the CNR-</a:t>
            </a:r>
            <a:r>
              <a:rPr lang="en-GB" sz="3200"/>
              <a:t>IIA team</a:t>
            </a:r>
          </a:p>
          <a:p>
            <a:endParaRPr lang="en-GB" sz="3200" dirty="0"/>
          </a:p>
          <a:p>
            <a:pPr marL="457200" indent="-457200">
              <a:buFont typeface="Arial"/>
              <a:buChar char="•"/>
            </a:pPr>
            <a:r>
              <a:rPr lang="en-GB" sz="3200" dirty="0"/>
              <a:t>All GMOS site managers and WHO national coordinators!</a:t>
            </a:r>
          </a:p>
          <a:p>
            <a:endParaRPr lang="it-IT" sz="3200" dirty="0"/>
          </a:p>
        </p:txBody>
      </p:sp>
      <p:pic>
        <p:nvPicPr>
          <p:cNvPr id="16" name="Immagine 15" descr="Logo_HG_project_31.01.20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40" y="0"/>
            <a:ext cx="1898185" cy="1596433"/>
          </a:xfrm>
          <a:prstGeom prst="rect">
            <a:avLst/>
          </a:prstGeom>
        </p:spPr>
      </p:pic>
      <p:grpSp>
        <p:nvGrpSpPr>
          <p:cNvPr id="2" name="Gruppo 1"/>
          <p:cNvGrpSpPr/>
          <p:nvPr/>
        </p:nvGrpSpPr>
        <p:grpSpPr>
          <a:xfrm>
            <a:off x="368302" y="5951579"/>
            <a:ext cx="8018861" cy="906421"/>
            <a:chOff x="368302" y="5951579"/>
            <a:chExt cx="8018861" cy="906421"/>
          </a:xfrm>
        </p:grpSpPr>
        <p:grpSp>
          <p:nvGrpSpPr>
            <p:cNvPr id="14" name="Gruppo 13"/>
            <p:cNvGrpSpPr/>
            <p:nvPr/>
          </p:nvGrpSpPr>
          <p:grpSpPr>
            <a:xfrm>
              <a:off x="3815163" y="5951579"/>
              <a:ext cx="4572000" cy="906421"/>
              <a:chOff x="3815163" y="5951579"/>
              <a:chExt cx="4572000" cy="906421"/>
            </a:xfrm>
          </p:grpSpPr>
          <p:sp>
            <p:nvSpPr>
              <p:cNvPr id="11" name="Rettangolo 10"/>
              <p:cNvSpPr/>
              <p:nvPr/>
            </p:nvSpPr>
            <p:spPr>
              <a:xfrm>
                <a:off x="3815163" y="5951579"/>
                <a:ext cx="4572000" cy="43088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i="1" dirty="0"/>
                  <a:t>Workshop “Elements to consider when designing a Global Monitoring Plan for Mercury”</a:t>
                </a:r>
                <a:endParaRPr lang="it-IT" sz="1100" i="1" dirty="0"/>
              </a:p>
            </p:txBody>
          </p:sp>
          <p:sp>
            <p:nvSpPr>
              <p:cNvPr id="12" name="Sottotitolo 2"/>
              <p:cNvSpPr txBox="1">
                <a:spLocks/>
              </p:cNvSpPr>
              <p:nvPr/>
            </p:nvSpPr>
            <p:spPr>
              <a:xfrm>
                <a:off x="3859355" y="6354332"/>
                <a:ext cx="3077749" cy="503668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indent="0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1pPr>
                <a:lvl2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2000">
                    <a:solidFill>
                      <a:schemeClr val="tx1">
                        <a:tint val="75000"/>
                      </a:schemeClr>
                    </a:solidFill>
                  </a:defRPr>
                </a:lvl2pPr>
                <a:lvl3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>
                    <a:solidFill>
                      <a:schemeClr val="tx1">
                        <a:tint val="75000"/>
                      </a:schemeClr>
                    </a:solidFill>
                  </a:defRPr>
                </a:lvl3pPr>
                <a:lvl4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600">
                    <a:solidFill>
                      <a:schemeClr val="tx1">
                        <a:tint val="75000"/>
                      </a:schemeClr>
                    </a:solidFill>
                  </a:defRPr>
                </a:lvl4pPr>
                <a:lvl5pPr indent="0" algn="ctr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5pPr>
                <a:lvl6pPr indent="0" algn="ctr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None/>
                  <a:defRPr sz="1400" baseline="0">
                    <a:solidFill>
                      <a:schemeClr val="tx1">
                        <a:tint val="75000"/>
                      </a:schemeClr>
                    </a:solidFill>
                  </a:defRPr>
                </a:lvl6pPr>
                <a:lvl7pPr indent="0" algn="ctr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7pPr>
                <a:lvl8pPr indent="0" algn="ctr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8pPr>
                <a:lvl9pPr indent="0" algn="ctr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None/>
                  <a:defRPr sz="1400">
                    <a:solidFill>
                      <a:schemeClr val="tx1">
                        <a:tint val="75000"/>
                      </a:schemeClr>
                    </a:solidFill>
                  </a:defRPr>
                </a:lvl9pPr>
              </a:lstStyle>
              <a:p>
                <a:r>
                  <a:rPr lang="en-GB" sz="1200" dirty="0"/>
                  <a:t>13 – 14 February 2018, Rome, Italy</a:t>
                </a:r>
                <a:endParaRPr lang="it-IT" sz="1200" dirty="0"/>
              </a:p>
            </p:txBody>
          </p:sp>
        </p:grpSp>
        <p:pic>
          <p:nvPicPr>
            <p:cNvPr id="17" name="Immagine 16" descr="UNEnvironment_Logo_English_Full_colou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02" y="5951579"/>
              <a:ext cx="782296" cy="690621"/>
            </a:xfrm>
            <a:prstGeom prst="rect">
              <a:avLst/>
            </a:prstGeom>
          </p:spPr>
        </p:pic>
        <p:pic>
          <p:nvPicPr>
            <p:cNvPr id="18" name="Immagine 17" descr="WHO_Logo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87" y="5951579"/>
              <a:ext cx="640966" cy="558353"/>
            </a:xfrm>
            <a:prstGeom prst="rect">
              <a:avLst/>
            </a:prstGeom>
          </p:spPr>
        </p:pic>
        <p:pic>
          <p:nvPicPr>
            <p:cNvPr id="19" name="Immagine 18" descr="GEF_Logo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837" y="5951579"/>
              <a:ext cx="526026" cy="618081"/>
            </a:xfrm>
            <a:prstGeom prst="rect">
              <a:avLst/>
            </a:prstGeom>
          </p:spPr>
        </p:pic>
        <p:pic>
          <p:nvPicPr>
            <p:cNvPr id="20" name="Immagine 19" descr="logo_iia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622" y="5951579"/>
              <a:ext cx="640425" cy="5475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31337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Adiacenza.thmx</Template>
  <TotalTime>866</TotalTime>
  <Words>1288</Words>
  <Application>Microsoft Macintosh PowerPoint</Application>
  <PresentationFormat>On-screen Show (4:3)</PresentationFormat>
  <Paragraphs>166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Baskerville Old Face</vt:lpstr>
      <vt:lpstr>Cambria</vt:lpstr>
      <vt:lpstr>Microsoft YaHei</vt:lpstr>
      <vt:lpstr>MS PGothic</vt:lpstr>
      <vt:lpstr>Arial</vt:lpstr>
      <vt:lpstr>Calibri</vt:lpstr>
      <vt:lpstr>Times New Roman</vt:lpstr>
      <vt:lpstr>Wingdings</vt:lpstr>
      <vt:lpstr>Adjacency</vt:lpstr>
      <vt:lpstr>Workshop “Elements to consider when designing  a Global Monitoring Plan for Mercury”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AF_ CNR-IIA</dc:creator>
  <cp:lastModifiedBy>Angeline djampou</cp:lastModifiedBy>
  <cp:revision>83</cp:revision>
  <dcterms:created xsi:type="dcterms:W3CDTF">2018-01-31T11:43:11Z</dcterms:created>
  <dcterms:modified xsi:type="dcterms:W3CDTF">2018-09-05T18:51:20Z</dcterms:modified>
</cp:coreProperties>
</file>