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73" r:id="rId2"/>
    <p:sldId id="268" r:id="rId3"/>
    <p:sldId id="269" r:id="rId4"/>
    <p:sldId id="271" r:id="rId5"/>
    <p:sldId id="272" r:id="rId6"/>
    <p:sldId id="270" r:id="rId7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0827"/>
  </p:normalViewPr>
  <p:slideViewPr>
    <p:cSldViewPr snapToGrid="0" snapToObjects="1">
      <p:cViewPr varScale="1">
        <p:scale>
          <a:sx n="87" d="100"/>
          <a:sy n="87" d="100"/>
        </p:scale>
        <p:origin x="144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4128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A95E8-3D04-5E40-B285-2AF8B53533B5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B1DFE-9E92-624A-89EB-3BD0A500C44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48437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9B1DFE-9E92-624A-89EB-3BD0A500C44E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13103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66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33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47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72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51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979D4-15B7-374C-A889-9465FD4853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3AFA9A-CEE4-D940-9EA3-144A11A13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4A41B-3CAD-1F40-AA3B-3D33D662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DCF2B-CF68-5247-90CA-5637E0AAC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7363E-AA5E-574B-8D4F-5B80B8FC6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1516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E7152-B3A5-034C-99D0-53B6DC89C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DF261-BD69-5248-A38A-174F7992A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56594-6F52-0949-9BFC-179EE63B8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B8FAA-8247-C74B-90C8-87E66E559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36BB4-66B5-B546-B1E9-9D741436F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3087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89A6B-52FB-FF46-ACE9-AB8710B85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69F09-1AE9-8E46-9A22-452EEDDC6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35524-AE86-C24C-9B1F-D7CD9468E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5D4CB-DAF7-394B-9BEF-7C6A956E1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F975B-0616-8442-B70F-FF530DEE6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5496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B30C-76B9-4844-BEF3-4E9665ADF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CEC58-7795-5046-8B68-A1B8217E6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044FC-A29D-4F4C-A277-890ED930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B1E12-6E3E-5C48-9FE1-4F35FE3F7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901C2-7DF9-024E-A9EF-0C30B70BA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8454B-9C5C-1B42-8FF0-9B6D7C479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27498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5DB5-3E65-E14E-88AD-805B94021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FC649-65DD-5241-AC98-095588EF9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AE422-186A-6445-94AE-253FA3223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E30A5C-A87A-014C-810D-BE73E38A3C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65501-F5AE-114E-9097-214493B3BA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3CB612-9188-C045-881E-CA56BA669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5BFD2D-1DB3-494B-997B-788690356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4CE2C5-8607-4A46-A480-2EF608E9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8521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A9C3D-FDE0-4541-AA23-AA5845FD6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3B23F-5629-9E4E-B0FB-4511C4A0E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2D9311-10B5-6545-9A8A-DAF33CD09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F7152-F50F-CD45-9F13-26EBDF053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78890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26D6F3-0DA4-9640-BAEC-418426986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E57F12-E52F-AB4A-A1F0-141B50189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EF324-F05A-5641-88A1-C73B4BC98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3438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97061-66A3-0647-AAAA-1D25B23BA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8FF2A-637B-7842-A398-FB55C9003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7242F-532D-754C-87C4-45CF5DEF21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0A6F90-8740-AB4C-AED8-6D32D8CC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37BFE-1421-4A47-8DE6-4DA1C9A08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97C803-E383-3041-9536-9647F57A6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46957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4D11-5F37-F842-8C86-16D4BFCD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DBBCD5-1AE7-6E4A-AF8C-622D081B03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7073B-2701-EC46-BA15-79C74CA86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9C52C-3C82-664C-803E-8C965E8E1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D31F0-669C-A54C-83B1-2696164AE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65024-BDED-7442-8C1D-1A27FE414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7585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54B71-FC18-044C-985F-1E15EB769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866EA-75F6-2E4E-B712-81BAAB42CC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D3907-502C-A54D-A14A-65F1E795E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BD44A-D95A-174E-9810-62944B992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933DA-2F5D-FA4A-871D-A19387672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4308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C7BD1-DF46-A648-810C-B8A4A32DE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7EB35-0865-AE4D-879E-3A61E0B75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34638-707A-F54E-BDC1-825386200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97EAE-DB25-B648-9767-38F88091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8F3AF-B57D-C445-A684-856AC431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8280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9EE5C4-B931-CB42-8DFF-FFD87E309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46313-8C68-F647-8C7F-19C837CB0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CCEC9-896C-D34F-A148-6C41F330E2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9E16D-A89B-6047-97BD-3B089AE949C2}" type="datetimeFigureOut">
              <a:rPr lang="en-SE" smtClean="0"/>
              <a:t>10/13/20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EC85F-D6FF-EB48-AD33-D95907297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BCFB6-8EDA-5F49-9005-C67051A87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A468B-852B-3E4C-9416-85101EA4CF2B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4595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2E68B-A09F-4B4D-B41A-82DB395B2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D16B9-C4AC-5546-8B52-C4FCCA608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009901-029A-C047-A3D5-9AC16F8950F6}"/>
              </a:ext>
            </a:extLst>
          </p:cNvPr>
          <p:cNvSpPr/>
          <p:nvPr/>
        </p:nvSpPr>
        <p:spPr>
          <a:xfrm>
            <a:off x="208344" y="208344"/>
            <a:ext cx="11775312" cy="6441312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r>
              <a:rPr lang="en-US" sz="3400" b="1" dirty="0">
                <a:solidFill>
                  <a:prstClr val="white"/>
                </a:solidFill>
                <a:latin typeface="Roboto Regular"/>
                <a:ea typeface="+mj-ea"/>
              </a:rPr>
              <a:t>Results from Online Survey on </a:t>
            </a:r>
          </a:p>
          <a:p>
            <a:pPr algn="ctr"/>
            <a:r>
              <a:rPr lang="en-US" sz="3400" b="1" dirty="0">
                <a:solidFill>
                  <a:prstClr val="white"/>
                </a:solidFill>
                <a:latin typeface="Roboto Regular"/>
                <a:ea typeface="+mj-ea"/>
              </a:rPr>
              <a:t>Funding for UNEP</a:t>
            </a: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lvl="0" defTabSz="457200">
              <a:spcBef>
                <a:spcPct val="20000"/>
              </a:spcBef>
            </a:pPr>
            <a:endParaRPr lang="en-GB" sz="1400" dirty="0">
              <a:solidFill>
                <a:srgbClr val="FFFFF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lvl="0" defTabSz="457200">
              <a:spcBef>
                <a:spcPct val="20000"/>
              </a:spcBef>
            </a:pPr>
            <a:endParaRPr lang="en-GB" sz="1400" dirty="0">
              <a:solidFill>
                <a:srgbClr val="FFFFF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lvl="0" defTabSz="457200">
              <a:spcBef>
                <a:spcPct val="20000"/>
              </a:spcBef>
            </a:pPr>
            <a:r>
              <a:rPr lang="en-GB" sz="1400" dirty="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Sonja Leighton-Kone </a:t>
            </a:r>
          </a:p>
          <a:p>
            <a:pPr lvl="0" defTabSz="457200">
              <a:spcBef>
                <a:spcPct val="20000"/>
              </a:spcBef>
            </a:pPr>
            <a:r>
              <a:rPr lang="en-GB" sz="1400" dirty="0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Director, Corporate Services Division </a:t>
            </a:r>
          </a:p>
          <a:p>
            <a:pPr lvl="0" defTabSz="457200">
              <a:spcBef>
                <a:spcPct val="20000"/>
              </a:spcBef>
            </a:pPr>
            <a:r>
              <a:rPr lang="en-GB" sz="1400" dirty="0" err="1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sonja.leighton-kone@un.org</a:t>
            </a:r>
            <a:endParaRPr lang="en-US" sz="1400" dirty="0">
              <a:solidFill>
                <a:srgbClr val="FFFFFF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algn="ctr"/>
            <a:endParaRPr lang="en-US" sz="3400" b="1" dirty="0">
              <a:solidFill>
                <a:prstClr val="white"/>
              </a:solidFill>
              <a:latin typeface="Roboto Regular"/>
              <a:ea typeface="+mj-ea"/>
            </a:endParaRPr>
          </a:p>
          <a:p>
            <a:pPr algn="ctr"/>
            <a:br>
              <a:rPr lang="en-US" b="1" dirty="0">
                <a:solidFill>
                  <a:schemeClr val="bg1"/>
                </a:solidFill>
              </a:rPr>
            </a:br>
            <a:endParaRPr lang="en-K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465C9-B1F0-6E46-921F-B9611D92F9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83537" y="617951"/>
            <a:ext cx="1290511" cy="93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25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1A468A-4495-A544-9F75-D6BE2694E10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600">
              <a:defRPr/>
            </a:pPr>
            <a:endParaRPr lang="en-US" sz="28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Survey emanated from request by Member States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Carried out online July to August 2020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All Member States invited to participate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Part of continuation of funding dialogue between Member States </a:t>
            </a: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and Secretariat	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Purpose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Explore reasons that encourage/prevent contributions to UNEP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How to make investing in UNEP more attractive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Provide guidance to new MTS and revision of                                                                                     resource mobilization strategy etc.</a:t>
            </a:r>
          </a:p>
          <a:p>
            <a:pPr indent="-228600">
              <a:defRPr/>
            </a:pPr>
            <a:r>
              <a:rPr lang="en-US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endParaRPr lang="en-US" dirty="0">
              <a:solidFill>
                <a:srgbClr val="00AEEF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endParaRPr lang="en-K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0E2E46-ABD5-DC43-8294-B11D36797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819" y="308552"/>
            <a:ext cx="1103629" cy="110362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43EBF9-5A22-6044-A7CD-86613940DB38}"/>
              </a:ext>
            </a:extLst>
          </p:cNvPr>
          <p:cNvSpPr/>
          <p:nvPr/>
        </p:nvSpPr>
        <p:spPr>
          <a:xfrm>
            <a:off x="617951" y="501748"/>
            <a:ext cx="87503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3200" dirty="0">
                <a:solidFill>
                  <a:srgbClr val="00AEE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Background</a:t>
            </a: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98D29251-19ED-C841-B651-0F4AABDAE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536772" y="3428999"/>
            <a:ext cx="24384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49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1A468A-4495-A544-9F75-D6BE2694E10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Good participation</a:t>
            </a:r>
          </a:p>
          <a:p>
            <a:pPr indent="-228600">
              <a:defRPr/>
            </a:pPr>
            <a:endParaRPr lang="en-US" sz="24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80 respondents – representing all regions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Majority (67%) from Ministry of Environment, then Embassies in Nairobi (15%)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Both financial contributors and non-contributors</a:t>
            </a:r>
            <a:endParaRPr lang="en-US" sz="2000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Wide agreement on UNEP’s role, strengths and comparative advantages</a:t>
            </a:r>
          </a:p>
          <a:p>
            <a:pPr indent="-228600">
              <a:defRPr/>
            </a:pPr>
            <a:endParaRPr lang="en-US" sz="24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Leading global authority on environment (98% agreed)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Strong science-policy data and solutions (95% agreed)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Has global convening power (96% agreed)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Good at building capacity of Member States (85% agreed)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Good at awareness-raising on critical env issues (96% agreed)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Leveraging partnerships for critical env issues (88% agreed)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endParaRPr lang="en-US" dirty="0">
              <a:solidFill>
                <a:srgbClr val="00AEEF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endParaRPr lang="en-K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0E2E46-ABD5-DC43-8294-B11D36797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819" y="308552"/>
            <a:ext cx="1103629" cy="110362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43EBF9-5A22-6044-A7CD-86613940DB38}"/>
              </a:ext>
            </a:extLst>
          </p:cNvPr>
          <p:cNvSpPr/>
          <p:nvPr/>
        </p:nvSpPr>
        <p:spPr>
          <a:xfrm>
            <a:off x="617951" y="501748"/>
            <a:ext cx="87503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3200" dirty="0">
                <a:solidFill>
                  <a:srgbClr val="00AEE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Key findings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AD3B13BC-D947-3A47-9438-D992DF174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038" y="3742452"/>
            <a:ext cx="4366437" cy="280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51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1A468A-4495-A544-9F75-D6BE2694E10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UNEP on right track with strategy to increase and balance funding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Wide support for actions needed to </a:t>
            </a:r>
            <a:r>
              <a:rPr lang="en-US" sz="2000" b="1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increase total core funding </a:t>
            </a:r>
            <a:r>
              <a:rPr lang="en-US" sz="2000" i="1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and</a:t>
            </a: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number of MS that contribute to the Environment Fund</a:t>
            </a: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: </a:t>
            </a:r>
          </a:p>
          <a:p>
            <a:pPr marL="1885950" lvl="4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more info on Environment Fund (results, allocations, spending)</a:t>
            </a:r>
          </a:p>
          <a:p>
            <a:pPr marL="1885950" lvl="4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more visibility of UNEP with decision makers / in capitals</a:t>
            </a:r>
          </a:p>
          <a:p>
            <a:pPr marL="1885950" lvl="4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public appreciation &amp; visibility of contributors to Environment Fund</a:t>
            </a:r>
          </a:p>
          <a:p>
            <a:pPr marL="1885950" lvl="4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better explanation on benefits of core funding</a:t>
            </a:r>
          </a:p>
          <a:p>
            <a:pPr marL="1885950" lvl="4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etc.</a:t>
            </a:r>
          </a:p>
          <a:p>
            <a:pPr marL="1600200" lvl="4">
              <a:defRPr/>
            </a:pPr>
            <a:endParaRPr lang="en-US" dirty="0">
              <a:solidFill>
                <a:srgbClr val="00AEEF"/>
              </a:solidFill>
              <a:latin typeface="Roboto Light" panose="02000000000000000000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To </a:t>
            </a:r>
            <a:r>
              <a:rPr lang="en-US" sz="2000" b="1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shift tightly earmarked funding to softly earmarked</a:t>
            </a: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 MS find the following important: </a:t>
            </a:r>
          </a:p>
          <a:p>
            <a:pPr marL="1885950" lvl="4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provide options for thematic funding</a:t>
            </a:r>
          </a:p>
          <a:p>
            <a:pPr marL="1885950" lvl="4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decrease </a:t>
            </a:r>
            <a:r>
              <a:rPr lang="en-US" dirty="0" err="1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programme</a:t>
            </a: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 support costs for softly earmarked funds</a:t>
            </a:r>
          </a:p>
          <a:p>
            <a:pPr marL="1885950" lvl="4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more info on benefits of softly earmarked funds vs tightly earmarked funds (both for UNEP and for MS) </a:t>
            </a:r>
          </a:p>
          <a:p>
            <a:pPr marL="1143000" lvl="3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endParaRPr lang="en-US" dirty="0">
              <a:solidFill>
                <a:srgbClr val="00AEEF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endParaRPr lang="en-K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0E2E46-ABD5-DC43-8294-B11D36797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819" y="308552"/>
            <a:ext cx="1103629" cy="110362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43EBF9-5A22-6044-A7CD-86613940DB38}"/>
              </a:ext>
            </a:extLst>
          </p:cNvPr>
          <p:cNvSpPr/>
          <p:nvPr/>
        </p:nvSpPr>
        <p:spPr>
          <a:xfrm>
            <a:off x="617951" y="501748"/>
            <a:ext cx="87503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3200" dirty="0">
                <a:solidFill>
                  <a:srgbClr val="00AEE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Key findings (continued)</a:t>
            </a:r>
          </a:p>
        </p:txBody>
      </p:sp>
      <p:pic>
        <p:nvPicPr>
          <p:cNvPr id="11" name="Picture 10" descr="A picture containing propeller, light&#10;&#10;Description automatically generated">
            <a:extLst>
              <a:ext uri="{FF2B5EF4-FFF2-40B4-BE49-F238E27FC236}">
                <a16:creationId xmlns:a16="http://schemas.microsoft.com/office/drawing/2014/main" id="{83AC0736-F2AA-EF41-825E-ED8483146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2548" y="2126531"/>
            <a:ext cx="2473073" cy="228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8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1A468A-4495-A544-9F75-D6BE2694E10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	</a:t>
            </a: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Support for ‘fair share’/VISC as tool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Large majority (85%) support ‘fair share’ as a tool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82% agreed the tool is ‘fair’ -- it shares responsibility across membership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43% say tool ‘not fair’ in their case (doesn’t consider latest situation)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‘Fair share’ easier to understand than VISC (67% agreed/12% disagreed)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A majority (67%) agree that everyone should contribute their ‘fair share’ –                                              15% disagreed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More information on ‘fair share’/VISC would be useful (51%)</a:t>
            </a: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endParaRPr lang="en-US" dirty="0">
              <a:solidFill>
                <a:srgbClr val="00AEEF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Possible effect of COVID-19 on Member States’ funding of UNEP: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13% respondents said their Government likely to </a:t>
            </a:r>
            <a:r>
              <a:rPr lang="en-US" sz="2000" i="1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increase</a:t>
            </a: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 funding 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66% respondents said their Government likely to </a:t>
            </a:r>
            <a:r>
              <a:rPr lang="en-US" sz="2000" i="1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maintain</a:t>
            </a: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 funding 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12% respondents said their Government likely to </a:t>
            </a:r>
            <a:r>
              <a:rPr lang="en-US" sz="2000" i="1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decrease</a:t>
            </a:r>
            <a:r>
              <a:rPr lang="en-US" sz="2000" dirty="0">
                <a:solidFill>
                  <a:srgbClr val="00AEEF"/>
                </a:solidFill>
                <a:latin typeface="Roboto Light" panose="02000000000000000000" pitchFamily="2" charset="0"/>
                <a:ea typeface="Roboto Regular" pitchFamily="2" charset="0"/>
                <a:cs typeface="Times New Roman" panose="02020603050405020304" pitchFamily="18" charset="0"/>
              </a:rPr>
              <a:t> funding </a:t>
            </a:r>
          </a:p>
          <a:p>
            <a:pPr marL="1428750" lvl="3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AEEF"/>
              </a:solidFill>
              <a:latin typeface="Roboto Light" panose="02000000000000000000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endParaRPr lang="en-K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0E2E46-ABD5-DC43-8294-B11D36797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819" y="308552"/>
            <a:ext cx="1103629" cy="110362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43EBF9-5A22-6044-A7CD-86613940DB38}"/>
              </a:ext>
            </a:extLst>
          </p:cNvPr>
          <p:cNvSpPr/>
          <p:nvPr/>
        </p:nvSpPr>
        <p:spPr>
          <a:xfrm>
            <a:off x="617951" y="501748"/>
            <a:ext cx="87503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3200" dirty="0">
                <a:solidFill>
                  <a:srgbClr val="00AEE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Key findings (continued)</a:t>
            </a: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C2FD3052-4E24-6346-AAED-7F28E90F6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8832" y="1720733"/>
            <a:ext cx="2415435" cy="265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8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1A468A-4495-A544-9F75-D6BE2694E10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600">
              <a:defRPr/>
            </a:pPr>
            <a:r>
              <a:rPr lang="en-US" sz="28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sz="28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8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Analyze results &amp; include findings in                                                                      	revised Resource Mobilization strategy</a:t>
            </a: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Continue funding dialogue with Member States</a:t>
            </a:r>
          </a:p>
          <a:p>
            <a:pPr indent="-228600">
              <a:defRPr/>
            </a:pPr>
            <a:endParaRPr lang="en-US" sz="24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4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Survey already informed: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marL="1943100" lvl="4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POW 2022-2023 on resource mobilization</a:t>
            </a:r>
          </a:p>
          <a:p>
            <a:pPr marL="1943100" lvl="4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 Action Plan Para 88</a:t>
            </a:r>
          </a:p>
          <a:p>
            <a:pPr indent="-228600">
              <a:defRPr/>
            </a:pPr>
            <a:endParaRPr lang="en-US" sz="2000" b="1" dirty="0">
              <a:solidFill>
                <a:srgbClr val="00AEEF"/>
              </a:solidFill>
              <a:latin typeface="Roboto Regular" pitchFamily="2" charset="0"/>
              <a:ea typeface="Roboto Regular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r>
              <a:rPr lang="en-US" sz="2000" b="1" dirty="0">
                <a:solidFill>
                  <a:srgbClr val="00AEEF"/>
                </a:solidFill>
                <a:latin typeface="Roboto Regular" pitchFamily="2" charset="0"/>
                <a:ea typeface="Roboto Regular" pitchFamily="2" charset="0"/>
                <a:cs typeface="Times New Roman" panose="02020603050405020304" pitchFamily="18" charset="0"/>
              </a:rPr>
              <a:t>	</a:t>
            </a:r>
          </a:p>
          <a:p>
            <a:pPr indent="-228600">
              <a:defRPr/>
            </a:pPr>
            <a:endParaRPr lang="en-US" dirty="0">
              <a:solidFill>
                <a:srgbClr val="00AEEF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 indent="-228600">
              <a:defRPr/>
            </a:pPr>
            <a:endParaRPr lang="en-K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0E2E46-ABD5-DC43-8294-B11D36797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819" y="308552"/>
            <a:ext cx="1103629" cy="110362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43EBF9-5A22-6044-A7CD-86613940DB38}"/>
              </a:ext>
            </a:extLst>
          </p:cNvPr>
          <p:cNvSpPr/>
          <p:nvPr/>
        </p:nvSpPr>
        <p:spPr>
          <a:xfrm>
            <a:off x="617951" y="501748"/>
            <a:ext cx="87503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en-US" sz="3200" dirty="0">
                <a:solidFill>
                  <a:srgbClr val="00AEEF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" panose="02000000000000000000" pitchFamily="2" charset="0"/>
              </a:rPr>
              <a:t>Next Steps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C12DF876-6896-7445-97AD-870CACDEC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5892" y="2231445"/>
            <a:ext cx="3570354" cy="420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48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6002</TotalTime>
  <Words>546</Words>
  <Application>Microsoft Macintosh PowerPoint</Application>
  <PresentationFormat>Widescreen</PresentationFormat>
  <Paragraphs>126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 Light</vt:lpstr>
      <vt:lpstr>Roboto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Sari Bjornholm (Affiliate)</dc:creator>
  <cp:lastModifiedBy>Sheena Chana</cp:lastModifiedBy>
  <cp:revision>96</cp:revision>
  <dcterms:created xsi:type="dcterms:W3CDTF">2020-10-02T09:08:01Z</dcterms:created>
  <dcterms:modified xsi:type="dcterms:W3CDTF">2020-10-13T09:05:22Z</dcterms:modified>
</cp:coreProperties>
</file>