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8.jpg" ContentType="image/jpg"/>
  <Override PartName="/ppt/media/image9.jpg" ContentType="image/jpg"/>
  <Override PartName="/ppt/media/image10.jpg" ContentType="image/jpg"/>
  <Override PartName="/ppt/media/image11.jpg" ContentType="image/jpg"/>
  <Override PartName="/ppt/media/image12.jpg" ContentType="image/jpg"/>
  <Override PartName="/ppt/notesSlides/notesSlide3.xml" ContentType="application/vnd.openxmlformats-officedocument.presentationml.notesSlide+xml"/>
  <Override PartName="/ppt/media/image13.jpg" ContentType="image/jpg"/>
  <Override PartName="/ppt/media/image14.jpg" ContentType="image/jp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2">
  <p:sldMasterIdLst>
    <p:sldMasterId id="2147483660" r:id="rId22"/>
    <p:sldMasterId id="2147483685" r:id="rId23"/>
  </p:sldMasterIdLst>
  <p:notesMasterIdLst>
    <p:notesMasterId r:id="rId49"/>
  </p:notesMasterIdLst>
  <p:handoutMasterIdLst>
    <p:handoutMasterId r:id="rId50"/>
  </p:handoutMasterIdLst>
  <p:sldIdLst>
    <p:sldId id="269" r:id="rId24"/>
    <p:sldId id="593" r:id="rId25"/>
    <p:sldId id="594" r:id="rId26"/>
    <p:sldId id="610" r:id="rId27"/>
    <p:sldId id="592" r:id="rId28"/>
    <p:sldId id="612" r:id="rId29"/>
    <p:sldId id="611" r:id="rId30"/>
    <p:sldId id="617" r:id="rId31"/>
    <p:sldId id="602" r:id="rId32"/>
    <p:sldId id="604" r:id="rId33"/>
    <p:sldId id="609" r:id="rId34"/>
    <p:sldId id="613" r:id="rId35"/>
    <p:sldId id="598" r:id="rId36"/>
    <p:sldId id="615" r:id="rId37"/>
    <p:sldId id="616" r:id="rId38"/>
    <p:sldId id="578" r:id="rId39"/>
    <p:sldId id="260" r:id="rId40"/>
    <p:sldId id="3352" r:id="rId41"/>
    <p:sldId id="265" r:id="rId42"/>
    <p:sldId id="618" r:id="rId43"/>
    <p:sldId id="3353" r:id="rId44"/>
    <p:sldId id="373" r:id="rId45"/>
    <p:sldId id="374" r:id="rId46"/>
    <p:sldId id="375" r:id="rId47"/>
    <p:sldId id="376" r:id="rId4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ena Shah" initials="RS" lastIdx="1" clrIdx="0">
    <p:extLst>
      <p:ext uri="{19B8F6BF-5375-455C-9EA6-DF929625EA0E}">
        <p15:presenceInfo xmlns:p15="http://schemas.microsoft.com/office/powerpoint/2012/main" userId="S::shahr@un.org::06f76f0e-4ac9-45e9-ae29-23ff20fa0799" providerId="AD"/>
      </p:ext>
    </p:extLst>
  </p:cmAuthor>
  <p:cmAuthor id="2" name="Emil Ivanov" initials="EI" lastIdx="1" clrIdx="1">
    <p:extLst>
      <p:ext uri="{19B8F6BF-5375-455C-9EA6-DF929625EA0E}">
        <p15:presenceInfo xmlns:p15="http://schemas.microsoft.com/office/powerpoint/2012/main" userId="Emil Ivanov"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5692D7"/>
    <a:srgbClr val="000000"/>
    <a:srgbClr val="FFCC00"/>
    <a:srgbClr val="008080"/>
    <a:srgbClr val="FF9900"/>
    <a:srgbClr val="C1C095"/>
    <a:srgbClr val="C8C7A0"/>
    <a:srgbClr val="CDCCA8"/>
    <a:srgbClr val="CDC8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E3B214-C06A-4BA5-9B23-C2F2168B6CAF}" v="4" dt="2023-10-30T13:44:43.541"/>
    <p1510:client id="{D7B67B78-02A9-4EB6-B946-99C3B59E11CF}" v="1" dt="2023-12-19T07:58:29.2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086" autoAdjust="0"/>
    <p:restoredTop sz="58960" autoAdjust="0"/>
  </p:normalViewPr>
  <p:slideViewPr>
    <p:cSldViewPr>
      <p:cViewPr varScale="1">
        <p:scale>
          <a:sx n="51" d="100"/>
          <a:sy n="51" d="100"/>
        </p:scale>
        <p:origin x="1978" y="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160" d="100"/>
          <a:sy n="160" d="100"/>
        </p:scale>
        <p:origin x="1392" y="-75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slide" Target="slides/slide3.xml"/><Relationship Id="rId39" Type="http://schemas.openxmlformats.org/officeDocument/2006/relationships/slide" Target="slides/slide16.xml"/><Relationship Id="rId21" Type="http://schemas.openxmlformats.org/officeDocument/2006/relationships/customXml" Target="../customXml/item21.xml"/><Relationship Id="rId34" Type="http://schemas.openxmlformats.org/officeDocument/2006/relationships/slide" Target="slides/slide11.xml"/><Relationship Id="rId42" Type="http://schemas.openxmlformats.org/officeDocument/2006/relationships/slide" Target="slides/slide19.xml"/><Relationship Id="rId47" Type="http://schemas.openxmlformats.org/officeDocument/2006/relationships/slide" Target="slides/slide24.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customXml" Target="../customXml/item16.xml"/><Relationship Id="rId29" Type="http://schemas.openxmlformats.org/officeDocument/2006/relationships/slide" Target="slides/slide6.xml"/><Relationship Id="rId11" Type="http://schemas.openxmlformats.org/officeDocument/2006/relationships/customXml" Target="../customXml/item11.xml"/><Relationship Id="rId24" Type="http://schemas.openxmlformats.org/officeDocument/2006/relationships/slide" Target="slides/slide1.xml"/><Relationship Id="rId32" Type="http://schemas.openxmlformats.org/officeDocument/2006/relationships/slide" Target="slides/slide9.xml"/><Relationship Id="rId37" Type="http://schemas.openxmlformats.org/officeDocument/2006/relationships/slide" Target="slides/slide14.xml"/><Relationship Id="rId40" Type="http://schemas.openxmlformats.org/officeDocument/2006/relationships/slide" Target="slides/slide17.xml"/><Relationship Id="rId45" Type="http://schemas.openxmlformats.org/officeDocument/2006/relationships/slide" Target="slides/slide22.xml"/><Relationship Id="rId53" Type="http://schemas.openxmlformats.org/officeDocument/2006/relationships/viewProps" Target="viewProps.xml"/><Relationship Id="rId5" Type="http://schemas.openxmlformats.org/officeDocument/2006/relationships/customXml" Target="../customXml/item5.xml"/><Relationship Id="rId10" Type="http://schemas.openxmlformats.org/officeDocument/2006/relationships/customXml" Target="../customXml/item10.xml"/><Relationship Id="rId19" Type="http://schemas.openxmlformats.org/officeDocument/2006/relationships/customXml" Target="../customXml/item19.xml"/><Relationship Id="rId31" Type="http://schemas.openxmlformats.org/officeDocument/2006/relationships/slide" Target="slides/slide8.xml"/><Relationship Id="rId44" Type="http://schemas.openxmlformats.org/officeDocument/2006/relationships/slide" Target="slides/slide21.xml"/><Relationship Id="rId52"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slideMaster" Target="slideMasters/slideMaster1.xml"/><Relationship Id="rId27" Type="http://schemas.openxmlformats.org/officeDocument/2006/relationships/slide" Target="slides/slide4.xml"/><Relationship Id="rId30" Type="http://schemas.openxmlformats.org/officeDocument/2006/relationships/slide" Target="slides/slide7.xml"/><Relationship Id="rId35" Type="http://schemas.openxmlformats.org/officeDocument/2006/relationships/slide" Target="slides/slide12.xml"/><Relationship Id="rId43" Type="http://schemas.openxmlformats.org/officeDocument/2006/relationships/slide" Target="slides/slide20.xml"/><Relationship Id="rId48" Type="http://schemas.openxmlformats.org/officeDocument/2006/relationships/slide" Target="slides/slide25.xml"/><Relationship Id="rId56" Type="http://schemas.microsoft.com/office/2015/10/relationships/revisionInfo" Target="revisionInfo.xml"/><Relationship Id="rId8" Type="http://schemas.openxmlformats.org/officeDocument/2006/relationships/customXml" Target="../customXml/item8.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slide" Target="slides/slide2.xml"/><Relationship Id="rId33" Type="http://schemas.openxmlformats.org/officeDocument/2006/relationships/slide" Target="slides/slide10.xml"/><Relationship Id="rId38" Type="http://schemas.openxmlformats.org/officeDocument/2006/relationships/slide" Target="slides/slide15.xml"/><Relationship Id="rId46" Type="http://schemas.openxmlformats.org/officeDocument/2006/relationships/slide" Target="slides/slide23.xml"/><Relationship Id="rId20" Type="http://schemas.openxmlformats.org/officeDocument/2006/relationships/customXml" Target="../customXml/item20.xml"/><Relationship Id="rId41" Type="http://schemas.openxmlformats.org/officeDocument/2006/relationships/slide" Target="slides/slide18.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slideMaster" Target="slideMasters/slideMaster2.xml"/><Relationship Id="rId28" Type="http://schemas.openxmlformats.org/officeDocument/2006/relationships/slide" Target="slides/slide5.xml"/><Relationship Id="rId36" Type="http://schemas.openxmlformats.org/officeDocument/2006/relationships/slide" Target="slides/slide13.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GB"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E8202152-CF2A-4C6D-BFE3-DF51D91AA01D}" type="datetimeFigureOut">
              <a:rPr lang="en-GB" smtClean="0"/>
              <a:t>03/01/2024</a:t>
            </a:fld>
            <a:endParaRPr lang="en-GB"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GB"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852616C7-4ACF-49BF-B469-FF1DC7FFF653}" type="slidenum">
              <a:rPr lang="en-GB" smtClean="0"/>
              <a:t>‹#›</a:t>
            </a:fld>
            <a:endParaRPr lang="en-GB" dirty="0"/>
          </a:p>
        </p:txBody>
      </p:sp>
    </p:spTree>
    <p:extLst>
      <p:ext uri="{BB962C8B-B14F-4D97-AF65-F5344CB8AC3E}">
        <p14:creationId xmlns:p14="http://schemas.microsoft.com/office/powerpoint/2010/main" val="23577738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GB"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7FAEA7B2-BF5A-49BD-8682-C671AF8EC394}" type="datetimeFigureOut">
              <a:rPr lang="en-GB" smtClean="0"/>
              <a:t>03/01/2024</a:t>
            </a:fld>
            <a:endParaRPr lang="en-GB"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GB"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GB"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3108CCA-9D67-4D75-AC69-164F51AD7C61}" type="slidenum">
              <a:rPr lang="en-GB" smtClean="0"/>
              <a:t>‹#›</a:t>
            </a:fld>
            <a:endParaRPr lang="en-GB" dirty="0"/>
          </a:p>
        </p:txBody>
      </p:sp>
    </p:spTree>
    <p:extLst>
      <p:ext uri="{BB962C8B-B14F-4D97-AF65-F5344CB8AC3E}">
        <p14:creationId xmlns:p14="http://schemas.microsoft.com/office/powerpoint/2010/main" val="1761650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108CCA-9D67-4D75-AC69-164F51AD7C61}"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18127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a:t>Environment statistics synthesize data originating from various types of sources. The data used to produce environment statistics are not only compiled by different collection techniques, but also by various institutions. Types of sources include statistical surveys, administrative records from MDAs and other non-governmental agencies responsible for natural resources, remote sensing and thematic mapping; and monitoring systems e.g. Field-monitoring stations for water quality, air pollution or climate. </a:t>
            </a:r>
          </a:p>
          <a:p>
            <a:pPr algn="just"/>
            <a:endParaRPr lang="en-US" dirty="0"/>
          </a:p>
          <a:p>
            <a:pPr algn="just"/>
            <a:r>
              <a:rPr lang="en-US" dirty="0"/>
              <a:t>Source: FDES 2013 p 8 </a:t>
            </a:r>
            <a:endParaRPr lang="en-GB" dirty="0"/>
          </a:p>
          <a:p>
            <a:pPr algn="just"/>
            <a:endParaRPr lang="en-GB" dirty="0"/>
          </a:p>
        </p:txBody>
      </p:sp>
      <p:sp>
        <p:nvSpPr>
          <p:cNvPr id="4" name="Slide Number Placeholder 3"/>
          <p:cNvSpPr>
            <a:spLocks noGrp="1"/>
          </p:cNvSpPr>
          <p:nvPr>
            <p:ph type="sldNum" sz="quarter" idx="5"/>
          </p:nvPr>
        </p:nvSpPr>
        <p:spPr/>
        <p:txBody>
          <a:bodyPr/>
          <a:lstStyle/>
          <a:p>
            <a:fld id="{73108CCA-9D67-4D75-AC69-164F51AD7C61}" type="slidenum">
              <a:rPr lang="en-GB" smtClean="0"/>
              <a:t>2</a:t>
            </a:fld>
            <a:endParaRPr lang="en-GB" dirty="0"/>
          </a:p>
        </p:txBody>
      </p:sp>
    </p:spTree>
    <p:extLst>
      <p:ext uri="{BB962C8B-B14F-4D97-AF65-F5344CB8AC3E}">
        <p14:creationId xmlns:p14="http://schemas.microsoft.com/office/powerpoint/2010/main" val="785990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dirty="0"/>
              <a:t>Another source of data is scientific research and special projects undertaken to fulfil domestic or international demand. </a:t>
            </a:r>
          </a:p>
          <a:p>
            <a:pPr algn="just"/>
            <a:endParaRPr lang="en-US" dirty="0"/>
          </a:p>
          <a:p>
            <a:pPr algn="just"/>
            <a:r>
              <a:rPr lang="en-US" dirty="0"/>
              <a:t>Source: FDES 2013 p 8 </a:t>
            </a:r>
            <a:endParaRPr lang="en-GB" dirty="0"/>
          </a:p>
          <a:p>
            <a:pPr algn="just"/>
            <a:endParaRPr lang="en-GB" dirty="0"/>
          </a:p>
          <a:p>
            <a:pPr algn="just"/>
            <a:r>
              <a:rPr lang="en-GB" dirty="0"/>
              <a:t>In addition, other sources include statistical techniques such as estimation, projections and modelling. Another emerging source is Inventories related to GHG emissions and forest-related indicators and statistics. </a:t>
            </a:r>
          </a:p>
        </p:txBody>
      </p:sp>
      <p:sp>
        <p:nvSpPr>
          <p:cNvPr id="4" name="Slide Number Placeholder 3"/>
          <p:cNvSpPr>
            <a:spLocks noGrp="1"/>
          </p:cNvSpPr>
          <p:nvPr>
            <p:ph type="sldNum" sz="quarter" idx="5"/>
          </p:nvPr>
        </p:nvSpPr>
        <p:spPr/>
        <p:txBody>
          <a:bodyPr/>
          <a:lstStyle/>
          <a:p>
            <a:fld id="{73108CCA-9D67-4D75-AC69-164F51AD7C61}" type="slidenum">
              <a:rPr lang="en-GB" smtClean="0"/>
              <a:t>3</a:t>
            </a:fld>
            <a:endParaRPr lang="en-GB" dirty="0"/>
          </a:p>
        </p:txBody>
      </p:sp>
    </p:spTree>
    <p:extLst>
      <p:ext uri="{BB962C8B-B14F-4D97-AF65-F5344CB8AC3E}">
        <p14:creationId xmlns:p14="http://schemas.microsoft.com/office/powerpoint/2010/main" val="75869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the focus of the presentation is on </a:t>
            </a:r>
            <a:r>
              <a:rPr lang="en-US" sz="1200" dirty="0"/>
              <a:t>Statistical surveys (including censuses and specialized surveys).</a:t>
            </a:r>
            <a:endParaRPr lang="en-GB" sz="1200" dirty="0"/>
          </a:p>
          <a:p>
            <a:endParaRPr lang="en-US" dirty="0"/>
          </a:p>
        </p:txBody>
      </p:sp>
      <p:sp>
        <p:nvSpPr>
          <p:cNvPr id="4" name="Slide Number Placeholder 3"/>
          <p:cNvSpPr>
            <a:spLocks noGrp="1"/>
          </p:cNvSpPr>
          <p:nvPr>
            <p:ph type="sldNum" sz="quarter" idx="5"/>
          </p:nvPr>
        </p:nvSpPr>
        <p:spPr/>
        <p:txBody>
          <a:bodyPr/>
          <a:lstStyle/>
          <a:p>
            <a:fld id="{73108CCA-9D67-4D75-AC69-164F51AD7C61}" type="slidenum">
              <a:rPr lang="en-GB" smtClean="0"/>
              <a:t>4</a:t>
            </a:fld>
            <a:endParaRPr lang="en-GB" dirty="0"/>
          </a:p>
        </p:txBody>
      </p:sp>
    </p:spTree>
    <p:extLst>
      <p:ext uri="{BB962C8B-B14F-4D97-AF65-F5344CB8AC3E}">
        <p14:creationId xmlns:p14="http://schemas.microsoft.com/office/powerpoint/2010/main" val="322444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200" dirty="0">
                <a:cs typeface="Times New Roman" panose="02020603050405020304" pitchFamily="18" charset="0"/>
              </a:rPr>
              <a:t>UNSD has been reviewing existing Censuses and surveys for many years to facilitate mainstreaming of and foster the development of a separate section for Environment (including Climate Change) by adding new or expanding existing questions. However, UNSD remains cognizant of the fact that there continues to be heavy demands from various sectors to have additional questions included in the census at the national level.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200" dirty="0"/>
              <a:t>Accompanying text for each country survey is provided via a background link to the (typically) NSO’s webpage</a:t>
            </a:r>
          </a:p>
          <a:p>
            <a:endParaRPr lang="en-US" dirty="0"/>
          </a:p>
        </p:txBody>
      </p:sp>
      <p:sp>
        <p:nvSpPr>
          <p:cNvPr id="4" name="Slide Number Placeholder 3"/>
          <p:cNvSpPr>
            <a:spLocks noGrp="1"/>
          </p:cNvSpPr>
          <p:nvPr>
            <p:ph type="sldNum" sz="quarter" idx="5"/>
          </p:nvPr>
        </p:nvSpPr>
        <p:spPr/>
        <p:txBody>
          <a:bodyPr/>
          <a:lstStyle/>
          <a:p>
            <a:fld id="{73108CCA-9D67-4D75-AC69-164F51AD7C61}" type="slidenum">
              <a:rPr lang="en-GB" smtClean="0"/>
              <a:t>5</a:t>
            </a:fld>
            <a:endParaRPr lang="en-GB" dirty="0"/>
          </a:p>
        </p:txBody>
      </p:sp>
    </p:spTree>
    <p:extLst>
      <p:ext uri="{BB962C8B-B14F-4D97-AF65-F5344CB8AC3E}">
        <p14:creationId xmlns:p14="http://schemas.microsoft.com/office/powerpoint/2010/main" val="2741763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dirty="0">
                <a:cs typeface="Times New Roman" panose="02020603050405020304" pitchFamily="18" charset="0"/>
              </a:rPr>
              <a:t>The Environment Statistics Section (EVSS) has a good history of collaboration and coordination. Recently this collaboration has extende</a:t>
            </a:r>
            <a:r>
              <a:rPr lang="en-US" dirty="0">
                <a:cs typeface="Times New Roman" panose="02020603050405020304" pitchFamily="18" charset="0"/>
              </a:rPr>
              <a:t>d to the Pacific Community (SPC), whom the Section would like to welcome and whom you’ll hear from directly during their presentation.</a:t>
            </a:r>
            <a:endParaRPr lang="en-US" sz="1200" dirty="0">
              <a:cs typeface="Times New Roman" panose="02020603050405020304" pitchFamily="18" charset="0"/>
            </a:endParaRPr>
          </a:p>
          <a:p>
            <a:pPr algn="just"/>
            <a:endParaRPr lang="en-US" dirty="0">
              <a:cs typeface="Times New Roman" panose="02020603050405020304" pitchFamily="18" charset="0"/>
            </a:endParaRPr>
          </a:p>
          <a:p>
            <a:pPr algn="just"/>
            <a:r>
              <a:rPr lang="en-US" dirty="0">
                <a:cs typeface="Times New Roman" panose="02020603050405020304" pitchFamily="18" charset="0"/>
              </a:rPr>
              <a:t>Further, the Section has been working closely with the Demographic Statistics Section (DSS) on reviewing census and surveys questions in past as well as the present round of PHCs. </a:t>
            </a:r>
          </a:p>
          <a:p>
            <a:pPr algn="just"/>
            <a:endParaRPr lang="en-US" dirty="0">
              <a:cs typeface="Times New Roman" panose="02020603050405020304" pitchFamily="18" charset="0"/>
            </a:endParaRPr>
          </a:p>
          <a:p>
            <a:pPr algn="just"/>
            <a:r>
              <a:rPr lang="en-US" dirty="0">
                <a:cs typeface="Times New Roman" panose="02020603050405020304" pitchFamily="18" charset="0"/>
              </a:rPr>
              <a:t>As on the slide the link to all their country censuses are available on line. More censuses are expected to be uploaded as they are made available to UNSD.</a:t>
            </a:r>
            <a:endParaRPr lang="en-US" dirty="0"/>
          </a:p>
        </p:txBody>
      </p:sp>
      <p:sp>
        <p:nvSpPr>
          <p:cNvPr id="4" name="Slide Number Placeholder 3"/>
          <p:cNvSpPr>
            <a:spLocks noGrp="1"/>
          </p:cNvSpPr>
          <p:nvPr>
            <p:ph type="sldNum" sz="quarter" idx="5"/>
          </p:nvPr>
        </p:nvSpPr>
        <p:spPr/>
        <p:txBody>
          <a:bodyPr/>
          <a:lstStyle/>
          <a:p>
            <a:fld id="{73108CCA-9D67-4D75-AC69-164F51AD7C61}" type="slidenum">
              <a:rPr lang="en-GB" smtClean="0"/>
              <a:t>6</a:t>
            </a:fld>
            <a:endParaRPr lang="en-GB" dirty="0"/>
          </a:p>
        </p:txBody>
      </p:sp>
    </p:spTree>
    <p:extLst>
      <p:ext uri="{BB962C8B-B14F-4D97-AF65-F5344CB8AC3E}">
        <p14:creationId xmlns:p14="http://schemas.microsoft.com/office/powerpoint/2010/main" val="2608728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108CCA-9D67-4D75-AC69-164F51AD7C61}" type="slidenum">
              <a:rPr lang="en-GB" smtClean="0"/>
              <a:t>7</a:t>
            </a:fld>
            <a:endParaRPr lang="en-GB" dirty="0"/>
          </a:p>
        </p:txBody>
      </p:sp>
    </p:spTree>
    <p:extLst>
      <p:ext uri="{BB962C8B-B14F-4D97-AF65-F5344CB8AC3E}">
        <p14:creationId xmlns:p14="http://schemas.microsoft.com/office/powerpoint/2010/main" val="37800151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000000"/>
                </a:solidFill>
                <a:latin typeface="Calibri" panose="020F0502020204030204" pitchFamily="34" charset="0"/>
              </a:rPr>
              <a:t>Censuses have traditionally included questions, and in some cases a separate section, on environmentally-related issues such as those on the slide.</a:t>
            </a:r>
          </a:p>
          <a:p>
            <a:endParaRPr lang="en-US" sz="1200" dirty="0">
              <a:solidFill>
                <a:srgbClr val="000000"/>
              </a:solidFill>
              <a:latin typeface="Calibri" panose="020F0502020204030204" pitchFamily="34" charset="0"/>
            </a:endParaRPr>
          </a:p>
          <a:p>
            <a:r>
              <a:rPr lang="en-US" sz="1200" dirty="0">
                <a:solidFill>
                  <a:srgbClr val="000000"/>
                </a:solidFill>
                <a:latin typeface="Calibri" panose="020F0502020204030204" pitchFamily="34" charset="0"/>
              </a:rPr>
              <a:t>Some examples of countries having separate Environment sections or unique questions are listed.</a:t>
            </a:r>
            <a:endParaRPr lang="en-US" dirty="0"/>
          </a:p>
        </p:txBody>
      </p:sp>
      <p:sp>
        <p:nvSpPr>
          <p:cNvPr id="4" name="Slide Number Placeholder 3"/>
          <p:cNvSpPr>
            <a:spLocks noGrp="1"/>
          </p:cNvSpPr>
          <p:nvPr>
            <p:ph type="sldNum" sz="quarter" idx="5"/>
          </p:nvPr>
        </p:nvSpPr>
        <p:spPr/>
        <p:txBody>
          <a:bodyPr/>
          <a:lstStyle/>
          <a:p>
            <a:fld id="{73108CCA-9D67-4D75-AC69-164F51AD7C61}" type="slidenum">
              <a:rPr lang="en-GB" smtClean="0"/>
              <a:t>8</a:t>
            </a:fld>
            <a:endParaRPr lang="en-GB" dirty="0"/>
          </a:p>
        </p:txBody>
      </p:sp>
    </p:spTree>
    <p:extLst>
      <p:ext uri="{BB962C8B-B14F-4D97-AF65-F5344CB8AC3E}">
        <p14:creationId xmlns:p14="http://schemas.microsoft.com/office/powerpoint/2010/main" val="2365702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Further, from the review it was found that some countries had a dedicated section on Environment in the PHC questionnaire. In the 2000 round Belize was the only country in the world to have done so. </a:t>
            </a:r>
          </a:p>
          <a:p>
            <a:endParaRPr lang="en-US" dirty="0"/>
          </a:p>
          <a:p>
            <a:r>
              <a:rPr lang="en-US" dirty="0"/>
              <a:t>Most questions are </a:t>
            </a:r>
            <a:r>
              <a:rPr lang="en-US" dirty="0">
                <a:solidFill>
                  <a:srgbClr val="FF0000"/>
                </a:solidFill>
              </a:rPr>
              <a:t>perception/opinion-based </a:t>
            </a:r>
            <a:r>
              <a:rPr lang="en-US" dirty="0"/>
              <a:t>but they are still useful because they raise awareness of environmental issues.</a:t>
            </a:r>
          </a:p>
          <a:p>
            <a:r>
              <a:rPr lang="en-US" dirty="0"/>
              <a:t>For example, one of the questions is on “which environmental issue are you most concerned about in your area?”</a:t>
            </a:r>
          </a:p>
          <a:p>
            <a:endParaRPr lang="en-US" dirty="0"/>
          </a:p>
        </p:txBody>
      </p:sp>
      <p:sp>
        <p:nvSpPr>
          <p:cNvPr id="4" name="Slide Number Placeholder 3"/>
          <p:cNvSpPr>
            <a:spLocks noGrp="1"/>
          </p:cNvSpPr>
          <p:nvPr>
            <p:ph type="sldNum" sz="quarter" idx="5"/>
          </p:nvPr>
        </p:nvSpPr>
        <p:spPr/>
        <p:txBody>
          <a:bodyPr/>
          <a:lstStyle/>
          <a:p>
            <a:fld id="{73108CCA-9D67-4D75-AC69-164F51AD7C61}" type="slidenum">
              <a:rPr lang="en-GB" smtClean="0"/>
              <a:t>9</a:t>
            </a:fld>
            <a:endParaRPr lang="en-GB" dirty="0"/>
          </a:p>
        </p:txBody>
      </p:sp>
    </p:spTree>
    <p:extLst>
      <p:ext uri="{BB962C8B-B14F-4D97-AF65-F5344CB8AC3E}">
        <p14:creationId xmlns:p14="http://schemas.microsoft.com/office/powerpoint/2010/main" val="13946070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2010 round Belize and Trinidad and Tobago each had a dedicated environment section.</a:t>
            </a:r>
          </a:p>
          <a:p>
            <a:endParaRPr lang="en-US" dirty="0"/>
          </a:p>
          <a:p>
            <a:r>
              <a:rPr lang="en-US" dirty="0"/>
              <a:t>Both countries asked questions about which environmental issues the respondents were concerned about.</a:t>
            </a:r>
          </a:p>
        </p:txBody>
      </p:sp>
      <p:sp>
        <p:nvSpPr>
          <p:cNvPr id="4" name="Slide Number Placeholder 3"/>
          <p:cNvSpPr>
            <a:spLocks noGrp="1"/>
          </p:cNvSpPr>
          <p:nvPr>
            <p:ph type="sldNum" sz="quarter" idx="5"/>
          </p:nvPr>
        </p:nvSpPr>
        <p:spPr/>
        <p:txBody>
          <a:bodyPr/>
          <a:lstStyle/>
          <a:p>
            <a:fld id="{73108CCA-9D67-4D75-AC69-164F51AD7C61}" type="slidenum">
              <a:rPr lang="en-GB" smtClean="0"/>
              <a:t>10</a:t>
            </a:fld>
            <a:endParaRPr lang="en-GB" dirty="0"/>
          </a:p>
        </p:txBody>
      </p:sp>
    </p:spTree>
    <p:extLst>
      <p:ext uri="{BB962C8B-B14F-4D97-AF65-F5344CB8AC3E}">
        <p14:creationId xmlns:p14="http://schemas.microsoft.com/office/powerpoint/2010/main" val="155257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 the 2020 round Grenada and Tanzania each had a separate section on the environment. Tanzania added new questions in 2022, however their questionnaire is not yet available publicly.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We will have a full presentation by our chair from Tanzania who will elaborate more on the details.</a:t>
            </a:r>
          </a:p>
          <a:p>
            <a:endParaRPr lang="en-GB" dirty="0"/>
          </a:p>
        </p:txBody>
      </p:sp>
      <p:sp>
        <p:nvSpPr>
          <p:cNvPr id="4" name="Slide Number Placeholder 3"/>
          <p:cNvSpPr>
            <a:spLocks noGrp="1"/>
          </p:cNvSpPr>
          <p:nvPr>
            <p:ph type="sldNum" sz="quarter" idx="5"/>
          </p:nvPr>
        </p:nvSpPr>
        <p:spPr/>
        <p:txBody>
          <a:bodyPr/>
          <a:lstStyle/>
          <a:p>
            <a:fld id="{73108CCA-9D67-4D75-AC69-164F51AD7C61}" type="slidenum">
              <a:rPr lang="en-GB" smtClean="0"/>
              <a:t>11</a:t>
            </a:fld>
            <a:endParaRPr lang="en-GB" dirty="0"/>
          </a:p>
        </p:txBody>
      </p:sp>
    </p:spTree>
    <p:extLst>
      <p:ext uri="{BB962C8B-B14F-4D97-AF65-F5344CB8AC3E}">
        <p14:creationId xmlns:p14="http://schemas.microsoft.com/office/powerpoint/2010/main" val="29691004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from Niue, a question was asked to households about their awareness on the use and effect of chemicals on the environment and health.</a:t>
            </a:r>
          </a:p>
          <a:p>
            <a:endParaRPr lang="en-US" dirty="0"/>
          </a:p>
          <a:p>
            <a:r>
              <a:rPr lang="en-US" dirty="0"/>
              <a:t>In the case of Kiribati, additional options for place of waste disposal were the beach, which is not usually listed.</a:t>
            </a:r>
          </a:p>
        </p:txBody>
      </p:sp>
      <p:sp>
        <p:nvSpPr>
          <p:cNvPr id="4" name="Slide Number Placeholder 3"/>
          <p:cNvSpPr>
            <a:spLocks noGrp="1"/>
          </p:cNvSpPr>
          <p:nvPr>
            <p:ph type="sldNum" sz="quarter" idx="5"/>
          </p:nvPr>
        </p:nvSpPr>
        <p:spPr/>
        <p:txBody>
          <a:bodyPr/>
          <a:lstStyle/>
          <a:p>
            <a:fld id="{73108CCA-9D67-4D75-AC69-164F51AD7C61}" type="slidenum">
              <a:rPr lang="en-GB" smtClean="0"/>
              <a:t>12</a:t>
            </a:fld>
            <a:endParaRPr lang="en-GB" dirty="0"/>
          </a:p>
        </p:txBody>
      </p:sp>
    </p:spTree>
    <p:extLst>
      <p:ext uri="{BB962C8B-B14F-4D97-AF65-F5344CB8AC3E}">
        <p14:creationId xmlns:p14="http://schemas.microsoft.com/office/powerpoint/2010/main" val="28120063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sea level rise, it is interesting to see Kiribati asking a question in their census on whether the household has a seawall.</a:t>
            </a:r>
          </a:p>
          <a:p>
            <a:endParaRPr lang="en-US" dirty="0"/>
          </a:p>
          <a:p>
            <a:r>
              <a:rPr lang="en-US" dirty="0"/>
              <a:t>In the case of Hungary, they have included a question about the </a:t>
            </a:r>
            <a:r>
              <a:rPr lang="en-US" dirty="0" err="1"/>
              <a:t>neighbourhood</a:t>
            </a:r>
            <a:r>
              <a:rPr lang="en-US" dirty="0"/>
              <a:t> characteristics of the building. </a:t>
            </a:r>
          </a:p>
          <a:p>
            <a:endParaRPr lang="en-US" dirty="0"/>
          </a:p>
        </p:txBody>
      </p:sp>
      <p:sp>
        <p:nvSpPr>
          <p:cNvPr id="4" name="Slide Number Placeholder 3"/>
          <p:cNvSpPr>
            <a:spLocks noGrp="1"/>
          </p:cNvSpPr>
          <p:nvPr>
            <p:ph type="sldNum" sz="quarter" idx="5"/>
          </p:nvPr>
        </p:nvSpPr>
        <p:spPr/>
        <p:txBody>
          <a:bodyPr/>
          <a:lstStyle/>
          <a:p>
            <a:fld id="{73108CCA-9D67-4D75-AC69-164F51AD7C61}" type="slidenum">
              <a:rPr lang="en-GB" smtClean="0"/>
              <a:t>13</a:t>
            </a:fld>
            <a:endParaRPr lang="en-GB" dirty="0"/>
          </a:p>
        </p:txBody>
      </p:sp>
    </p:spTree>
    <p:extLst>
      <p:ext uri="{BB962C8B-B14F-4D97-AF65-F5344CB8AC3E}">
        <p14:creationId xmlns:p14="http://schemas.microsoft.com/office/powerpoint/2010/main" val="21978894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3108CCA-9D67-4D75-AC69-164F51AD7C61}" type="slidenum">
              <a:rPr lang="en-GB" smtClean="0"/>
              <a:t>14</a:t>
            </a:fld>
            <a:endParaRPr lang="en-GB" dirty="0"/>
          </a:p>
        </p:txBody>
      </p:sp>
    </p:spTree>
    <p:extLst>
      <p:ext uri="{BB962C8B-B14F-4D97-AF65-F5344CB8AC3E}">
        <p14:creationId xmlns:p14="http://schemas.microsoft.com/office/powerpoint/2010/main" val="32720949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Surveys are an additional method of data collection</a:t>
            </a:r>
          </a:p>
          <a:p>
            <a:pPr marL="0" indent="0">
              <a:buNone/>
            </a:pPr>
            <a:r>
              <a:rPr lang="en-US" dirty="0"/>
              <a:t>Questions/module on the environment can be added to existing surveys e.g. </a:t>
            </a:r>
            <a:r>
              <a:rPr lang="en-US" dirty="0" err="1"/>
              <a:t>Labour</a:t>
            </a:r>
            <a:r>
              <a:rPr lang="en-US" dirty="0"/>
              <a:t> force Survey (LFS), Household Survey (HHS), Multiple Cluster and Indicator Survey (MICS) etc.,</a:t>
            </a:r>
          </a:p>
          <a:p>
            <a:endParaRPr lang="en-US" dirty="0"/>
          </a:p>
          <a:p>
            <a:r>
              <a:rPr lang="en-US" dirty="0"/>
              <a:t>Nepal has conducted a specialized survey on the impact of climate change and they will elaborate on that in their presentation. </a:t>
            </a:r>
            <a:endParaRPr lang="en-GB" dirty="0"/>
          </a:p>
        </p:txBody>
      </p:sp>
      <p:sp>
        <p:nvSpPr>
          <p:cNvPr id="4" name="Slide Number Placeholder 3"/>
          <p:cNvSpPr>
            <a:spLocks noGrp="1"/>
          </p:cNvSpPr>
          <p:nvPr>
            <p:ph type="sldNum" sz="quarter" idx="5"/>
          </p:nvPr>
        </p:nvSpPr>
        <p:spPr/>
        <p:txBody>
          <a:bodyPr/>
          <a:lstStyle/>
          <a:p>
            <a:fld id="{73108CCA-9D67-4D75-AC69-164F51AD7C61}" type="slidenum">
              <a:rPr lang="en-GB" smtClean="0"/>
              <a:t>15</a:t>
            </a:fld>
            <a:endParaRPr lang="en-GB" dirty="0"/>
          </a:p>
        </p:txBody>
      </p:sp>
    </p:spTree>
    <p:extLst>
      <p:ext uri="{BB962C8B-B14F-4D97-AF65-F5344CB8AC3E}">
        <p14:creationId xmlns:p14="http://schemas.microsoft.com/office/powerpoint/2010/main" val="4934612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latin typeface="Times New Roman" panose="02020603050405020304" pitchFamily="18" charset="0"/>
              </a:rPr>
              <a:t>This is an example of Nepal which has pioneered in developing a climate change impact survey in 2016 and will soon be launching a second one based on experience gained from the first one.</a:t>
            </a:r>
          </a:p>
          <a:p>
            <a:br>
              <a:rPr lang="en-US" dirty="0">
                <a:solidFill>
                  <a:srgbClr val="000000"/>
                </a:solidFill>
                <a:latin typeface="Times New Roman" panose="02020603050405020304" pitchFamily="18" charset="0"/>
              </a:rPr>
            </a:br>
            <a:r>
              <a:rPr lang="en-US" dirty="0">
                <a:solidFill>
                  <a:srgbClr val="000000"/>
                </a:solidFill>
                <a:latin typeface="Times New Roman" panose="02020603050405020304" pitchFamily="18" charset="0"/>
              </a:rPr>
              <a:t>The actual survey from 2016 is available on UNSD’s website, as well as a statistical report describing the results.</a:t>
            </a:r>
            <a:endParaRPr lang="en-US" dirty="0"/>
          </a:p>
        </p:txBody>
      </p:sp>
      <p:sp>
        <p:nvSpPr>
          <p:cNvPr id="4" name="Slide Number Placeholder 3"/>
          <p:cNvSpPr>
            <a:spLocks noGrp="1"/>
          </p:cNvSpPr>
          <p:nvPr>
            <p:ph type="sldNum" sz="quarter" idx="5"/>
          </p:nvPr>
        </p:nvSpPr>
        <p:spPr/>
        <p:txBody>
          <a:bodyPr/>
          <a:lstStyle/>
          <a:p>
            <a:fld id="{73108CCA-9D67-4D75-AC69-164F51AD7C61}" type="slidenum">
              <a:rPr lang="en-GB" smtClean="0"/>
              <a:t>16</a:t>
            </a:fld>
            <a:endParaRPr lang="en-GB" dirty="0"/>
          </a:p>
        </p:txBody>
      </p:sp>
    </p:spTree>
    <p:extLst>
      <p:ext uri="{BB962C8B-B14F-4D97-AF65-F5344CB8AC3E}">
        <p14:creationId xmlns:p14="http://schemas.microsoft.com/office/powerpoint/2010/main" val="12718969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b1333cb284_0_32:notes"/>
          <p:cNvSpPr txBox="1">
            <a:spLocks noGrp="1"/>
          </p:cNvSpPr>
          <p:nvPr>
            <p:ph type="body" idx="1"/>
          </p:nvPr>
        </p:nvSpPr>
        <p:spPr>
          <a:xfrm>
            <a:off x="732886" y="4561107"/>
            <a:ext cx="5849535" cy="4320152"/>
          </a:xfrm>
          <a:prstGeom prst="rect">
            <a:avLst/>
          </a:prstGeom>
        </p:spPr>
        <p:txBody>
          <a:bodyPr spcFirstLastPara="1" wrap="square" lIns="96650" tIns="48312" rIns="96650" bIns="48312" anchor="t" anchorCtr="0">
            <a:noAutofit/>
          </a:bodyPr>
          <a:lstStyle/>
          <a:p>
            <a:pPr marL="0" indent="0"/>
            <a:r>
              <a:rPr lang="en-US" dirty="0"/>
              <a:t>Bangladesh conducted 2 surveys in 2015 and 2021. The slide outlines the main objectives, sampling frame, and the scope and coverage.</a:t>
            </a:r>
          </a:p>
          <a:p>
            <a:pPr marL="0" indent="0"/>
            <a:endParaRPr lang="en-US" dirty="0"/>
          </a:p>
          <a:p>
            <a:pPr marL="0" indent="0"/>
            <a:r>
              <a:rPr lang="en-US" dirty="0"/>
              <a:t>The new features of the 2021 Questionnaire are also illustrated.</a:t>
            </a:r>
            <a:endParaRPr dirty="0"/>
          </a:p>
        </p:txBody>
      </p:sp>
      <p:sp>
        <p:nvSpPr>
          <p:cNvPr id="141" name="Google Shape;141;gb1333cb284_0_32:notes"/>
          <p:cNvSpPr>
            <a:spLocks noGrp="1" noRot="1" noChangeAspect="1"/>
          </p:cNvSpPr>
          <p:nvPr>
            <p:ph type="sldImg" idx="2"/>
          </p:nvPr>
        </p:nvSpPr>
        <p:spPr>
          <a:xfrm>
            <a:off x="1257300" y="719138"/>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illustrates the way forward based on the experience gained from conducting the surveys </a:t>
            </a:r>
            <a:r>
              <a:rPr lang="en-US"/>
              <a:t>in 2015 and 2021.</a:t>
            </a:r>
            <a:endParaRPr lang="en-US" dirty="0"/>
          </a:p>
        </p:txBody>
      </p:sp>
      <p:sp>
        <p:nvSpPr>
          <p:cNvPr id="4" name="Slide Number Placeholder 3"/>
          <p:cNvSpPr>
            <a:spLocks noGrp="1"/>
          </p:cNvSpPr>
          <p:nvPr>
            <p:ph type="sldNum" sz="quarter" idx="5"/>
          </p:nvPr>
        </p:nvSpPr>
        <p:spPr/>
        <p:txBody>
          <a:bodyPr/>
          <a:lstStyle/>
          <a:p>
            <a:fld id="{73108CCA-9D67-4D75-AC69-164F51AD7C61}" type="slidenum">
              <a:rPr lang="en-GB" smtClean="0"/>
              <a:t>18</a:t>
            </a:fld>
            <a:endParaRPr lang="en-GB" dirty="0"/>
          </a:p>
        </p:txBody>
      </p:sp>
    </p:spTree>
    <p:extLst>
      <p:ext uri="{BB962C8B-B14F-4D97-AF65-F5344CB8AC3E}">
        <p14:creationId xmlns:p14="http://schemas.microsoft.com/office/powerpoint/2010/main" val="17797366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the presentation there are some of the key points for countries to undertake to expand data collection in the areas of environment and climate change via censuses and surveys. Your feedback would be very useful in helping us to improve and enhance our support and services to countries.</a:t>
            </a:r>
            <a:endParaRPr lang="en-GB" dirty="0"/>
          </a:p>
        </p:txBody>
      </p:sp>
      <p:sp>
        <p:nvSpPr>
          <p:cNvPr id="4" name="Slide Number Placeholder 3"/>
          <p:cNvSpPr>
            <a:spLocks noGrp="1"/>
          </p:cNvSpPr>
          <p:nvPr>
            <p:ph type="sldNum" sz="quarter" idx="5"/>
          </p:nvPr>
        </p:nvSpPr>
        <p:spPr/>
        <p:txBody>
          <a:bodyPr/>
          <a:lstStyle/>
          <a:p>
            <a:fld id="{73108CCA-9D67-4D75-AC69-164F51AD7C61}" type="slidenum">
              <a:rPr lang="en-GB" smtClean="0"/>
              <a:t>19</a:t>
            </a:fld>
            <a:endParaRPr lang="en-GB" dirty="0"/>
          </a:p>
        </p:txBody>
      </p:sp>
    </p:spTree>
    <p:extLst>
      <p:ext uri="{BB962C8B-B14F-4D97-AF65-F5344CB8AC3E}">
        <p14:creationId xmlns:p14="http://schemas.microsoft.com/office/powerpoint/2010/main" val="13868950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3108CCA-9D67-4D75-AC69-164F51AD7C61}" type="slidenum">
              <a:rPr lang="en-GB" smtClean="0"/>
              <a:t>20</a:t>
            </a:fld>
            <a:endParaRPr lang="en-GB" dirty="0"/>
          </a:p>
        </p:txBody>
      </p:sp>
    </p:spTree>
    <p:extLst>
      <p:ext uri="{BB962C8B-B14F-4D97-AF65-F5344CB8AC3E}">
        <p14:creationId xmlns:p14="http://schemas.microsoft.com/office/powerpoint/2010/main" val="3914971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p:spPr>
        <p:txBody>
          <a:bodyPr/>
          <a:lstStyle/>
          <a:p>
            <a:r>
              <a:rPr lang="en-US" altLang="en-US"/>
              <a:t>NGOs (e.g., industry or services associations, environmental associations and groups, etc.) may also be of use in environment statistics.</a:t>
            </a:r>
          </a:p>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p:spPr>
        <p:txBody>
          <a:bodyPr/>
          <a:lstStyle/>
          <a:p>
            <a:r>
              <a:rPr lang="en-US" altLang="en-US" i="1"/>
              <a:t>This is of most concern especially in areas monitoring concentrations of pollutants in the environmental media</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4" name="Rectangle 2"/>
          <p:cNvSpPr>
            <a:spLocks noChangeArrowheads="1"/>
          </p:cNvSpPr>
          <p:nvPr/>
        </p:nvSpPr>
        <p:spPr bwMode="auto">
          <a:xfrm>
            <a:off x="136525" y="136525"/>
            <a:ext cx="8866188" cy="6581775"/>
          </a:xfrm>
          <a:prstGeom prst="rect">
            <a:avLst/>
          </a:prstGeom>
          <a:solidFill>
            <a:schemeClr val="bg1">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000">
                <a:solidFill>
                  <a:schemeClr val="tx1"/>
                </a:solidFill>
                <a:latin typeface="Calibri" pitchFamily="34" charset="0"/>
                <a:cs typeface="Arial" pitchFamily="34" charset="0"/>
              </a:defRPr>
            </a:lvl1pPr>
            <a:lvl2pPr marL="742950" indent="-285750" eaLnBrk="0" hangingPunct="0">
              <a:defRPr sz="2000">
                <a:solidFill>
                  <a:schemeClr val="tx1"/>
                </a:solidFill>
                <a:latin typeface="Calibri" pitchFamily="34" charset="0"/>
                <a:cs typeface="Arial" pitchFamily="34" charset="0"/>
              </a:defRPr>
            </a:lvl2pPr>
            <a:lvl3pPr marL="1143000" indent="-228600" eaLnBrk="0" hangingPunct="0">
              <a:defRPr sz="2000">
                <a:solidFill>
                  <a:schemeClr val="tx1"/>
                </a:solidFill>
                <a:latin typeface="Calibri" pitchFamily="34" charset="0"/>
                <a:cs typeface="Arial" pitchFamily="34" charset="0"/>
              </a:defRPr>
            </a:lvl3pPr>
            <a:lvl4pPr marL="1600200" indent="-228600" eaLnBrk="0" hangingPunct="0">
              <a:defRPr sz="2000">
                <a:solidFill>
                  <a:schemeClr val="tx1"/>
                </a:solidFill>
                <a:latin typeface="Calibri" pitchFamily="34" charset="0"/>
                <a:cs typeface="Arial" pitchFamily="34" charset="0"/>
              </a:defRPr>
            </a:lvl4pPr>
            <a:lvl5pPr marL="2057400" indent="-228600" eaLnBrk="0" hangingPunct="0">
              <a:defRPr sz="2000">
                <a:solidFill>
                  <a:schemeClr val="tx1"/>
                </a:solidFill>
                <a:latin typeface="Calibri" pitchFamily="34" charset="0"/>
                <a:cs typeface="Arial" pitchFamily="34" charset="0"/>
              </a:defRPr>
            </a:lvl5pPr>
            <a:lvl6pPr marL="2514600" indent="-228600" algn="ctr" eaLnBrk="0" fontAlgn="base" hangingPunct="0">
              <a:spcBef>
                <a:spcPct val="0"/>
              </a:spcBef>
              <a:spcAft>
                <a:spcPct val="0"/>
              </a:spcAft>
              <a:defRPr sz="2000">
                <a:solidFill>
                  <a:schemeClr val="tx1"/>
                </a:solidFill>
                <a:latin typeface="Calibri" pitchFamily="34" charset="0"/>
                <a:cs typeface="Arial" pitchFamily="34" charset="0"/>
              </a:defRPr>
            </a:lvl6pPr>
            <a:lvl7pPr marL="2971800" indent="-228600" algn="ctr" eaLnBrk="0" fontAlgn="base" hangingPunct="0">
              <a:spcBef>
                <a:spcPct val="0"/>
              </a:spcBef>
              <a:spcAft>
                <a:spcPct val="0"/>
              </a:spcAft>
              <a:defRPr sz="2000">
                <a:solidFill>
                  <a:schemeClr val="tx1"/>
                </a:solidFill>
                <a:latin typeface="Calibri" pitchFamily="34" charset="0"/>
                <a:cs typeface="Arial" pitchFamily="34" charset="0"/>
              </a:defRPr>
            </a:lvl7pPr>
            <a:lvl8pPr marL="3429000" indent="-228600" algn="ctr" eaLnBrk="0" fontAlgn="base" hangingPunct="0">
              <a:spcBef>
                <a:spcPct val="0"/>
              </a:spcBef>
              <a:spcAft>
                <a:spcPct val="0"/>
              </a:spcAft>
              <a:defRPr sz="2000">
                <a:solidFill>
                  <a:schemeClr val="tx1"/>
                </a:solidFill>
                <a:latin typeface="Calibri" pitchFamily="34" charset="0"/>
                <a:cs typeface="Arial" pitchFamily="34" charset="0"/>
              </a:defRPr>
            </a:lvl8pPr>
            <a:lvl9pPr marL="3886200" indent="-228600" algn="ctr" eaLnBrk="0" fontAlgn="base" hangingPunct="0">
              <a:spcBef>
                <a:spcPct val="0"/>
              </a:spcBef>
              <a:spcAft>
                <a:spcPct val="0"/>
              </a:spcAft>
              <a:defRPr sz="2000">
                <a:solidFill>
                  <a:schemeClr val="tx1"/>
                </a:solidFill>
                <a:latin typeface="Calibri" pitchFamily="34" charset="0"/>
                <a:cs typeface="Arial" pitchFamily="34" charset="0"/>
              </a:defRPr>
            </a:lvl9pPr>
          </a:lstStyle>
          <a:p>
            <a:pPr eaLnBrk="1" fontAlgn="base" hangingPunct="1">
              <a:spcBef>
                <a:spcPct val="0"/>
              </a:spcBef>
              <a:spcAft>
                <a:spcPct val="0"/>
              </a:spcAft>
              <a:defRPr/>
            </a:pPr>
            <a:endParaRPr lang="en-GB" altLang="en-US" sz="1800">
              <a:solidFill>
                <a:srgbClr val="000000"/>
              </a:solidFill>
              <a:latin typeface="Arial" pitchFamily="34" charset="0"/>
            </a:endParaRPr>
          </a:p>
        </p:txBody>
      </p:sp>
      <p:sp>
        <p:nvSpPr>
          <p:cNvPr id="5" name="Rectangle 8"/>
          <p:cNvSpPr>
            <a:spLocks noChangeArrowheads="1"/>
          </p:cNvSpPr>
          <p:nvPr/>
        </p:nvSpPr>
        <p:spPr bwMode="auto">
          <a:xfrm>
            <a:off x="3116263" y="6556375"/>
            <a:ext cx="2895600"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000">
                <a:solidFill>
                  <a:schemeClr val="tx1"/>
                </a:solidFill>
                <a:latin typeface="Calibri" pitchFamily="34" charset="0"/>
                <a:cs typeface="Arial" pitchFamily="34" charset="0"/>
              </a:defRPr>
            </a:lvl1pPr>
            <a:lvl2pPr marL="742950" indent="-285750" eaLnBrk="0" hangingPunct="0">
              <a:defRPr sz="2000">
                <a:solidFill>
                  <a:schemeClr val="tx1"/>
                </a:solidFill>
                <a:latin typeface="Calibri" pitchFamily="34" charset="0"/>
                <a:cs typeface="Arial" pitchFamily="34" charset="0"/>
              </a:defRPr>
            </a:lvl2pPr>
            <a:lvl3pPr marL="1143000" indent="-228600" eaLnBrk="0" hangingPunct="0">
              <a:defRPr sz="2000">
                <a:solidFill>
                  <a:schemeClr val="tx1"/>
                </a:solidFill>
                <a:latin typeface="Calibri" pitchFamily="34" charset="0"/>
                <a:cs typeface="Arial" pitchFamily="34" charset="0"/>
              </a:defRPr>
            </a:lvl3pPr>
            <a:lvl4pPr marL="1600200" indent="-228600" eaLnBrk="0" hangingPunct="0">
              <a:defRPr sz="2000">
                <a:solidFill>
                  <a:schemeClr val="tx1"/>
                </a:solidFill>
                <a:latin typeface="Calibri" pitchFamily="34" charset="0"/>
                <a:cs typeface="Arial" pitchFamily="34" charset="0"/>
              </a:defRPr>
            </a:lvl4pPr>
            <a:lvl5pPr marL="2057400" indent="-228600" eaLnBrk="0" hangingPunct="0">
              <a:defRPr sz="2000">
                <a:solidFill>
                  <a:schemeClr val="tx1"/>
                </a:solidFill>
                <a:latin typeface="Calibri" pitchFamily="34" charset="0"/>
                <a:cs typeface="Arial" pitchFamily="34" charset="0"/>
              </a:defRPr>
            </a:lvl5pPr>
            <a:lvl6pPr marL="2514600" indent="-228600" algn="ctr" eaLnBrk="0" fontAlgn="base" hangingPunct="0">
              <a:spcBef>
                <a:spcPct val="0"/>
              </a:spcBef>
              <a:spcAft>
                <a:spcPct val="0"/>
              </a:spcAft>
              <a:defRPr sz="2000">
                <a:solidFill>
                  <a:schemeClr val="tx1"/>
                </a:solidFill>
                <a:latin typeface="Calibri" pitchFamily="34" charset="0"/>
                <a:cs typeface="Arial" pitchFamily="34" charset="0"/>
              </a:defRPr>
            </a:lvl6pPr>
            <a:lvl7pPr marL="2971800" indent="-228600" algn="ctr" eaLnBrk="0" fontAlgn="base" hangingPunct="0">
              <a:spcBef>
                <a:spcPct val="0"/>
              </a:spcBef>
              <a:spcAft>
                <a:spcPct val="0"/>
              </a:spcAft>
              <a:defRPr sz="2000">
                <a:solidFill>
                  <a:schemeClr val="tx1"/>
                </a:solidFill>
                <a:latin typeface="Calibri" pitchFamily="34" charset="0"/>
                <a:cs typeface="Arial" pitchFamily="34" charset="0"/>
              </a:defRPr>
            </a:lvl7pPr>
            <a:lvl8pPr marL="3429000" indent="-228600" algn="ctr" eaLnBrk="0" fontAlgn="base" hangingPunct="0">
              <a:spcBef>
                <a:spcPct val="0"/>
              </a:spcBef>
              <a:spcAft>
                <a:spcPct val="0"/>
              </a:spcAft>
              <a:defRPr sz="2000">
                <a:solidFill>
                  <a:schemeClr val="tx1"/>
                </a:solidFill>
                <a:latin typeface="Calibri" pitchFamily="34" charset="0"/>
                <a:cs typeface="Arial" pitchFamily="34" charset="0"/>
              </a:defRPr>
            </a:lvl8pPr>
            <a:lvl9pPr marL="3886200" indent="-228600" algn="ctr" eaLnBrk="0" fontAlgn="base" hangingPunct="0">
              <a:spcBef>
                <a:spcPct val="0"/>
              </a:spcBef>
              <a:spcAft>
                <a:spcPct val="0"/>
              </a:spcAft>
              <a:defRPr sz="2000">
                <a:solidFill>
                  <a:schemeClr val="tx1"/>
                </a:solidFill>
                <a:latin typeface="Calibri" pitchFamily="34" charset="0"/>
                <a:cs typeface="Arial" pitchFamily="34" charset="0"/>
              </a:defRPr>
            </a:lvl9pPr>
          </a:lstStyle>
          <a:p>
            <a:pPr eaLnBrk="1" fontAlgn="base" hangingPunct="1">
              <a:spcBef>
                <a:spcPct val="0"/>
              </a:spcBef>
              <a:spcAft>
                <a:spcPct val="0"/>
              </a:spcAft>
              <a:defRPr/>
            </a:pPr>
            <a:fld id="{0D7B78B6-B8C4-4A2B-8860-FEBC6AEDF20D}" type="slidenum">
              <a:rPr lang="en-US" altLang="en-US" sz="1400" b="1" smtClean="0">
                <a:solidFill>
                  <a:srgbClr val="000000"/>
                </a:solidFill>
              </a:rPr>
              <a:pPr eaLnBrk="1" fontAlgn="base" hangingPunct="1">
                <a:spcBef>
                  <a:spcPct val="0"/>
                </a:spcBef>
                <a:spcAft>
                  <a:spcPct val="0"/>
                </a:spcAft>
                <a:defRPr/>
              </a:pPr>
              <a:t>‹#›</a:t>
            </a:fld>
            <a:endParaRPr lang="en-US" altLang="en-US" sz="1400" b="1">
              <a:solidFill>
                <a:srgbClr val="000000"/>
              </a:solidFill>
            </a:endParaRPr>
          </a:p>
        </p:txBody>
      </p:sp>
      <p:pic>
        <p:nvPicPr>
          <p:cNvPr id="6" name="Picture 11" descr="600px-Logo_of_the_United_Nations_(B&amp;W)"/>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094663" y="5911850"/>
            <a:ext cx="969962"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Rectangle 3"/>
          <p:cNvSpPr>
            <a:spLocks noGrp="1" noChangeArrowheads="1"/>
          </p:cNvSpPr>
          <p:nvPr>
            <p:ph type="ctrTitle"/>
          </p:nvPr>
        </p:nvSpPr>
        <p:spPr>
          <a:xfrm>
            <a:off x="455613" y="2130425"/>
            <a:ext cx="7313612" cy="1470025"/>
          </a:xfrm>
        </p:spPr>
        <p:txBody>
          <a:bodyPr/>
          <a:lstStyle>
            <a:lvl1pPr>
              <a:defRPr/>
            </a:lvl1pPr>
          </a:lstStyle>
          <a:p>
            <a:pPr lvl="0"/>
            <a:r>
              <a:rPr lang="en-US" noProof="0"/>
              <a:t>Click to edit Master title style</a:t>
            </a:r>
          </a:p>
        </p:txBody>
      </p:sp>
      <p:sp>
        <p:nvSpPr>
          <p:cNvPr id="29700" name="Rectangle 4"/>
          <p:cNvSpPr>
            <a:spLocks noGrp="1" noChangeArrowheads="1"/>
          </p:cNvSpPr>
          <p:nvPr>
            <p:ph type="subTitle" idx="1"/>
          </p:nvPr>
        </p:nvSpPr>
        <p:spPr>
          <a:xfrm>
            <a:off x="455613" y="3886200"/>
            <a:ext cx="7313612" cy="1752600"/>
          </a:xfrm>
        </p:spPr>
        <p:txBody>
          <a:bodyPr/>
          <a:lstStyle>
            <a:lvl1pPr marL="0" indent="0">
              <a:buClr>
                <a:srgbClr val="FFFFFF"/>
              </a:buClr>
              <a:buFontTx/>
              <a:buNone/>
              <a:defRPr/>
            </a:lvl1pPr>
          </a:lstStyle>
          <a:p>
            <a:pPr lvl="0"/>
            <a:r>
              <a:rPr lang="en-US" noProof="0"/>
              <a:t>Click to edit Master subtitle style</a:t>
            </a:r>
          </a:p>
        </p:txBody>
      </p:sp>
      <p:sp>
        <p:nvSpPr>
          <p:cNvPr id="7" name="Rectangle 5"/>
          <p:cNvSpPr>
            <a:spLocks noGrp="1" noChangeArrowheads="1"/>
          </p:cNvSpPr>
          <p:nvPr>
            <p:ph type="dt" sz="half" idx="10"/>
          </p:nvPr>
        </p:nvSpPr>
        <p:spPr/>
        <p:txBody>
          <a:bodyPr/>
          <a:lstStyle>
            <a:lvl1pPr>
              <a:defRPr/>
            </a:lvl1pPr>
          </a:lstStyle>
          <a:p>
            <a:pPr>
              <a:defRPr/>
            </a:pPr>
            <a:endParaRPr lang="en-US" altLang="en-US">
              <a:solidFill>
                <a:srgbClr val="000000"/>
              </a:solidFill>
            </a:endParaRPr>
          </a:p>
        </p:txBody>
      </p:sp>
      <p:sp>
        <p:nvSpPr>
          <p:cNvPr id="8" name="Rectangle 6"/>
          <p:cNvSpPr>
            <a:spLocks noGrp="1" noChangeArrowheads="1"/>
          </p:cNvSpPr>
          <p:nvPr>
            <p:ph type="ftr" sz="quarter" idx="11"/>
          </p:nvPr>
        </p:nvSpPr>
        <p:spPr/>
        <p:txBody>
          <a:bodyPr/>
          <a:lstStyle>
            <a:lvl1pPr>
              <a:defRPr/>
            </a:lvl1pPr>
          </a:lstStyle>
          <a:p>
            <a:pPr>
              <a:defRPr/>
            </a:pPr>
            <a:endParaRPr lang="en-US" altLang="en-US">
              <a:solidFill>
                <a:srgbClr val="000000"/>
              </a:solidFill>
            </a:endParaRPr>
          </a:p>
        </p:txBody>
      </p:sp>
      <p:sp>
        <p:nvSpPr>
          <p:cNvPr id="9" name="Rectangle 7"/>
          <p:cNvSpPr>
            <a:spLocks noGrp="1" noChangeArrowheads="1"/>
          </p:cNvSpPr>
          <p:nvPr>
            <p:ph type="sldNum" sz="quarter" idx="12"/>
          </p:nvPr>
        </p:nvSpPr>
        <p:spPr/>
        <p:txBody>
          <a:bodyPr/>
          <a:lstStyle>
            <a:lvl1pPr>
              <a:defRPr/>
            </a:lvl1pPr>
          </a:lstStyle>
          <a:p>
            <a:pPr>
              <a:defRPr/>
            </a:pPr>
            <a:fld id="{91A33597-A9F7-4254-AD65-6C3FC5598C60}"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72045262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a:t>Click to edit Master title style</a:t>
            </a:r>
          </a:p>
        </p:txBody>
      </p:sp>
      <p:sp>
        <p:nvSpPr>
          <p:cNvPr id="3" name="2 Marcador de contenido"/>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ftr" sz="quarter" idx="11"/>
          </p:nvPr>
        </p:nvSpPr>
        <p:spPr/>
        <p:txBody>
          <a:bodyPr/>
          <a:lstStyle>
            <a:lvl1pPr>
              <a:defRPr/>
            </a:lvl1pPr>
          </a:lstStyle>
          <a:p>
            <a:pPr>
              <a:defRPr/>
            </a:pPr>
            <a:endParaRPr lang="en-US" altLang="en-US">
              <a:solidFill>
                <a:srgbClr val="000000"/>
              </a:solidFill>
            </a:endParaRPr>
          </a:p>
        </p:txBody>
      </p:sp>
      <p:sp>
        <p:nvSpPr>
          <p:cNvPr id="6" name="Rectangle 7"/>
          <p:cNvSpPr>
            <a:spLocks noGrp="1" noChangeArrowheads="1"/>
          </p:cNvSpPr>
          <p:nvPr>
            <p:ph type="sldNum" sz="quarter" idx="12"/>
          </p:nvPr>
        </p:nvSpPr>
        <p:spPr/>
        <p:txBody>
          <a:bodyPr/>
          <a:lstStyle>
            <a:lvl1pPr>
              <a:defRPr/>
            </a:lvl1pPr>
          </a:lstStyle>
          <a:p>
            <a:pPr>
              <a:defRPr/>
            </a:pPr>
            <a:fld id="{DD0BE5C4-A28A-4B46-8C2B-1194657EFAC8}"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72664608"/>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ftr" sz="quarter" idx="11"/>
          </p:nvPr>
        </p:nvSpPr>
        <p:spPr/>
        <p:txBody>
          <a:bodyPr/>
          <a:lstStyle>
            <a:lvl1pPr>
              <a:defRPr/>
            </a:lvl1pPr>
          </a:lstStyle>
          <a:p>
            <a:pPr>
              <a:defRPr/>
            </a:pPr>
            <a:endParaRPr lang="en-US" altLang="en-US">
              <a:solidFill>
                <a:srgbClr val="000000"/>
              </a:solidFill>
            </a:endParaRPr>
          </a:p>
        </p:txBody>
      </p:sp>
      <p:sp>
        <p:nvSpPr>
          <p:cNvPr id="6" name="Rectangle 7"/>
          <p:cNvSpPr>
            <a:spLocks noGrp="1" noChangeArrowheads="1"/>
          </p:cNvSpPr>
          <p:nvPr>
            <p:ph type="sldNum" sz="quarter" idx="12"/>
          </p:nvPr>
        </p:nvSpPr>
        <p:spPr/>
        <p:txBody>
          <a:bodyPr/>
          <a:lstStyle>
            <a:lvl1pPr>
              <a:defRPr/>
            </a:lvl1pPr>
          </a:lstStyle>
          <a:p>
            <a:pPr>
              <a:defRPr/>
            </a:pPr>
            <a:fld id="{3AB06423-C443-47BD-A5F6-8955BE6D5412}"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14821985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a:t>Click to edit Master title style</a:t>
            </a:r>
          </a:p>
        </p:txBody>
      </p:sp>
      <p:sp>
        <p:nvSpPr>
          <p:cNvPr id="3" name="2 Marcador de contenido"/>
          <p:cNvSpPr>
            <a:spLocks noGrp="1"/>
          </p:cNvSpPr>
          <p:nvPr>
            <p:ph sz="half" idx="1"/>
          </p:nvPr>
        </p:nvSpPr>
        <p:spPr>
          <a:xfrm>
            <a:off x="455613" y="1600200"/>
            <a:ext cx="403701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3 Marcador de contenido"/>
          <p:cNvSpPr>
            <a:spLocks noGrp="1"/>
          </p:cNvSpPr>
          <p:nvPr>
            <p:ph sz="half" idx="2"/>
          </p:nvPr>
        </p:nvSpPr>
        <p:spPr>
          <a:xfrm>
            <a:off x="4645025" y="1600200"/>
            <a:ext cx="40370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ftr" sz="quarter" idx="11"/>
          </p:nvPr>
        </p:nvSpPr>
        <p:spPr/>
        <p:txBody>
          <a:bodyPr/>
          <a:lstStyle>
            <a:lvl1pPr>
              <a:defRPr/>
            </a:lvl1pPr>
          </a:lstStyle>
          <a:p>
            <a:pPr>
              <a:defRPr/>
            </a:pPr>
            <a:endParaRPr lang="en-US" altLang="en-US">
              <a:solidFill>
                <a:srgbClr val="000000"/>
              </a:solidFill>
            </a:endParaRPr>
          </a:p>
        </p:txBody>
      </p:sp>
      <p:sp>
        <p:nvSpPr>
          <p:cNvPr id="7" name="Rectangle 7"/>
          <p:cNvSpPr>
            <a:spLocks noGrp="1" noChangeArrowheads="1"/>
          </p:cNvSpPr>
          <p:nvPr>
            <p:ph type="sldNum" sz="quarter" idx="12"/>
          </p:nvPr>
        </p:nvSpPr>
        <p:spPr/>
        <p:txBody>
          <a:bodyPr/>
          <a:lstStyle>
            <a:lvl1pPr>
              <a:defRPr/>
            </a:lvl1pPr>
          </a:lstStyle>
          <a:p>
            <a:pPr>
              <a:defRPr/>
            </a:pPr>
            <a:fld id="{65A8064E-06F0-44F3-8595-EA23D1CE4E2F}"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219608586"/>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p:txBody>
          <a:bodyPr/>
          <a:lstStyle>
            <a:lvl1pPr>
              <a:defRPr/>
            </a:lvl1pPr>
          </a:lstStyle>
          <a:p>
            <a:pPr>
              <a:defRPr/>
            </a:pPr>
            <a:endParaRPr lang="en-US" altLang="en-US">
              <a:solidFill>
                <a:srgbClr val="000000"/>
              </a:solidFill>
            </a:endParaRPr>
          </a:p>
        </p:txBody>
      </p:sp>
      <p:sp>
        <p:nvSpPr>
          <p:cNvPr id="8" name="Rectangle 6"/>
          <p:cNvSpPr>
            <a:spLocks noGrp="1" noChangeArrowheads="1"/>
          </p:cNvSpPr>
          <p:nvPr>
            <p:ph type="ftr" sz="quarter" idx="11"/>
          </p:nvPr>
        </p:nvSpPr>
        <p:spPr/>
        <p:txBody>
          <a:bodyPr/>
          <a:lstStyle>
            <a:lvl1pPr>
              <a:defRPr/>
            </a:lvl1pPr>
          </a:lstStyle>
          <a:p>
            <a:pPr>
              <a:defRPr/>
            </a:pPr>
            <a:endParaRPr lang="en-US" altLang="en-US">
              <a:solidFill>
                <a:srgbClr val="000000"/>
              </a:solidFill>
            </a:endParaRPr>
          </a:p>
        </p:txBody>
      </p:sp>
      <p:sp>
        <p:nvSpPr>
          <p:cNvPr id="9" name="Rectangle 7"/>
          <p:cNvSpPr>
            <a:spLocks noGrp="1" noChangeArrowheads="1"/>
          </p:cNvSpPr>
          <p:nvPr>
            <p:ph type="sldNum" sz="quarter" idx="12"/>
          </p:nvPr>
        </p:nvSpPr>
        <p:spPr/>
        <p:txBody>
          <a:bodyPr/>
          <a:lstStyle>
            <a:lvl1pPr>
              <a:defRPr/>
            </a:lvl1pPr>
          </a:lstStyle>
          <a:p>
            <a:pPr>
              <a:defRPr/>
            </a:pPr>
            <a:fld id="{7C55E207-9DD2-4D6D-A940-4C557D138A0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28995246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p:txBody>
          <a:bodyPr/>
          <a:lstStyle>
            <a:lvl1pPr>
              <a:defRPr/>
            </a:lvl1pPr>
          </a:lstStyle>
          <a:p>
            <a:pPr>
              <a:defRPr/>
            </a:pPr>
            <a:endParaRPr lang="en-US" altLang="en-US">
              <a:solidFill>
                <a:srgbClr val="000000"/>
              </a:solidFill>
            </a:endParaRPr>
          </a:p>
        </p:txBody>
      </p:sp>
      <p:sp>
        <p:nvSpPr>
          <p:cNvPr id="4" name="Rectangle 6"/>
          <p:cNvSpPr>
            <a:spLocks noGrp="1" noChangeArrowheads="1"/>
          </p:cNvSpPr>
          <p:nvPr>
            <p:ph type="ftr" sz="quarter" idx="11"/>
          </p:nvPr>
        </p:nvSpPr>
        <p:spPr/>
        <p:txBody>
          <a:bodyPr/>
          <a:lstStyle>
            <a:lvl1pPr>
              <a:defRPr/>
            </a:lvl1pPr>
          </a:lstStyle>
          <a:p>
            <a:pPr>
              <a:defRPr/>
            </a:pPr>
            <a:endParaRPr lang="en-US" altLang="en-US">
              <a:solidFill>
                <a:srgbClr val="000000"/>
              </a:solidFill>
            </a:endParaRPr>
          </a:p>
        </p:txBody>
      </p:sp>
      <p:sp>
        <p:nvSpPr>
          <p:cNvPr id="5" name="Rectangle 7"/>
          <p:cNvSpPr>
            <a:spLocks noGrp="1" noChangeArrowheads="1"/>
          </p:cNvSpPr>
          <p:nvPr>
            <p:ph type="sldNum" sz="quarter" idx="12"/>
          </p:nvPr>
        </p:nvSpPr>
        <p:spPr/>
        <p:txBody>
          <a:bodyPr/>
          <a:lstStyle>
            <a:lvl1pPr>
              <a:defRPr/>
            </a:lvl1pPr>
          </a:lstStyle>
          <a:p>
            <a:pPr>
              <a:defRPr/>
            </a:pPr>
            <a:fld id="{89F357D0-6CA7-443F-96DD-D3B68456314A}"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16435553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p:txBody>
          <a:bodyPr/>
          <a:lstStyle>
            <a:lvl1pPr>
              <a:defRPr/>
            </a:lvl1pPr>
          </a:lstStyle>
          <a:p>
            <a:pPr>
              <a:defRPr/>
            </a:pPr>
            <a:endParaRPr lang="en-US" altLang="en-US">
              <a:solidFill>
                <a:srgbClr val="000000"/>
              </a:solidFill>
            </a:endParaRPr>
          </a:p>
        </p:txBody>
      </p:sp>
      <p:sp>
        <p:nvSpPr>
          <p:cNvPr id="3" name="Rectangle 6"/>
          <p:cNvSpPr>
            <a:spLocks noGrp="1" noChangeArrowheads="1"/>
          </p:cNvSpPr>
          <p:nvPr>
            <p:ph type="ftr" sz="quarter" idx="11"/>
          </p:nvPr>
        </p:nvSpPr>
        <p:spPr/>
        <p:txBody>
          <a:bodyPr/>
          <a:lstStyle>
            <a:lvl1pPr>
              <a:defRPr/>
            </a:lvl1pPr>
          </a:lstStyle>
          <a:p>
            <a:pPr>
              <a:defRPr/>
            </a:pPr>
            <a:endParaRPr lang="en-US" altLang="en-US">
              <a:solidFill>
                <a:srgbClr val="000000"/>
              </a:solidFill>
            </a:endParaRPr>
          </a:p>
        </p:txBody>
      </p:sp>
      <p:sp>
        <p:nvSpPr>
          <p:cNvPr id="4" name="Rectangle 7"/>
          <p:cNvSpPr>
            <a:spLocks noGrp="1" noChangeArrowheads="1"/>
          </p:cNvSpPr>
          <p:nvPr>
            <p:ph type="sldNum" sz="quarter" idx="12"/>
          </p:nvPr>
        </p:nvSpPr>
        <p:spPr/>
        <p:txBody>
          <a:bodyPr/>
          <a:lstStyle>
            <a:lvl1pPr>
              <a:defRPr/>
            </a:lvl1pPr>
          </a:lstStyle>
          <a:p>
            <a:pPr>
              <a:defRPr/>
            </a:pPr>
            <a:fld id="{D9F41018-CC8D-4FEB-8EC5-88B5DFA93BE3}"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49170829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ftr" sz="quarter" idx="11"/>
          </p:nvPr>
        </p:nvSpPr>
        <p:spPr/>
        <p:txBody>
          <a:bodyPr/>
          <a:lstStyle>
            <a:lvl1pPr>
              <a:defRPr/>
            </a:lvl1pPr>
          </a:lstStyle>
          <a:p>
            <a:pPr>
              <a:defRPr/>
            </a:pPr>
            <a:endParaRPr lang="en-US" altLang="en-US">
              <a:solidFill>
                <a:srgbClr val="000000"/>
              </a:solidFill>
            </a:endParaRPr>
          </a:p>
        </p:txBody>
      </p:sp>
      <p:sp>
        <p:nvSpPr>
          <p:cNvPr id="7" name="Rectangle 7"/>
          <p:cNvSpPr>
            <a:spLocks noGrp="1" noChangeArrowheads="1"/>
          </p:cNvSpPr>
          <p:nvPr>
            <p:ph type="sldNum" sz="quarter" idx="12"/>
          </p:nvPr>
        </p:nvSpPr>
        <p:spPr/>
        <p:txBody>
          <a:bodyPr/>
          <a:lstStyle>
            <a:lvl1pPr>
              <a:defRPr/>
            </a:lvl1pPr>
          </a:lstStyle>
          <a:p>
            <a:pPr>
              <a:defRPr/>
            </a:pPr>
            <a:fld id="{40D56AFA-170F-40BD-9072-D006CA31BE7E}"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773048483"/>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ftr" sz="quarter" idx="11"/>
          </p:nvPr>
        </p:nvSpPr>
        <p:spPr/>
        <p:txBody>
          <a:bodyPr/>
          <a:lstStyle>
            <a:lvl1pPr>
              <a:defRPr/>
            </a:lvl1pPr>
          </a:lstStyle>
          <a:p>
            <a:pPr>
              <a:defRPr/>
            </a:pPr>
            <a:endParaRPr lang="en-US" altLang="en-US">
              <a:solidFill>
                <a:srgbClr val="000000"/>
              </a:solidFill>
            </a:endParaRPr>
          </a:p>
        </p:txBody>
      </p:sp>
      <p:sp>
        <p:nvSpPr>
          <p:cNvPr id="7" name="Rectangle 7"/>
          <p:cNvSpPr>
            <a:spLocks noGrp="1" noChangeArrowheads="1"/>
          </p:cNvSpPr>
          <p:nvPr>
            <p:ph type="sldNum" sz="quarter" idx="12"/>
          </p:nvPr>
        </p:nvSpPr>
        <p:spPr/>
        <p:txBody>
          <a:bodyPr/>
          <a:lstStyle>
            <a:lvl1pPr>
              <a:defRPr/>
            </a:lvl1pPr>
          </a:lstStyle>
          <a:p>
            <a:pPr>
              <a:defRPr/>
            </a:pPr>
            <a:fld id="{11AF427F-2719-4596-B18D-FD251DF02209}"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222359247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a:t>Click to edit Master title style</a:t>
            </a:r>
          </a:p>
        </p:txBody>
      </p:sp>
      <p:sp>
        <p:nvSpPr>
          <p:cNvPr id="3" name="2 Marcador de texto vertical"/>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ftr" sz="quarter" idx="11"/>
          </p:nvPr>
        </p:nvSpPr>
        <p:spPr/>
        <p:txBody>
          <a:bodyPr/>
          <a:lstStyle>
            <a:lvl1pPr>
              <a:defRPr/>
            </a:lvl1pPr>
          </a:lstStyle>
          <a:p>
            <a:pPr>
              <a:defRPr/>
            </a:pPr>
            <a:endParaRPr lang="en-US" altLang="en-US">
              <a:solidFill>
                <a:srgbClr val="000000"/>
              </a:solidFill>
            </a:endParaRPr>
          </a:p>
        </p:txBody>
      </p:sp>
      <p:sp>
        <p:nvSpPr>
          <p:cNvPr id="6" name="Rectangle 7"/>
          <p:cNvSpPr>
            <a:spLocks noGrp="1" noChangeArrowheads="1"/>
          </p:cNvSpPr>
          <p:nvPr>
            <p:ph type="sldNum" sz="quarter" idx="12"/>
          </p:nvPr>
        </p:nvSpPr>
        <p:spPr/>
        <p:txBody>
          <a:bodyPr/>
          <a:lstStyle>
            <a:lvl1pPr>
              <a:defRPr/>
            </a:lvl1pPr>
          </a:lstStyle>
          <a:p>
            <a:pPr>
              <a:defRPr/>
            </a:pPr>
            <a:fld id="{18E514B8-85FC-4CAB-BD33-2D8564FCCCF4}"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88728493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6225" y="274638"/>
            <a:ext cx="2055813" cy="5851525"/>
          </a:xfrm>
        </p:spPr>
        <p:txBody>
          <a:bodyPr vert="eaVert"/>
          <a:lstStyle/>
          <a:p>
            <a:r>
              <a:rPr lang="en-US"/>
              <a:t>Click to edit Master title style</a:t>
            </a:r>
          </a:p>
        </p:txBody>
      </p:sp>
      <p:sp>
        <p:nvSpPr>
          <p:cNvPr id="3" name="2 Marcador de texto vertical"/>
          <p:cNvSpPr>
            <a:spLocks noGrp="1"/>
          </p:cNvSpPr>
          <p:nvPr>
            <p:ph type="body" orient="vert" idx="1"/>
          </p:nvPr>
        </p:nvSpPr>
        <p:spPr>
          <a:xfrm>
            <a:off x="455613" y="274638"/>
            <a:ext cx="6018212"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p:txBody>
          <a:bodyPr/>
          <a:lstStyle>
            <a:lvl1pPr>
              <a:defRPr/>
            </a:lvl1pPr>
          </a:lstStyle>
          <a:p>
            <a:pPr>
              <a:defRPr/>
            </a:pPr>
            <a:endParaRPr lang="en-US" altLang="en-US">
              <a:solidFill>
                <a:srgbClr val="000000"/>
              </a:solidFill>
            </a:endParaRPr>
          </a:p>
        </p:txBody>
      </p:sp>
      <p:sp>
        <p:nvSpPr>
          <p:cNvPr id="5" name="Rectangle 6"/>
          <p:cNvSpPr>
            <a:spLocks noGrp="1" noChangeArrowheads="1"/>
          </p:cNvSpPr>
          <p:nvPr>
            <p:ph type="ftr" sz="quarter" idx="11"/>
          </p:nvPr>
        </p:nvSpPr>
        <p:spPr/>
        <p:txBody>
          <a:bodyPr/>
          <a:lstStyle>
            <a:lvl1pPr>
              <a:defRPr/>
            </a:lvl1pPr>
          </a:lstStyle>
          <a:p>
            <a:pPr>
              <a:defRPr/>
            </a:pPr>
            <a:endParaRPr lang="en-US" altLang="en-US">
              <a:solidFill>
                <a:srgbClr val="000000"/>
              </a:solidFill>
            </a:endParaRPr>
          </a:p>
        </p:txBody>
      </p:sp>
      <p:sp>
        <p:nvSpPr>
          <p:cNvPr id="6" name="Rectangle 7"/>
          <p:cNvSpPr>
            <a:spLocks noGrp="1" noChangeArrowheads="1"/>
          </p:cNvSpPr>
          <p:nvPr>
            <p:ph type="sldNum" sz="quarter" idx="12"/>
          </p:nvPr>
        </p:nvSpPr>
        <p:spPr/>
        <p:txBody>
          <a:bodyPr/>
          <a:lstStyle>
            <a:lvl1pPr>
              <a:defRPr/>
            </a:lvl1pPr>
          </a:lstStyle>
          <a:p>
            <a:pPr>
              <a:defRPr/>
            </a:pPr>
            <a:fld id="{B60B27CE-C00E-4E16-B051-99EB8BAEEA84}"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1342044832"/>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5613" y="274638"/>
            <a:ext cx="8226425" cy="1143000"/>
          </a:xfrm>
        </p:spPr>
        <p:txBody>
          <a:bodyPr/>
          <a:lstStyle/>
          <a:p>
            <a:r>
              <a:rPr lang="en-US"/>
              <a:t>Click to edit Master title style</a:t>
            </a:r>
            <a:endParaRPr lang="en-GB"/>
          </a:p>
        </p:txBody>
      </p:sp>
      <p:sp>
        <p:nvSpPr>
          <p:cNvPr id="3" name="Table Placeholder 2"/>
          <p:cNvSpPr>
            <a:spLocks noGrp="1"/>
          </p:cNvSpPr>
          <p:nvPr>
            <p:ph type="tbl" idx="1"/>
          </p:nvPr>
        </p:nvSpPr>
        <p:spPr>
          <a:xfrm>
            <a:off x="455613" y="1600200"/>
            <a:ext cx="8226425" cy="4525963"/>
          </a:xfrm>
        </p:spPr>
        <p:txBody>
          <a:bodyPr/>
          <a:lstStyle/>
          <a:p>
            <a:pPr lvl="0"/>
            <a:r>
              <a:rPr lang="en-US" noProof="0"/>
              <a:t>Click icon to add table</a:t>
            </a:r>
            <a:endParaRPr lang="en-GB" noProof="0"/>
          </a:p>
        </p:txBody>
      </p:sp>
      <p:sp>
        <p:nvSpPr>
          <p:cNvPr id="4" name="Date Placeholder 3"/>
          <p:cNvSpPr>
            <a:spLocks noGrp="1"/>
          </p:cNvSpPr>
          <p:nvPr>
            <p:ph type="dt" sz="half" idx="10"/>
          </p:nvPr>
        </p:nvSpPr>
        <p:spPr/>
        <p:txBody>
          <a:bodyPr/>
          <a:lstStyle>
            <a:lvl1pPr>
              <a:defRPr/>
            </a:lvl1pPr>
          </a:lstStyle>
          <a:p>
            <a:pPr>
              <a:defRPr/>
            </a:pPr>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pPr>
              <a:defRPr/>
            </a:pPr>
            <a:fld id="{E47AE9C5-8ECE-4B56-AA82-E129ABB9B22F}"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3674933114"/>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Tree>
    <p:extLst>
      <p:ext uri="{BB962C8B-B14F-4D97-AF65-F5344CB8AC3E}">
        <p14:creationId xmlns:p14="http://schemas.microsoft.com/office/powerpoint/2010/main" val="20382989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1560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5118503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832796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591719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0009629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5814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3320694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3132510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513453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60276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3.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136525" y="136525"/>
            <a:ext cx="8866188" cy="6581775"/>
          </a:xfrm>
          <a:prstGeom prst="rect">
            <a:avLst/>
          </a:prstGeom>
          <a:solidFill>
            <a:schemeClr val="bg1">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000">
                <a:solidFill>
                  <a:schemeClr val="tx1"/>
                </a:solidFill>
                <a:latin typeface="Calibri" pitchFamily="34" charset="0"/>
                <a:cs typeface="Arial" pitchFamily="34" charset="0"/>
              </a:defRPr>
            </a:lvl1pPr>
            <a:lvl2pPr marL="742950" indent="-285750" eaLnBrk="0" hangingPunct="0">
              <a:defRPr sz="2000">
                <a:solidFill>
                  <a:schemeClr val="tx1"/>
                </a:solidFill>
                <a:latin typeface="Calibri" pitchFamily="34" charset="0"/>
                <a:cs typeface="Arial" pitchFamily="34" charset="0"/>
              </a:defRPr>
            </a:lvl2pPr>
            <a:lvl3pPr marL="1143000" indent="-228600" eaLnBrk="0" hangingPunct="0">
              <a:defRPr sz="2000">
                <a:solidFill>
                  <a:schemeClr val="tx1"/>
                </a:solidFill>
                <a:latin typeface="Calibri" pitchFamily="34" charset="0"/>
                <a:cs typeface="Arial" pitchFamily="34" charset="0"/>
              </a:defRPr>
            </a:lvl3pPr>
            <a:lvl4pPr marL="1600200" indent="-228600" eaLnBrk="0" hangingPunct="0">
              <a:defRPr sz="2000">
                <a:solidFill>
                  <a:schemeClr val="tx1"/>
                </a:solidFill>
                <a:latin typeface="Calibri" pitchFamily="34" charset="0"/>
                <a:cs typeface="Arial" pitchFamily="34" charset="0"/>
              </a:defRPr>
            </a:lvl4pPr>
            <a:lvl5pPr marL="2057400" indent="-228600" eaLnBrk="0" hangingPunct="0">
              <a:defRPr sz="2000">
                <a:solidFill>
                  <a:schemeClr val="tx1"/>
                </a:solidFill>
                <a:latin typeface="Calibri" pitchFamily="34" charset="0"/>
                <a:cs typeface="Arial" pitchFamily="34" charset="0"/>
              </a:defRPr>
            </a:lvl5pPr>
            <a:lvl6pPr marL="2514600" indent="-228600" algn="ctr" eaLnBrk="0" fontAlgn="base" hangingPunct="0">
              <a:spcBef>
                <a:spcPct val="0"/>
              </a:spcBef>
              <a:spcAft>
                <a:spcPct val="0"/>
              </a:spcAft>
              <a:defRPr sz="2000">
                <a:solidFill>
                  <a:schemeClr val="tx1"/>
                </a:solidFill>
                <a:latin typeface="Calibri" pitchFamily="34" charset="0"/>
                <a:cs typeface="Arial" pitchFamily="34" charset="0"/>
              </a:defRPr>
            </a:lvl6pPr>
            <a:lvl7pPr marL="2971800" indent="-228600" algn="ctr" eaLnBrk="0" fontAlgn="base" hangingPunct="0">
              <a:spcBef>
                <a:spcPct val="0"/>
              </a:spcBef>
              <a:spcAft>
                <a:spcPct val="0"/>
              </a:spcAft>
              <a:defRPr sz="2000">
                <a:solidFill>
                  <a:schemeClr val="tx1"/>
                </a:solidFill>
                <a:latin typeface="Calibri" pitchFamily="34" charset="0"/>
                <a:cs typeface="Arial" pitchFamily="34" charset="0"/>
              </a:defRPr>
            </a:lvl7pPr>
            <a:lvl8pPr marL="3429000" indent="-228600" algn="ctr" eaLnBrk="0" fontAlgn="base" hangingPunct="0">
              <a:spcBef>
                <a:spcPct val="0"/>
              </a:spcBef>
              <a:spcAft>
                <a:spcPct val="0"/>
              </a:spcAft>
              <a:defRPr sz="2000">
                <a:solidFill>
                  <a:schemeClr val="tx1"/>
                </a:solidFill>
                <a:latin typeface="Calibri" pitchFamily="34" charset="0"/>
                <a:cs typeface="Arial" pitchFamily="34" charset="0"/>
              </a:defRPr>
            </a:lvl8pPr>
            <a:lvl9pPr marL="3886200" indent="-228600" algn="ctr" eaLnBrk="0" fontAlgn="base" hangingPunct="0">
              <a:spcBef>
                <a:spcPct val="0"/>
              </a:spcBef>
              <a:spcAft>
                <a:spcPct val="0"/>
              </a:spcAft>
              <a:defRPr sz="2000">
                <a:solidFill>
                  <a:schemeClr val="tx1"/>
                </a:solidFill>
                <a:latin typeface="Calibri" pitchFamily="34" charset="0"/>
                <a:cs typeface="Arial" pitchFamily="34" charset="0"/>
              </a:defRPr>
            </a:lvl9pPr>
          </a:lstStyle>
          <a:p>
            <a:pPr eaLnBrk="1" fontAlgn="base" hangingPunct="1">
              <a:spcBef>
                <a:spcPct val="0"/>
              </a:spcBef>
              <a:spcAft>
                <a:spcPct val="0"/>
              </a:spcAft>
              <a:defRPr/>
            </a:pPr>
            <a:endParaRPr lang="en-GB" altLang="en-US" sz="1800">
              <a:solidFill>
                <a:srgbClr val="000000"/>
              </a:solidFill>
              <a:latin typeface="Arial" pitchFamily="34" charset="0"/>
            </a:endParaRPr>
          </a:p>
        </p:txBody>
      </p:sp>
      <p:sp>
        <p:nvSpPr>
          <p:cNvPr id="2051" name="Rectangle 3"/>
          <p:cNvSpPr>
            <a:spLocks noGrp="1" noChangeArrowheads="1"/>
          </p:cNvSpPr>
          <p:nvPr>
            <p:ph type="title"/>
            <p:custDataLst>
              <p:tags r:id="rId14"/>
            </p:custDataLst>
          </p:nvPr>
        </p:nvSpPr>
        <p:spPr bwMode="auto">
          <a:xfrm>
            <a:off x="455613" y="274638"/>
            <a:ext cx="8226425" cy="1143000"/>
          </a:xfrm>
          <a:prstGeom prst="rect">
            <a:avLst/>
          </a:prstGeom>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2" name="Rectangle 4"/>
          <p:cNvSpPr>
            <a:spLocks noGrp="1" noChangeArrowheads="1"/>
          </p:cNvSpPr>
          <p:nvPr>
            <p:ph type="body" idx="1"/>
            <p:custDataLst>
              <p:tags r:id="rId15"/>
            </p:custDataLst>
          </p:nvPr>
        </p:nvSpPr>
        <p:spPr bwMode="auto">
          <a:xfrm>
            <a:off x="455613" y="1600200"/>
            <a:ext cx="8226425" cy="4525963"/>
          </a:xfrm>
          <a:prstGeom prst="rect">
            <a:avLst/>
          </a:prstGeom>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8677" name="Rectangle 5"/>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atin typeface="Arial" pitchFamily="34" charset="0"/>
                <a:cs typeface="Arial" pitchFamily="34" charset="0"/>
              </a:defRPr>
            </a:lvl1pPr>
          </a:lstStyle>
          <a:p>
            <a:pPr fontAlgn="base">
              <a:spcBef>
                <a:spcPct val="0"/>
              </a:spcBef>
              <a:spcAft>
                <a:spcPct val="0"/>
              </a:spcAft>
              <a:defRPr/>
            </a:pPr>
            <a:endParaRPr lang="en-US" altLang="en-US">
              <a:solidFill>
                <a:srgbClr val="000000"/>
              </a:solidFill>
            </a:endParaRPr>
          </a:p>
        </p:txBody>
      </p:sp>
      <p:sp>
        <p:nvSpPr>
          <p:cNvPr id="28678" name="Rectangle 6"/>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Arial" pitchFamily="34" charset="0"/>
                <a:cs typeface="Arial" pitchFamily="34" charset="0"/>
              </a:defRPr>
            </a:lvl1pPr>
          </a:lstStyle>
          <a:p>
            <a:pPr fontAlgn="base">
              <a:spcBef>
                <a:spcPct val="0"/>
              </a:spcBef>
              <a:spcAft>
                <a:spcPct val="0"/>
              </a:spcAft>
              <a:defRPr/>
            </a:pPr>
            <a:endParaRPr lang="en-US" altLang="en-US">
              <a:solidFill>
                <a:srgbClr val="000000"/>
              </a:solidFill>
            </a:endParaRPr>
          </a:p>
        </p:txBody>
      </p:sp>
      <p:sp>
        <p:nvSpPr>
          <p:cNvPr id="28679" name="Rectangle 7"/>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Arial" pitchFamily="34" charset="0"/>
                <a:cs typeface="Arial" pitchFamily="34" charset="0"/>
              </a:defRPr>
            </a:lvl1pPr>
          </a:lstStyle>
          <a:p>
            <a:pPr fontAlgn="base">
              <a:spcBef>
                <a:spcPct val="0"/>
              </a:spcBef>
              <a:spcAft>
                <a:spcPct val="0"/>
              </a:spcAft>
              <a:defRPr/>
            </a:pPr>
            <a:fld id="{B7779775-3B78-47E4-9C60-9F785DF3B3F3}" type="slidenum">
              <a:rPr lang="en-US" altLang="en-US">
                <a:solidFill>
                  <a:srgbClr val="000000"/>
                </a:solidFill>
              </a:rPr>
              <a:pPr fontAlgn="base">
                <a:spcBef>
                  <a:spcPct val="0"/>
                </a:spcBef>
                <a:spcAft>
                  <a:spcPct val="0"/>
                </a:spcAft>
                <a:defRPr/>
              </a:pPr>
              <a:t>‹#›</a:t>
            </a:fld>
            <a:endParaRPr lang="en-US" altLang="en-US">
              <a:solidFill>
                <a:srgbClr val="000000"/>
              </a:solidFill>
            </a:endParaRPr>
          </a:p>
        </p:txBody>
      </p:sp>
      <p:sp>
        <p:nvSpPr>
          <p:cNvPr id="2056" name="Rectangle 8"/>
          <p:cNvSpPr>
            <a:spLocks noChangeArrowheads="1"/>
          </p:cNvSpPr>
          <p:nvPr/>
        </p:nvSpPr>
        <p:spPr bwMode="auto">
          <a:xfrm>
            <a:off x="3116263" y="6556375"/>
            <a:ext cx="2895600"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sz="2000">
                <a:solidFill>
                  <a:schemeClr val="tx1"/>
                </a:solidFill>
                <a:latin typeface="Calibri" pitchFamily="34" charset="0"/>
                <a:cs typeface="Arial" pitchFamily="34" charset="0"/>
              </a:defRPr>
            </a:lvl1pPr>
            <a:lvl2pPr marL="742950" indent="-285750" eaLnBrk="0" hangingPunct="0">
              <a:defRPr sz="2000">
                <a:solidFill>
                  <a:schemeClr val="tx1"/>
                </a:solidFill>
                <a:latin typeface="Calibri" pitchFamily="34" charset="0"/>
                <a:cs typeface="Arial" pitchFamily="34" charset="0"/>
              </a:defRPr>
            </a:lvl2pPr>
            <a:lvl3pPr marL="1143000" indent="-228600" eaLnBrk="0" hangingPunct="0">
              <a:defRPr sz="2000">
                <a:solidFill>
                  <a:schemeClr val="tx1"/>
                </a:solidFill>
                <a:latin typeface="Calibri" pitchFamily="34" charset="0"/>
                <a:cs typeface="Arial" pitchFamily="34" charset="0"/>
              </a:defRPr>
            </a:lvl3pPr>
            <a:lvl4pPr marL="1600200" indent="-228600" eaLnBrk="0" hangingPunct="0">
              <a:defRPr sz="2000">
                <a:solidFill>
                  <a:schemeClr val="tx1"/>
                </a:solidFill>
                <a:latin typeface="Calibri" pitchFamily="34" charset="0"/>
                <a:cs typeface="Arial" pitchFamily="34" charset="0"/>
              </a:defRPr>
            </a:lvl4pPr>
            <a:lvl5pPr marL="2057400" indent="-228600" eaLnBrk="0" hangingPunct="0">
              <a:defRPr sz="2000">
                <a:solidFill>
                  <a:schemeClr val="tx1"/>
                </a:solidFill>
                <a:latin typeface="Calibri" pitchFamily="34" charset="0"/>
                <a:cs typeface="Arial" pitchFamily="34" charset="0"/>
              </a:defRPr>
            </a:lvl5pPr>
            <a:lvl6pPr marL="2514600" indent="-228600" algn="ctr" eaLnBrk="0" fontAlgn="base" hangingPunct="0">
              <a:spcBef>
                <a:spcPct val="0"/>
              </a:spcBef>
              <a:spcAft>
                <a:spcPct val="0"/>
              </a:spcAft>
              <a:defRPr sz="2000">
                <a:solidFill>
                  <a:schemeClr val="tx1"/>
                </a:solidFill>
                <a:latin typeface="Calibri" pitchFamily="34" charset="0"/>
                <a:cs typeface="Arial" pitchFamily="34" charset="0"/>
              </a:defRPr>
            </a:lvl6pPr>
            <a:lvl7pPr marL="2971800" indent="-228600" algn="ctr" eaLnBrk="0" fontAlgn="base" hangingPunct="0">
              <a:spcBef>
                <a:spcPct val="0"/>
              </a:spcBef>
              <a:spcAft>
                <a:spcPct val="0"/>
              </a:spcAft>
              <a:defRPr sz="2000">
                <a:solidFill>
                  <a:schemeClr val="tx1"/>
                </a:solidFill>
                <a:latin typeface="Calibri" pitchFamily="34" charset="0"/>
                <a:cs typeface="Arial" pitchFamily="34" charset="0"/>
              </a:defRPr>
            </a:lvl7pPr>
            <a:lvl8pPr marL="3429000" indent="-228600" algn="ctr" eaLnBrk="0" fontAlgn="base" hangingPunct="0">
              <a:spcBef>
                <a:spcPct val="0"/>
              </a:spcBef>
              <a:spcAft>
                <a:spcPct val="0"/>
              </a:spcAft>
              <a:defRPr sz="2000">
                <a:solidFill>
                  <a:schemeClr val="tx1"/>
                </a:solidFill>
                <a:latin typeface="Calibri" pitchFamily="34" charset="0"/>
                <a:cs typeface="Arial" pitchFamily="34" charset="0"/>
              </a:defRPr>
            </a:lvl8pPr>
            <a:lvl9pPr marL="3886200" indent="-228600" algn="ctr" eaLnBrk="0" fontAlgn="base" hangingPunct="0">
              <a:spcBef>
                <a:spcPct val="0"/>
              </a:spcBef>
              <a:spcAft>
                <a:spcPct val="0"/>
              </a:spcAft>
              <a:defRPr sz="2000">
                <a:solidFill>
                  <a:schemeClr val="tx1"/>
                </a:solidFill>
                <a:latin typeface="Calibri" pitchFamily="34" charset="0"/>
                <a:cs typeface="Arial" pitchFamily="34" charset="0"/>
              </a:defRPr>
            </a:lvl9pPr>
          </a:lstStyle>
          <a:p>
            <a:pPr eaLnBrk="1" fontAlgn="base" hangingPunct="1">
              <a:spcBef>
                <a:spcPct val="0"/>
              </a:spcBef>
              <a:spcAft>
                <a:spcPct val="0"/>
              </a:spcAft>
              <a:defRPr/>
            </a:pPr>
            <a:fld id="{8B0B43FE-E2FE-45A0-869B-E10AF4C3F5B7}" type="slidenum">
              <a:rPr lang="en-US" altLang="en-US" sz="1400" b="1" smtClean="0">
                <a:solidFill>
                  <a:srgbClr val="000000"/>
                </a:solidFill>
              </a:rPr>
              <a:pPr eaLnBrk="1" fontAlgn="base" hangingPunct="1">
                <a:spcBef>
                  <a:spcPct val="0"/>
                </a:spcBef>
                <a:spcAft>
                  <a:spcPct val="0"/>
                </a:spcAft>
                <a:defRPr/>
              </a:pPr>
              <a:t>‹#›</a:t>
            </a:fld>
            <a:endParaRPr lang="en-US" altLang="en-US" sz="1400" b="1">
              <a:solidFill>
                <a:srgbClr val="000000"/>
              </a:solidFill>
            </a:endParaRPr>
          </a:p>
        </p:txBody>
      </p:sp>
      <p:pic>
        <p:nvPicPr>
          <p:cNvPr id="2057" name="Picture 10" descr="600px-Logo_of_the_United_Nations_(B&amp;W)"/>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094663" y="5911850"/>
            <a:ext cx="969962"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57447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p:hf sldNum="0" hdr="0" ftr="0" dt="0"/>
  <p:txStyles>
    <p:titleStyle>
      <a:lvl1pPr algn="l" rtl="0" eaLnBrk="0" fontAlgn="base" hangingPunct="0">
        <a:spcBef>
          <a:spcPct val="0"/>
        </a:spcBef>
        <a:spcAft>
          <a:spcPct val="0"/>
        </a:spcAft>
        <a:buClr>
          <a:schemeClr val="tx1"/>
        </a:buClr>
        <a:defRPr sz="3200">
          <a:solidFill>
            <a:schemeClr val="tx1"/>
          </a:solidFill>
          <a:latin typeface="+mj-lt"/>
          <a:ea typeface="+mj-ea"/>
          <a:cs typeface="+mj-cs"/>
        </a:defRPr>
      </a:lvl1pPr>
      <a:lvl2pPr algn="l" rtl="0" eaLnBrk="0" fontAlgn="base" hangingPunct="0">
        <a:spcBef>
          <a:spcPct val="0"/>
        </a:spcBef>
        <a:spcAft>
          <a:spcPct val="0"/>
        </a:spcAft>
        <a:buClr>
          <a:schemeClr val="tx1"/>
        </a:buClr>
        <a:defRPr sz="3200">
          <a:solidFill>
            <a:schemeClr val="tx1"/>
          </a:solidFill>
          <a:latin typeface="Arial" pitchFamily="34" charset="0"/>
        </a:defRPr>
      </a:lvl2pPr>
      <a:lvl3pPr algn="l" rtl="0" eaLnBrk="0" fontAlgn="base" hangingPunct="0">
        <a:spcBef>
          <a:spcPct val="0"/>
        </a:spcBef>
        <a:spcAft>
          <a:spcPct val="0"/>
        </a:spcAft>
        <a:buClr>
          <a:schemeClr val="tx1"/>
        </a:buClr>
        <a:defRPr sz="3200">
          <a:solidFill>
            <a:schemeClr val="tx1"/>
          </a:solidFill>
          <a:latin typeface="Arial" pitchFamily="34" charset="0"/>
        </a:defRPr>
      </a:lvl3pPr>
      <a:lvl4pPr algn="l" rtl="0" eaLnBrk="0" fontAlgn="base" hangingPunct="0">
        <a:spcBef>
          <a:spcPct val="0"/>
        </a:spcBef>
        <a:spcAft>
          <a:spcPct val="0"/>
        </a:spcAft>
        <a:buClr>
          <a:schemeClr val="tx1"/>
        </a:buClr>
        <a:defRPr sz="3200">
          <a:solidFill>
            <a:schemeClr val="tx1"/>
          </a:solidFill>
          <a:latin typeface="Arial" pitchFamily="34" charset="0"/>
        </a:defRPr>
      </a:lvl4pPr>
      <a:lvl5pPr algn="l" rtl="0" eaLnBrk="0" fontAlgn="base" hangingPunct="0">
        <a:spcBef>
          <a:spcPct val="0"/>
        </a:spcBef>
        <a:spcAft>
          <a:spcPct val="0"/>
        </a:spcAft>
        <a:buClr>
          <a:schemeClr val="tx1"/>
        </a:buClr>
        <a:defRPr sz="3200">
          <a:solidFill>
            <a:schemeClr val="tx1"/>
          </a:solidFill>
          <a:latin typeface="Arial" pitchFamily="34" charset="0"/>
        </a:defRPr>
      </a:lvl5pPr>
      <a:lvl6pPr marL="457200" algn="l" rtl="0" eaLnBrk="1" fontAlgn="base" hangingPunct="1">
        <a:spcBef>
          <a:spcPct val="0"/>
        </a:spcBef>
        <a:spcAft>
          <a:spcPct val="0"/>
        </a:spcAft>
        <a:buClr>
          <a:schemeClr val="tx1"/>
        </a:buClr>
        <a:defRPr sz="3200">
          <a:solidFill>
            <a:schemeClr val="tx1"/>
          </a:solidFill>
          <a:latin typeface="Arial" pitchFamily="34" charset="0"/>
        </a:defRPr>
      </a:lvl6pPr>
      <a:lvl7pPr marL="914400" algn="l" rtl="0" eaLnBrk="1" fontAlgn="base" hangingPunct="1">
        <a:spcBef>
          <a:spcPct val="0"/>
        </a:spcBef>
        <a:spcAft>
          <a:spcPct val="0"/>
        </a:spcAft>
        <a:buClr>
          <a:schemeClr val="tx1"/>
        </a:buClr>
        <a:defRPr sz="3200">
          <a:solidFill>
            <a:schemeClr val="tx1"/>
          </a:solidFill>
          <a:latin typeface="Arial" pitchFamily="34" charset="0"/>
        </a:defRPr>
      </a:lvl7pPr>
      <a:lvl8pPr marL="1371600" algn="l" rtl="0" eaLnBrk="1" fontAlgn="base" hangingPunct="1">
        <a:spcBef>
          <a:spcPct val="0"/>
        </a:spcBef>
        <a:spcAft>
          <a:spcPct val="0"/>
        </a:spcAft>
        <a:buClr>
          <a:schemeClr val="tx1"/>
        </a:buClr>
        <a:defRPr sz="3200">
          <a:solidFill>
            <a:schemeClr val="tx1"/>
          </a:solidFill>
          <a:latin typeface="Arial" pitchFamily="34" charset="0"/>
        </a:defRPr>
      </a:lvl8pPr>
      <a:lvl9pPr marL="1828800" algn="l" rtl="0" eaLnBrk="1" fontAlgn="base" hangingPunct="1">
        <a:spcBef>
          <a:spcPct val="0"/>
        </a:spcBef>
        <a:spcAft>
          <a:spcPct val="0"/>
        </a:spcAft>
        <a:buClr>
          <a:schemeClr val="tx1"/>
        </a:buClr>
        <a:defRPr sz="3200">
          <a:solidFill>
            <a:schemeClr val="tx1"/>
          </a:solidFill>
          <a:latin typeface="Arial" pitchFamily="34" charset="0"/>
        </a:defRPr>
      </a:lvl9pPr>
    </p:titleStyle>
    <p:bodyStyle>
      <a:lvl1pPr marL="342900" indent="-342900" algn="l" rtl="0" eaLnBrk="0" fontAlgn="base" hangingPunct="0">
        <a:spcBef>
          <a:spcPct val="20000"/>
        </a:spcBef>
        <a:spcAft>
          <a:spcPct val="0"/>
        </a:spcAft>
        <a:buClr>
          <a:schemeClr val="tx1"/>
        </a:buClr>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Char char="•"/>
        <a:defRPr sz="2400">
          <a:solidFill>
            <a:schemeClr val="tx1"/>
          </a:solidFill>
          <a:latin typeface="+mn-lt"/>
        </a:defRPr>
      </a:lvl2pPr>
      <a:lvl3pPr marL="1143000" indent="-228600" algn="l" rtl="0" eaLnBrk="0" fontAlgn="base" hangingPunct="0">
        <a:spcBef>
          <a:spcPct val="20000"/>
        </a:spcBef>
        <a:spcAft>
          <a:spcPct val="0"/>
        </a:spcAft>
        <a:buClr>
          <a:schemeClr val="tx1"/>
        </a:buClr>
        <a:buChar char="•"/>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400">
          <a:solidFill>
            <a:schemeClr val="tx1"/>
          </a:solidFill>
          <a:latin typeface="+mn-lt"/>
        </a:defRPr>
      </a:lvl4pPr>
      <a:lvl5pPr marL="2057400" indent="-228600" algn="l" rtl="0" eaLnBrk="0" fontAlgn="base" hangingPunct="0">
        <a:spcBef>
          <a:spcPct val="20000"/>
        </a:spcBef>
        <a:spcAft>
          <a:spcPct val="0"/>
        </a:spcAft>
        <a:buClr>
          <a:schemeClr val="tx1"/>
        </a:buClr>
        <a:buChar char="•"/>
        <a:defRPr sz="2400">
          <a:solidFill>
            <a:schemeClr val="tx1"/>
          </a:solidFill>
          <a:latin typeface="+mn-lt"/>
        </a:defRPr>
      </a:lvl5pPr>
      <a:lvl6pPr marL="2514600" indent="-228600" algn="l" rtl="0" eaLnBrk="1" fontAlgn="base" hangingPunct="1">
        <a:spcBef>
          <a:spcPct val="20000"/>
        </a:spcBef>
        <a:spcAft>
          <a:spcPct val="0"/>
        </a:spcAft>
        <a:buClr>
          <a:schemeClr val="tx1"/>
        </a:buClr>
        <a:buChar char="•"/>
        <a:defRPr sz="2400">
          <a:solidFill>
            <a:schemeClr val="tx1"/>
          </a:solidFill>
          <a:latin typeface="+mn-lt"/>
        </a:defRPr>
      </a:lvl6pPr>
      <a:lvl7pPr marL="2971800" indent="-228600" algn="l" rtl="0" eaLnBrk="1" fontAlgn="base" hangingPunct="1">
        <a:spcBef>
          <a:spcPct val="20000"/>
        </a:spcBef>
        <a:spcAft>
          <a:spcPct val="0"/>
        </a:spcAft>
        <a:buClr>
          <a:schemeClr val="tx1"/>
        </a:buClr>
        <a:buChar char="•"/>
        <a:defRPr sz="2400">
          <a:solidFill>
            <a:schemeClr val="tx1"/>
          </a:solidFill>
          <a:latin typeface="+mn-lt"/>
        </a:defRPr>
      </a:lvl7pPr>
      <a:lvl8pPr marL="3429000" indent="-228600" algn="l" rtl="0" eaLnBrk="1" fontAlgn="base" hangingPunct="1">
        <a:spcBef>
          <a:spcPct val="20000"/>
        </a:spcBef>
        <a:spcAft>
          <a:spcPct val="0"/>
        </a:spcAft>
        <a:buClr>
          <a:schemeClr val="tx1"/>
        </a:buClr>
        <a:buChar char="•"/>
        <a:defRPr sz="2400">
          <a:solidFill>
            <a:schemeClr val="tx1"/>
          </a:solidFill>
          <a:latin typeface="+mn-lt"/>
        </a:defRPr>
      </a:lvl8pPr>
      <a:lvl9pPr marL="3886200" indent="-228600" algn="l" rtl="0" eaLnBrk="1" fontAlgn="base" hangingPunct="1">
        <a:spcBef>
          <a:spcPct val="20000"/>
        </a:spcBef>
        <a:spcAft>
          <a:spcPct val="0"/>
        </a:spcAft>
        <a:buClr>
          <a:schemeClr val="tx1"/>
        </a:buClr>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7" name="Picture 4" descr="600px-Logo_of_the_United_Nations_(B&amp;W)"/>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849996" y="5943600"/>
            <a:ext cx="836804" cy="73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p:cNvCxnSpPr/>
          <p:nvPr/>
        </p:nvCxnSpPr>
        <p:spPr>
          <a:xfrm>
            <a:off x="457200" y="6324600"/>
            <a:ext cx="7315200" cy="0"/>
          </a:xfrm>
          <a:prstGeom prst="line">
            <a:avLst/>
          </a:prstGeom>
          <a:ln w="19050">
            <a:solidFill>
              <a:srgbClr val="00808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87846" y="6321623"/>
            <a:ext cx="2584554" cy="307777"/>
          </a:xfrm>
          <a:prstGeom prst="rect">
            <a:avLst/>
          </a:prstGeom>
          <a:noFill/>
        </p:spPr>
        <p:txBody>
          <a:bodyPr wrap="none" rtlCol="0">
            <a:spAutoFit/>
          </a:bodyPr>
          <a:lstStyle/>
          <a:p>
            <a:r>
              <a:rPr lang="en-US" sz="1400" i="1" dirty="0">
                <a:solidFill>
                  <a:srgbClr val="008080"/>
                </a:solidFill>
              </a:rPr>
              <a:t>United Nations Statistics Division</a:t>
            </a:r>
            <a:endParaRPr lang="en-GB" sz="1400" i="1" dirty="0">
              <a:solidFill>
                <a:srgbClr val="008080"/>
              </a:solidFill>
            </a:endParaRPr>
          </a:p>
        </p:txBody>
      </p:sp>
    </p:spTree>
    <p:extLst>
      <p:ext uri="{BB962C8B-B14F-4D97-AF65-F5344CB8AC3E}">
        <p14:creationId xmlns:p14="http://schemas.microsoft.com/office/powerpoint/2010/main" val="46014410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sldNum="0" hdr="0" ftr="0" dt="0"/>
  <p:txStyles>
    <p:titleStyle>
      <a:lvl1pPr algn="ctr" defTabSz="914400" rtl="0" eaLnBrk="1" latinLnBrk="0" hangingPunct="1">
        <a:spcBef>
          <a:spcPct val="0"/>
        </a:spcBef>
        <a:buNone/>
        <a:defRPr sz="3000" kern="1200">
          <a:solidFill>
            <a:srgbClr val="008080"/>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12.jpg"/><Relationship Id="rId4" Type="http://schemas.openxmlformats.org/officeDocument/2006/relationships/image" Target="../media/image14.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hyperlink" Target="https://unstats.un.org/unsd/envstats/censuses/" TargetMode="External"/><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hyperlink" Target="https://www.spc.int/" TargetMode="External"/><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hyperlink" Target="https://unstats.un.org/unsd/demographic-social/census/document-resources/"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6.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hyperlink" Target="https://unstats.un.org/unsd/demographic-social/census/document-resources/?search=&amp;docType=&amp;countryName=Kiribati" TargetMode="External"/><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hyperlink" Target="https://unstats.un.org/unsd/demographic-social/census/document-resources/?search=&amp;docType=&amp;countryName=Kiribati" TargetMode="External"/><Relationship Id="rId2" Type="http://schemas.openxmlformats.org/officeDocument/2006/relationships/notesSlide" Target="../notesSlides/notesSlide13.xml"/><Relationship Id="rId1" Type="http://schemas.openxmlformats.org/officeDocument/2006/relationships/slideLayout" Target="../slideLayouts/slideLayout16.xml"/><Relationship Id="rId4" Type="http://schemas.openxmlformats.org/officeDocument/2006/relationships/hyperlink" Target="https://unstats.un.org/unsd/demographic-social/census/document-resources/?search=&amp;docType=&amp;countryName=Hungary"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hyperlink" Target="https://unstats.un.org/unsd/envstats/censuses/?selectName=&amp;selectCountry=Nepal&amp;selectYear=" TargetMode="External"/><Relationship Id="rId2" Type="http://schemas.openxmlformats.org/officeDocument/2006/relationships/notesSlide" Target="../notesSlides/notesSlide16.xml"/><Relationship Id="rId1" Type="http://schemas.openxmlformats.org/officeDocument/2006/relationships/slideLayout" Target="../slideLayouts/slideLayout16.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hyperlink" Target="mailto:envstats@un.org" TargetMode="External"/><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hyperlink" Target="http://unstats.un.org/unsd/envstats" TargetMode="External"/><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14.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941" y="243426"/>
            <a:ext cx="8991600" cy="1066800"/>
          </a:xfrm>
        </p:spPr>
        <p:txBody>
          <a:bodyPr>
            <a:noAutofit/>
          </a:bodyPr>
          <a:lstStyle/>
          <a:p>
            <a:r>
              <a:rPr lang="en-US" sz="2800" dirty="0"/>
              <a:t>Data Sources in Environment and Climate Change Statistics</a:t>
            </a:r>
            <a:endParaRPr lang="en-GB" sz="2800" dirty="0"/>
          </a:p>
        </p:txBody>
      </p:sp>
      <p:pic>
        <p:nvPicPr>
          <p:cNvPr id="5" name="Picture 4" descr="http://resources2.news.com.au/images/2008/10/10/1111120/489918-climate-change.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15507" y="2540977"/>
            <a:ext cx="1524000" cy="1228088"/>
          </a:xfrm>
          <a:prstGeom prst="rect">
            <a:avLst/>
          </a:prstGeom>
          <a:noFill/>
          <a:ln>
            <a:noFill/>
          </a:ln>
        </p:spPr>
      </p:pic>
      <p:pic>
        <p:nvPicPr>
          <p:cNvPr id="7171" name="Picture 3" descr="C:\Users\Rayen.Quiroga\Desktop\37_Evidence-sea-level-ris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8147" y="2540977"/>
            <a:ext cx="1396428" cy="12301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p:nvPr/>
        </p:nvPicPr>
        <p:blipFill>
          <a:blip r:embed="rId5"/>
          <a:stretch>
            <a:fillRect/>
          </a:stretch>
        </p:blipFill>
        <p:spPr>
          <a:xfrm>
            <a:off x="3019425" y="3836377"/>
            <a:ext cx="3105150" cy="1269023"/>
          </a:xfrm>
          <a:prstGeom prst="rect">
            <a:avLst/>
          </a:prstGeom>
        </p:spPr>
      </p:pic>
      <p:pic>
        <p:nvPicPr>
          <p:cNvPr id="7" name="Picture 2" descr="http://www.fhs.ch/images/banner_statistics.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19425" y="1550377"/>
            <a:ext cx="3105150" cy="825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1706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DCEB1-3E8F-BEE5-1751-F961F3B501E7}"/>
              </a:ext>
            </a:extLst>
          </p:cNvPr>
          <p:cNvSpPr>
            <a:spLocks noGrp="1"/>
          </p:cNvSpPr>
          <p:nvPr>
            <p:ph type="title"/>
          </p:nvPr>
        </p:nvSpPr>
        <p:spPr/>
        <p:txBody>
          <a:bodyPr/>
          <a:lstStyle/>
          <a:p>
            <a:r>
              <a:rPr lang="en-US" dirty="0"/>
              <a:t>Sources of Data</a:t>
            </a:r>
            <a:endParaRPr lang="en-GB" dirty="0"/>
          </a:p>
        </p:txBody>
      </p:sp>
      <p:sp>
        <p:nvSpPr>
          <p:cNvPr id="3" name="Content Placeholder 2">
            <a:extLst>
              <a:ext uri="{FF2B5EF4-FFF2-40B4-BE49-F238E27FC236}">
                <a16:creationId xmlns:a16="http://schemas.microsoft.com/office/drawing/2014/main" id="{919AFC3D-CC16-F552-F213-7510F62442F5}"/>
              </a:ext>
            </a:extLst>
          </p:cNvPr>
          <p:cNvSpPr>
            <a:spLocks noGrp="1"/>
          </p:cNvSpPr>
          <p:nvPr>
            <p:ph idx="1"/>
          </p:nvPr>
        </p:nvSpPr>
        <p:spPr>
          <a:xfrm>
            <a:off x="457200" y="1600200"/>
            <a:ext cx="5105400" cy="4525963"/>
          </a:xfrm>
        </p:spPr>
        <p:txBody>
          <a:bodyPr>
            <a:normAutofit fontScale="70000" lnSpcReduction="20000"/>
          </a:bodyPr>
          <a:lstStyle/>
          <a:p>
            <a:pPr marL="355600" indent="-342900">
              <a:lnSpc>
                <a:spcPct val="100000"/>
              </a:lnSpc>
              <a:spcBef>
                <a:spcPts val="100"/>
              </a:spcBef>
              <a:buFont typeface="+mj-lt"/>
              <a:buAutoNum type="arabicPeriod"/>
              <a:tabLst>
                <a:tab pos="354965" algn="l"/>
                <a:tab pos="355600" algn="l"/>
              </a:tabLst>
            </a:pPr>
            <a:r>
              <a:rPr lang="en-US" sz="2400" b="1" dirty="0"/>
              <a:t>Statistical surveys </a:t>
            </a:r>
            <a:r>
              <a:rPr lang="en-US" sz="2400" dirty="0"/>
              <a:t>(e.g., censuses or sample surveys of population, housing, agriculture, enterprises, households, employment, and different aspects of environment management)</a:t>
            </a:r>
          </a:p>
          <a:p>
            <a:pPr marL="355600" indent="-342900">
              <a:lnSpc>
                <a:spcPct val="100000"/>
              </a:lnSpc>
              <a:spcBef>
                <a:spcPts val="100"/>
              </a:spcBef>
              <a:buFont typeface="+mj-lt"/>
              <a:buAutoNum type="arabicPeriod"/>
              <a:tabLst>
                <a:tab pos="354965" algn="l"/>
                <a:tab pos="355600" algn="l"/>
              </a:tabLst>
            </a:pPr>
            <a:endParaRPr lang="en-US" sz="2400" dirty="0">
              <a:latin typeface="Calibri"/>
              <a:cs typeface="Calibri"/>
            </a:endParaRPr>
          </a:p>
          <a:p>
            <a:pPr marL="355600" marR="158115" indent="-342900">
              <a:lnSpc>
                <a:spcPct val="100000"/>
              </a:lnSpc>
              <a:buFont typeface="+mj-lt"/>
              <a:buAutoNum type="arabicPeriod"/>
              <a:tabLst>
                <a:tab pos="354965" algn="l"/>
                <a:tab pos="355600" algn="l"/>
              </a:tabLst>
            </a:pPr>
            <a:r>
              <a:rPr lang="en-US" sz="2400" b="1" spc="-10" dirty="0">
                <a:latin typeface="Calibri"/>
                <a:cs typeface="Calibri"/>
              </a:rPr>
              <a:t>Administrative</a:t>
            </a:r>
            <a:r>
              <a:rPr lang="en-US" sz="2400" b="1" spc="-5" dirty="0">
                <a:latin typeface="Calibri"/>
                <a:cs typeface="Calibri"/>
              </a:rPr>
              <a:t> </a:t>
            </a:r>
            <a:r>
              <a:rPr lang="en-US" sz="2400" b="1" spc="-15" dirty="0">
                <a:latin typeface="Calibri"/>
                <a:cs typeface="Calibri"/>
              </a:rPr>
              <a:t>records</a:t>
            </a:r>
            <a:r>
              <a:rPr lang="en-US" sz="2400" b="1" dirty="0">
                <a:latin typeface="Calibri"/>
                <a:cs typeface="Calibri"/>
              </a:rPr>
              <a:t> </a:t>
            </a:r>
            <a:r>
              <a:rPr lang="en-US" sz="2400" spc="-5" dirty="0">
                <a:latin typeface="Calibri"/>
                <a:cs typeface="Calibri"/>
              </a:rPr>
              <a:t>(of</a:t>
            </a:r>
            <a:r>
              <a:rPr lang="en-US" sz="2400" dirty="0">
                <a:latin typeface="Calibri"/>
                <a:cs typeface="Calibri"/>
              </a:rPr>
              <a:t> </a:t>
            </a:r>
            <a:r>
              <a:rPr lang="en-US" sz="2400" spc="-10" dirty="0">
                <a:latin typeface="Calibri"/>
                <a:cs typeface="Calibri"/>
              </a:rPr>
              <a:t>government</a:t>
            </a:r>
            <a:r>
              <a:rPr lang="en-US" sz="2400" spc="15" dirty="0">
                <a:latin typeface="Calibri"/>
                <a:cs typeface="Calibri"/>
              </a:rPr>
              <a:t> </a:t>
            </a:r>
            <a:r>
              <a:rPr lang="en-US" sz="2400" spc="-5" dirty="0">
                <a:latin typeface="Calibri"/>
                <a:cs typeface="Calibri"/>
              </a:rPr>
              <a:t>ministries,</a:t>
            </a:r>
            <a:r>
              <a:rPr lang="en-US" sz="2400" spc="5" dirty="0">
                <a:latin typeface="Calibri"/>
                <a:cs typeface="Calibri"/>
              </a:rPr>
              <a:t> </a:t>
            </a:r>
            <a:r>
              <a:rPr lang="en-US" sz="2400" spc="-10" dirty="0">
                <a:latin typeface="Calibri"/>
                <a:cs typeface="Calibri"/>
              </a:rPr>
              <a:t>departments</a:t>
            </a:r>
            <a:r>
              <a:rPr lang="en-US" sz="2400" spc="10" dirty="0">
                <a:latin typeface="Calibri"/>
                <a:cs typeface="Calibri"/>
              </a:rPr>
              <a:t> </a:t>
            </a:r>
            <a:r>
              <a:rPr lang="en-US" sz="2400" dirty="0">
                <a:latin typeface="Calibri"/>
                <a:cs typeface="Calibri"/>
              </a:rPr>
              <a:t>and </a:t>
            </a:r>
            <a:r>
              <a:rPr lang="en-US" sz="2400" spc="5" dirty="0">
                <a:latin typeface="Calibri"/>
                <a:cs typeface="Calibri"/>
              </a:rPr>
              <a:t> </a:t>
            </a:r>
            <a:r>
              <a:rPr lang="en-US" sz="2400" spc="-5" dirty="0">
                <a:latin typeface="Calibri"/>
                <a:cs typeface="Calibri"/>
              </a:rPr>
              <a:t>agencies,</a:t>
            </a:r>
            <a:r>
              <a:rPr lang="en-US" sz="2400" spc="20" dirty="0">
                <a:latin typeface="Calibri"/>
                <a:cs typeface="Calibri"/>
              </a:rPr>
              <a:t> </a:t>
            </a:r>
            <a:r>
              <a:rPr lang="en-US" sz="2400" spc="-5" dirty="0">
                <a:latin typeface="Calibri"/>
                <a:cs typeface="Calibri"/>
              </a:rPr>
              <a:t>utility</a:t>
            </a:r>
            <a:r>
              <a:rPr lang="en-US" sz="2400" spc="-10" dirty="0">
                <a:latin typeface="Calibri"/>
                <a:cs typeface="Calibri"/>
              </a:rPr>
              <a:t> companies,</a:t>
            </a:r>
            <a:r>
              <a:rPr lang="en-US" sz="2400" spc="20" dirty="0">
                <a:latin typeface="Calibri"/>
                <a:cs typeface="Calibri"/>
              </a:rPr>
              <a:t> </a:t>
            </a:r>
            <a:r>
              <a:rPr lang="en-US" sz="2400" dirty="0">
                <a:latin typeface="Calibri"/>
                <a:cs typeface="Calibri"/>
              </a:rPr>
              <a:t>authorities of</a:t>
            </a:r>
            <a:r>
              <a:rPr lang="en-US" sz="2400" spc="5" dirty="0">
                <a:latin typeface="Calibri"/>
                <a:cs typeface="Calibri"/>
              </a:rPr>
              <a:t> </a:t>
            </a:r>
            <a:r>
              <a:rPr lang="en-US" sz="2400" spc="-10" dirty="0">
                <a:latin typeface="Calibri"/>
                <a:cs typeface="Calibri"/>
              </a:rPr>
              <a:t>related</a:t>
            </a:r>
            <a:r>
              <a:rPr lang="en-US" sz="2400" spc="15" dirty="0">
                <a:latin typeface="Calibri"/>
                <a:cs typeface="Calibri"/>
              </a:rPr>
              <a:t> </a:t>
            </a:r>
            <a:r>
              <a:rPr lang="en-US" sz="2400" spc="-5" dirty="0">
                <a:latin typeface="Calibri"/>
                <a:cs typeface="Calibri"/>
              </a:rPr>
              <a:t>areas</a:t>
            </a:r>
            <a:r>
              <a:rPr lang="en-US" sz="2400" dirty="0">
                <a:latin typeface="Calibri"/>
                <a:cs typeface="Calibri"/>
              </a:rPr>
              <a:t> </a:t>
            </a:r>
            <a:r>
              <a:rPr lang="en-US" sz="2400" spc="-5" dirty="0">
                <a:latin typeface="Calibri"/>
                <a:cs typeface="Calibri"/>
              </a:rPr>
              <a:t>such</a:t>
            </a:r>
            <a:r>
              <a:rPr lang="en-US" sz="2400" spc="10" dirty="0">
                <a:latin typeface="Calibri"/>
                <a:cs typeface="Calibri"/>
              </a:rPr>
              <a:t> </a:t>
            </a:r>
            <a:r>
              <a:rPr lang="en-US" sz="2400" dirty="0">
                <a:latin typeface="Calibri"/>
                <a:cs typeface="Calibri"/>
              </a:rPr>
              <a:t>as</a:t>
            </a:r>
            <a:r>
              <a:rPr lang="en-US" sz="2400" spc="-5" dirty="0">
                <a:latin typeface="Calibri"/>
                <a:cs typeface="Calibri"/>
              </a:rPr>
              <a:t> </a:t>
            </a:r>
            <a:r>
              <a:rPr lang="en-US" sz="2400" spc="-40" dirty="0">
                <a:latin typeface="Calibri"/>
                <a:cs typeface="Calibri"/>
              </a:rPr>
              <a:t>water, </a:t>
            </a:r>
            <a:r>
              <a:rPr lang="en-US" sz="2400" spc="-390" dirty="0">
                <a:latin typeface="Calibri"/>
                <a:cs typeface="Calibri"/>
              </a:rPr>
              <a:t> </a:t>
            </a:r>
            <a:r>
              <a:rPr lang="en-US" sz="2400" dirty="0">
                <a:latin typeface="Calibri"/>
                <a:cs typeface="Calibri"/>
              </a:rPr>
              <a:t>land,</a:t>
            </a:r>
            <a:r>
              <a:rPr lang="en-US" sz="2400" spc="10" dirty="0">
                <a:latin typeface="Calibri"/>
                <a:cs typeface="Calibri"/>
              </a:rPr>
              <a:t> </a:t>
            </a:r>
            <a:r>
              <a:rPr lang="en-US" sz="2400" spc="-25" dirty="0">
                <a:latin typeface="Calibri"/>
                <a:cs typeface="Calibri"/>
              </a:rPr>
              <a:t>energy,</a:t>
            </a:r>
            <a:r>
              <a:rPr lang="en-US" sz="2400" dirty="0">
                <a:latin typeface="Calibri"/>
                <a:cs typeface="Calibri"/>
              </a:rPr>
              <a:t> </a:t>
            </a:r>
            <a:r>
              <a:rPr lang="en-US" sz="2400" spc="-15" dirty="0">
                <a:latin typeface="Calibri"/>
                <a:cs typeface="Calibri"/>
              </a:rPr>
              <a:t>forest,</a:t>
            </a:r>
            <a:r>
              <a:rPr lang="en-US" sz="2400" dirty="0">
                <a:latin typeface="Calibri"/>
                <a:cs typeface="Calibri"/>
              </a:rPr>
              <a:t> </a:t>
            </a:r>
            <a:r>
              <a:rPr lang="en-US" sz="2400" spc="-5" dirty="0">
                <a:latin typeface="Calibri"/>
                <a:cs typeface="Calibri"/>
              </a:rPr>
              <a:t>fisheries,</a:t>
            </a:r>
            <a:r>
              <a:rPr lang="en-US" sz="2400" dirty="0">
                <a:latin typeface="Calibri"/>
                <a:cs typeface="Calibri"/>
              </a:rPr>
              <a:t> </a:t>
            </a:r>
            <a:r>
              <a:rPr lang="en-US" sz="2400" spc="-5" dirty="0">
                <a:latin typeface="Calibri"/>
                <a:cs typeface="Calibri"/>
              </a:rPr>
              <a:t>education,</a:t>
            </a:r>
            <a:r>
              <a:rPr lang="en-US" sz="2400" spc="15" dirty="0">
                <a:latin typeface="Calibri"/>
                <a:cs typeface="Calibri"/>
              </a:rPr>
              <a:t> </a:t>
            </a:r>
            <a:r>
              <a:rPr lang="en-US" sz="2400" spc="-5" dirty="0">
                <a:latin typeface="Calibri"/>
                <a:cs typeface="Calibri"/>
              </a:rPr>
              <a:t>health,</a:t>
            </a:r>
            <a:r>
              <a:rPr lang="en-US" sz="2400" spc="5" dirty="0">
                <a:latin typeface="Calibri"/>
                <a:cs typeface="Calibri"/>
              </a:rPr>
              <a:t> </a:t>
            </a:r>
            <a:r>
              <a:rPr lang="en-US" sz="2400" spc="-10" dirty="0">
                <a:latin typeface="Calibri"/>
                <a:cs typeface="Calibri"/>
              </a:rPr>
              <a:t>budget,</a:t>
            </a:r>
            <a:r>
              <a:rPr lang="en-US" sz="2400" spc="15" dirty="0">
                <a:latin typeface="Calibri"/>
                <a:cs typeface="Calibri"/>
              </a:rPr>
              <a:t> </a:t>
            </a:r>
            <a:r>
              <a:rPr lang="en-US" sz="2400" spc="-10" dirty="0">
                <a:latin typeface="Calibri"/>
                <a:cs typeface="Calibri"/>
              </a:rPr>
              <a:t>etc.)</a:t>
            </a:r>
            <a:endParaRPr lang="en-US" sz="2400" dirty="0">
              <a:latin typeface="Calibri"/>
              <a:cs typeface="Calibri"/>
            </a:endParaRPr>
          </a:p>
          <a:p>
            <a:pPr marL="342900" indent="-342900">
              <a:lnSpc>
                <a:spcPct val="100000"/>
              </a:lnSpc>
              <a:spcBef>
                <a:spcPts val="30"/>
              </a:spcBef>
              <a:buFont typeface="+mj-lt"/>
              <a:buAutoNum type="arabicPeriod"/>
            </a:pPr>
            <a:endParaRPr lang="en-US" sz="2400" dirty="0">
              <a:latin typeface="Calibri"/>
              <a:cs typeface="Calibri"/>
            </a:endParaRPr>
          </a:p>
          <a:p>
            <a:pPr marL="355600" marR="199390" indent="-342900">
              <a:lnSpc>
                <a:spcPct val="100000"/>
              </a:lnSpc>
              <a:buFont typeface="+mj-lt"/>
              <a:buAutoNum type="arabicPeriod"/>
              <a:tabLst>
                <a:tab pos="354965" algn="l"/>
                <a:tab pos="355600" algn="l"/>
              </a:tabLst>
            </a:pPr>
            <a:r>
              <a:rPr lang="en-US" sz="2400" b="1" spc="-15" dirty="0">
                <a:latin typeface="Calibri"/>
                <a:cs typeface="Calibri"/>
              </a:rPr>
              <a:t>Remote </a:t>
            </a:r>
            <a:r>
              <a:rPr lang="en-US" sz="2400" b="1" spc="-5" dirty="0">
                <a:latin typeface="Calibri"/>
                <a:cs typeface="Calibri"/>
              </a:rPr>
              <a:t>sensing</a:t>
            </a:r>
            <a:r>
              <a:rPr lang="en-US" sz="2400" b="1" spc="-15" dirty="0">
                <a:latin typeface="Calibri"/>
                <a:cs typeface="Calibri"/>
              </a:rPr>
              <a:t> </a:t>
            </a:r>
            <a:r>
              <a:rPr lang="en-US" sz="2400" b="1" dirty="0">
                <a:latin typeface="Calibri"/>
                <a:cs typeface="Calibri"/>
              </a:rPr>
              <a:t>and </a:t>
            </a:r>
            <a:r>
              <a:rPr lang="en-US" sz="2400" b="1" spc="-5" dirty="0">
                <a:latin typeface="Calibri"/>
                <a:cs typeface="Calibri"/>
              </a:rPr>
              <a:t>thematic</a:t>
            </a:r>
            <a:r>
              <a:rPr lang="en-US" sz="2400" b="1" spc="-10" dirty="0">
                <a:latin typeface="Calibri"/>
                <a:cs typeface="Calibri"/>
              </a:rPr>
              <a:t> </a:t>
            </a:r>
            <a:r>
              <a:rPr lang="en-US" sz="2400" b="1" spc="-5" dirty="0">
                <a:latin typeface="Calibri"/>
                <a:cs typeface="Calibri"/>
              </a:rPr>
              <a:t>mapping</a:t>
            </a:r>
            <a:r>
              <a:rPr lang="en-US" sz="2400" b="1" spc="-15" dirty="0">
                <a:latin typeface="Calibri"/>
                <a:cs typeface="Calibri"/>
              </a:rPr>
              <a:t> </a:t>
            </a:r>
            <a:r>
              <a:rPr lang="en-US" sz="2400" spc="-10" dirty="0">
                <a:latin typeface="Calibri"/>
                <a:cs typeface="Calibri"/>
              </a:rPr>
              <a:t>(satellite</a:t>
            </a:r>
            <a:r>
              <a:rPr lang="en-US" sz="2400" dirty="0">
                <a:latin typeface="Calibri"/>
                <a:cs typeface="Calibri"/>
              </a:rPr>
              <a:t> </a:t>
            </a:r>
            <a:r>
              <a:rPr lang="en-US" sz="2400" spc="-20" dirty="0">
                <a:latin typeface="Calibri"/>
                <a:cs typeface="Calibri"/>
              </a:rPr>
              <a:t>imagery,</a:t>
            </a:r>
            <a:r>
              <a:rPr lang="en-US" sz="2400" dirty="0">
                <a:latin typeface="Calibri"/>
                <a:cs typeface="Calibri"/>
              </a:rPr>
              <a:t> </a:t>
            </a:r>
            <a:r>
              <a:rPr lang="en-US" sz="2400" spc="-15" dirty="0">
                <a:latin typeface="Calibri"/>
                <a:cs typeface="Calibri"/>
              </a:rPr>
              <a:t>forests</a:t>
            </a:r>
            <a:r>
              <a:rPr lang="en-US" sz="2400" spc="5" dirty="0">
                <a:latin typeface="Calibri"/>
                <a:cs typeface="Calibri"/>
              </a:rPr>
              <a:t> </a:t>
            </a:r>
            <a:r>
              <a:rPr lang="en-US" sz="2400" spc="-5" dirty="0">
                <a:latin typeface="Calibri"/>
                <a:cs typeface="Calibri"/>
              </a:rPr>
              <a:t>or </a:t>
            </a:r>
            <a:r>
              <a:rPr lang="en-US" sz="2400" dirty="0">
                <a:latin typeface="Calibri"/>
                <a:cs typeface="Calibri"/>
              </a:rPr>
              <a:t> land</a:t>
            </a:r>
            <a:r>
              <a:rPr lang="en-US" sz="2400" spc="5" dirty="0">
                <a:latin typeface="Calibri"/>
                <a:cs typeface="Calibri"/>
              </a:rPr>
              <a:t> </a:t>
            </a:r>
            <a:r>
              <a:rPr lang="en-US" sz="2400" spc="-5" dirty="0">
                <a:latin typeface="Calibri"/>
                <a:cs typeface="Calibri"/>
              </a:rPr>
              <a:t>use</a:t>
            </a:r>
            <a:r>
              <a:rPr lang="en-US" sz="2400" spc="5" dirty="0">
                <a:latin typeface="Calibri"/>
                <a:cs typeface="Calibri"/>
              </a:rPr>
              <a:t> </a:t>
            </a:r>
            <a:r>
              <a:rPr lang="en-US" sz="2400" spc="-5" dirty="0">
                <a:latin typeface="Calibri"/>
                <a:cs typeface="Calibri"/>
              </a:rPr>
              <a:t>and/or</a:t>
            </a:r>
            <a:r>
              <a:rPr lang="en-US" sz="2400" dirty="0">
                <a:latin typeface="Calibri"/>
                <a:cs typeface="Calibri"/>
              </a:rPr>
              <a:t> </a:t>
            </a:r>
            <a:r>
              <a:rPr lang="en-US" sz="2400" spc="-15" dirty="0">
                <a:latin typeface="Calibri"/>
                <a:cs typeface="Calibri"/>
              </a:rPr>
              <a:t>coverage,</a:t>
            </a:r>
            <a:r>
              <a:rPr lang="en-US" sz="2400" spc="15" dirty="0">
                <a:latin typeface="Calibri"/>
                <a:cs typeface="Calibri"/>
              </a:rPr>
              <a:t> </a:t>
            </a:r>
            <a:r>
              <a:rPr lang="en-US" sz="2400" spc="-15" dirty="0">
                <a:latin typeface="Calibri"/>
                <a:cs typeface="Calibri"/>
              </a:rPr>
              <a:t>water</a:t>
            </a:r>
            <a:r>
              <a:rPr lang="en-US" sz="2400" spc="20" dirty="0">
                <a:latin typeface="Calibri"/>
                <a:cs typeface="Calibri"/>
              </a:rPr>
              <a:t> </a:t>
            </a:r>
            <a:r>
              <a:rPr lang="en-US" sz="2400" spc="-5" dirty="0">
                <a:latin typeface="Calibri"/>
                <a:cs typeface="Calibri"/>
              </a:rPr>
              <a:t>pollution</a:t>
            </a:r>
            <a:r>
              <a:rPr lang="en-US" sz="2400" dirty="0">
                <a:latin typeface="Calibri"/>
                <a:cs typeface="Calibri"/>
              </a:rPr>
              <a:t> </a:t>
            </a:r>
            <a:r>
              <a:rPr lang="en-US" sz="2400" spc="-10" dirty="0">
                <a:latin typeface="Calibri"/>
                <a:cs typeface="Calibri"/>
              </a:rPr>
              <a:t>levels</a:t>
            </a:r>
            <a:r>
              <a:rPr lang="en-US" sz="2400" spc="5" dirty="0">
                <a:latin typeface="Calibri"/>
                <a:cs typeface="Calibri"/>
              </a:rPr>
              <a:t> </a:t>
            </a:r>
            <a:r>
              <a:rPr lang="en-US" sz="2400" dirty="0">
                <a:latin typeface="Calibri"/>
                <a:cs typeface="Calibri"/>
              </a:rPr>
              <a:t>in</a:t>
            </a:r>
            <a:r>
              <a:rPr lang="en-US" sz="2400" spc="5" dirty="0">
                <a:latin typeface="Calibri"/>
                <a:cs typeface="Calibri"/>
              </a:rPr>
              <a:t> </a:t>
            </a:r>
            <a:r>
              <a:rPr lang="en-US" sz="2400" spc="-15" dirty="0">
                <a:latin typeface="Calibri"/>
                <a:cs typeface="Calibri"/>
              </a:rPr>
              <a:t>lakes</a:t>
            </a:r>
            <a:r>
              <a:rPr lang="en-US" sz="2400" dirty="0">
                <a:latin typeface="Calibri"/>
                <a:cs typeface="Calibri"/>
              </a:rPr>
              <a:t> and</a:t>
            </a:r>
            <a:r>
              <a:rPr lang="en-US" sz="2400" spc="5" dirty="0">
                <a:latin typeface="Calibri"/>
                <a:cs typeface="Calibri"/>
              </a:rPr>
              <a:t> </a:t>
            </a:r>
            <a:r>
              <a:rPr lang="en-US" sz="2400" spc="-5" dirty="0">
                <a:latin typeface="Calibri"/>
                <a:cs typeface="Calibri"/>
              </a:rPr>
              <a:t>lagoons)</a:t>
            </a:r>
            <a:endParaRPr lang="en-US" sz="2400" dirty="0">
              <a:latin typeface="Calibri"/>
              <a:cs typeface="Calibri"/>
            </a:endParaRPr>
          </a:p>
          <a:p>
            <a:pPr marL="342900" indent="-342900">
              <a:lnSpc>
                <a:spcPct val="100000"/>
              </a:lnSpc>
              <a:spcBef>
                <a:spcPts val="30"/>
              </a:spcBef>
              <a:buFont typeface="+mj-lt"/>
              <a:buAutoNum type="arabicPeriod"/>
            </a:pPr>
            <a:endParaRPr lang="en-US" sz="2400" dirty="0">
              <a:latin typeface="Calibri"/>
              <a:cs typeface="Calibri"/>
            </a:endParaRPr>
          </a:p>
          <a:p>
            <a:pPr marL="355600" marR="749300" indent="-342900">
              <a:lnSpc>
                <a:spcPct val="100000"/>
              </a:lnSpc>
              <a:buFont typeface="+mj-lt"/>
              <a:buAutoNum type="arabicPeriod"/>
              <a:tabLst>
                <a:tab pos="354965" algn="l"/>
                <a:tab pos="355600" algn="l"/>
              </a:tabLst>
            </a:pPr>
            <a:r>
              <a:rPr lang="en-US" sz="2400" b="1" spc="-5" dirty="0">
                <a:latin typeface="Calibri"/>
                <a:cs typeface="Calibri"/>
              </a:rPr>
              <a:t>Monitoring</a:t>
            </a:r>
            <a:r>
              <a:rPr lang="en-US" sz="2400" b="1" spc="-10" dirty="0">
                <a:latin typeface="Calibri"/>
                <a:cs typeface="Calibri"/>
              </a:rPr>
              <a:t> </a:t>
            </a:r>
            <a:r>
              <a:rPr lang="en-US" sz="2400" b="1" spc="-20" dirty="0">
                <a:latin typeface="Calibri"/>
                <a:cs typeface="Calibri"/>
              </a:rPr>
              <a:t>systems</a:t>
            </a:r>
            <a:r>
              <a:rPr lang="en-US" sz="2400" b="1" spc="-5" dirty="0">
                <a:latin typeface="Calibri"/>
                <a:cs typeface="Calibri"/>
              </a:rPr>
              <a:t> </a:t>
            </a:r>
            <a:r>
              <a:rPr lang="en-US" sz="2400" spc="-5" dirty="0">
                <a:latin typeface="Calibri"/>
                <a:cs typeface="Calibri"/>
              </a:rPr>
              <a:t>(field</a:t>
            </a:r>
            <a:r>
              <a:rPr lang="en-US" sz="2400" spc="10" dirty="0">
                <a:latin typeface="Calibri"/>
                <a:cs typeface="Calibri"/>
              </a:rPr>
              <a:t> </a:t>
            </a:r>
            <a:r>
              <a:rPr lang="en-US" sz="2400" spc="-5" dirty="0">
                <a:latin typeface="Calibri"/>
                <a:cs typeface="Calibri"/>
              </a:rPr>
              <a:t>monitoring</a:t>
            </a:r>
            <a:r>
              <a:rPr lang="en-US" sz="2400" dirty="0">
                <a:latin typeface="Calibri"/>
                <a:cs typeface="Calibri"/>
              </a:rPr>
              <a:t> </a:t>
            </a:r>
            <a:r>
              <a:rPr lang="en-US" sz="2400" spc="-10" dirty="0">
                <a:latin typeface="Calibri"/>
                <a:cs typeface="Calibri"/>
              </a:rPr>
              <a:t>stations</a:t>
            </a:r>
            <a:r>
              <a:rPr lang="en-US" sz="2400" spc="5" dirty="0">
                <a:latin typeface="Calibri"/>
                <a:cs typeface="Calibri"/>
              </a:rPr>
              <a:t> </a:t>
            </a:r>
            <a:r>
              <a:rPr lang="en-US" sz="2400" spc="-15" dirty="0">
                <a:latin typeface="Calibri"/>
                <a:cs typeface="Calibri"/>
              </a:rPr>
              <a:t>for</a:t>
            </a:r>
            <a:r>
              <a:rPr lang="en-US" sz="2400" dirty="0">
                <a:latin typeface="Calibri"/>
                <a:cs typeface="Calibri"/>
              </a:rPr>
              <a:t> </a:t>
            </a:r>
            <a:r>
              <a:rPr lang="en-US" sz="2400" spc="-15" dirty="0">
                <a:latin typeface="Calibri"/>
                <a:cs typeface="Calibri"/>
              </a:rPr>
              <a:t>water</a:t>
            </a:r>
            <a:r>
              <a:rPr lang="en-US" sz="2400" spc="5" dirty="0">
                <a:latin typeface="Calibri"/>
                <a:cs typeface="Calibri"/>
              </a:rPr>
              <a:t> </a:t>
            </a:r>
            <a:r>
              <a:rPr lang="en-US" sz="2400" spc="-20" dirty="0">
                <a:latin typeface="Calibri"/>
                <a:cs typeface="Calibri"/>
              </a:rPr>
              <a:t>quality, </a:t>
            </a:r>
            <a:r>
              <a:rPr lang="en-US" sz="2400" spc="-390" dirty="0">
                <a:latin typeface="Calibri"/>
                <a:cs typeface="Calibri"/>
              </a:rPr>
              <a:t> </a:t>
            </a:r>
            <a:r>
              <a:rPr lang="en-US" sz="2400" spc="-10" dirty="0">
                <a:latin typeface="Calibri"/>
                <a:cs typeface="Calibri"/>
              </a:rPr>
              <a:t>precipitation,</a:t>
            </a:r>
            <a:r>
              <a:rPr lang="en-US" sz="2400" spc="5" dirty="0">
                <a:latin typeface="Calibri"/>
                <a:cs typeface="Calibri"/>
              </a:rPr>
              <a:t> </a:t>
            </a:r>
            <a:r>
              <a:rPr lang="en-US" sz="2400" dirty="0">
                <a:latin typeface="Calibri"/>
                <a:cs typeface="Calibri"/>
              </a:rPr>
              <a:t>air </a:t>
            </a:r>
            <a:r>
              <a:rPr lang="en-US" sz="2400" spc="-5" dirty="0">
                <a:latin typeface="Calibri"/>
                <a:cs typeface="Calibri"/>
              </a:rPr>
              <a:t>pollution,</a:t>
            </a:r>
            <a:r>
              <a:rPr lang="en-US" sz="2400" spc="20" dirty="0">
                <a:latin typeface="Calibri"/>
                <a:cs typeface="Calibri"/>
              </a:rPr>
              <a:t> </a:t>
            </a:r>
            <a:r>
              <a:rPr lang="en-US" sz="2400" spc="-5" dirty="0">
                <a:latin typeface="Calibri"/>
                <a:cs typeface="Calibri"/>
              </a:rPr>
              <a:t>climate,</a:t>
            </a:r>
            <a:r>
              <a:rPr lang="en-US" sz="2400" spc="5" dirty="0">
                <a:latin typeface="Calibri"/>
                <a:cs typeface="Calibri"/>
              </a:rPr>
              <a:t> </a:t>
            </a:r>
            <a:r>
              <a:rPr lang="en-US" sz="2400" spc="-5" dirty="0">
                <a:latin typeface="Calibri"/>
                <a:cs typeface="Calibri"/>
              </a:rPr>
              <a:t>soils, </a:t>
            </a:r>
            <a:r>
              <a:rPr lang="en-US" sz="2400" spc="-10" dirty="0">
                <a:latin typeface="Calibri"/>
                <a:cs typeface="Calibri"/>
              </a:rPr>
              <a:t>etc.)</a:t>
            </a:r>
          </a:p>
          <a:p>
            <a:pPr marL="355600" marR="749300" indent="-342900">
              <a:lnSpc>
                <a:spcPct val="100000"/>
              </a:lnSpc>
              <a:buFont typeface="+mj-lt"/>
              <a:buAutoNum type="arabicPeriod"/>
              <a:tabLst>
                <a:tab pos="354965" algn="l"/>
                <a:tab pos="355600" algn="l"/>
              </a:tabLst>
            </a:pPr>
            <a:endParaRPr lang="en-US" spc="-10" dirty="0">
              <a:latin typeface="Calibri"/>
              <a:cs typeface="Calibri"/>
            </a:endParaRPr>
          </a:p>
          <a:p>
            <a:pPr marL="12700" marR="749300" indent="0">
              <a:buNone/>
              <a:tabLst>
                <a:tab pos="354965" algn="l"/>
                <a:tab pos="355600" algn="l"/>
              </a:tabLst>
            </a:pPr>
            <a:r>
              <a:rPr lang="en-US" sz="2000" dirty="0">
                <a:solidFill>
                  <a:srgbClr val="FF0000"/>
                </a:solidFill>
              </a:rPr>
              <a:t>FDES 2013, pg. 8 </a:t>
            </a:r>
            <a:endParaRPr lang="en-GB" sz="2000" dirty="0">
              <a:solidFill>
                <a:srgbClr val="FF0000"/>
              </a:solidFill>
            </a:endParaRPr>
          </a:p>
          <a:p>
            <a:pPr marL="355600" marR="749300" indent="-342900">
              <a:lnSpc>
                <a:spcPct val="100000"/>
              </a:lnSpc>
              <a:buFont typeface="+mj-lt"/>
              <a:buAutoNum type="arabicPeriod"/>
              <a:tabLst>
                <a:tab pos="354965" algn="l"/>
                <a:tab pos="355600" algn="l"/>
              </a:tabLst>
            </a:pPr>
            <a:endParaRPr lang="en-US" sz="2400" dirty="0">
              <a:latin typeface="Calibri"/>
              <a:cs typeface="Calibri"/>
            </a:endParaRPr>
          </a:p>
          <a:p>
            <a:pPr marL="0" indent="0">
              <a:buNone/>
            </a:pPr>
            <a:endParaRPr lang="en-GB" dirty="0"/>
          </a:p>
        </p:txBody>
      </p:sp>
      <p:grpSp>
        <p:nvGrpSpPr>
          <p:cNvPr id="5" name="object 7">
            <a:extLst>
              <a:ext uri="{FF2B5EF4-FFF2-40B4-BE49-F238E27FC236}">
                <a16:creationId xmlns:a16="http://schemas.microsoft.com/office/drawing/2014/main" id="{A428DE5F-0033-3FCE-5865-6526339DFEB2}"/>
              </a:ext>
            </a:extLst>
          </p:cNvPr>
          <p:cNvGrpSpPr/>
          <p:nvPr/>
        </p:nvGrpSpPr>
        <p:grpSpPr>
          <a:xfrm>
            <a:off x="5334000" y="1143000"/>
            <a:ext cx="3136392" cy="4867811"/>
            <a:chOff x="5520200" y="1015138"/>
            <a:chExt cx="3136392" cy="4219684"/>
          </a:xfrm>
        </p:grpSpPr>
        <p:pic>
          <p:nvPicPr>
            <p:cNvPr id="6" name="object 8">
              <a:extLst>
                <a:ext uri="{FF2B5EF4-FFF2-40B4-BE49-F238E27FC236}">
                  <a16:creationId xmlns:a16="http://schemas.microsoft.com/office/drawing/2014/main" id="{C9A389F2-C52B-53D6-0B8F-26352B236D31}"/>
                </a:ext>
              </a:extLst>
            </p:cNvPr>
            <p:cNvPicPr/>
            <p:nvPr/>
          </p:nvPicPr>
          <p:blipFill>
            <a:blip r:embed="rId3" cstate="print"/>
            <a:stretch>
              <a:fillRect/>
            </a:stretch>
          </p:blipFill>
          <p:spPr>
            <a:xfrm>
              <a:off x="6053600" y="3072990"/>
              <a:ext cx="1252727" cy="1183386"/>
            </a:xfrm>
            <a:prstGeom prst="rect">
              <a:avLst/>
            </a:prstGeom>
          </p:spPr>
        </p:pic>
        <p:pic>
          <p:nvPicPr>
            <p:cNvPr id="7" name="object 9">
              <a:extLst>
                <a:ext uri="{FF2B5EF4-FFF2-40B4-BE49-F238E27FC236}">
                  <a16:creationId xmlns:a16="http://schemas.microsoft.com/office/drawing/2014/main" id="{2FDB0562-3FF6-0AE2-FB01-D639A43623E8}"/>
                </a:ext>
              </a:extLst>
            </p:cNvPr>
            <p:cNvPicPr/>
            <p:nvPr/>
          </p:nvPicPr>
          <p:blipFill>
            <a:blip r:embed="rId4" cstate="print"/>
            <a:stretch>
              <a:fillRect/>
            </a:stretch>
          </p:blipFill>
          <p:spPr>
            <a:xfrm>
              <a:off x="5520200" y="2448707"/>
              <a:ext cx="1233296" cy="734568"/>
            </a:xfrm>
            <a:prstGeom prst="rect">
              <a:avLst/>
            </a:prstGeom>
          </p:spPr>
        </p:pic>
        <p:pic>
          <p:nvPicPr>
            <p:cNvPr id="8" name="object 10">
              <a:extLst>
                <a:ext uri="{FF2B5EF4-FFF2-40B4-BE49-F238E27FC236}">
                  <a16:creationId xmlns:a16="http://schemas.microsoft.com/office/drawing/2014/main" id="{53684EA7-34BB-8B8F-AF1C-4D4886F274E9}"/>
                </a:ext>
              </a:extLst>
            </p:cNvPr>
            <p:cNvPicPr/>
            <p:nvPr/>
          </p:nvPicPr>
          <p:blipFill>
            <a:blip r:embed="rId5" cstate="print"/>
            <a:stretch>
              <a:fillRect/>
            </a:stretch>
          </p:blipFill>
          <p:spPr>
            <a:xfrm>
              <a:off x="5910182" y="1015138"/>
              <a:ext cx="1127759" cy="1217676"/>
            </a:xfrm>
            <a:prstGeom prst="rect">
              <a:avLst/>
            </a:prstGeom>
          </p:spPr>
        </p:pic>
        <p:pic>
          <p:nvPicPr>
            <p:cNvPr id="9" name="object 11">
              <a:extLst>
                <a:ext uri="{FF2B5EF4-FFF2-40B4-BE49-F238E27FC236}">
                  <a16:creationId xmlns:a16="http://schemas.microsoft.com/office/drawing/2014/main" id="{637BFABC-8C58-9BF7-CC6F-0D4DCAAF6E80}"/>
                </a:ext>
              </a:extLst>
            </p:cNvPr>
            <p:cNvPicPr/>
            <p:nvPr/>
          </p:nvPicPr>
          <p:blipFill>
            <a:blip r:embed="rId6" cstate="print"/>
            <a:stretch>
              <a:fillRect/>
            </a:stretch>
          </p:blipFill>
          <p:spPr>
            <a:xfrm>
              <a:off x="7730000" y="3072990"/>
              <a:ext cx="926592" cy="1387816"/>
            </a:xfrm>
            <a:prstGeom prst="rect">
              <a:avLst/>
            </a:prstGeom>
          </p:spPr>
        </p:pic>
        <p:pic>
          <p:nvPicPr>
            <p:cNvPr id="10" name="object 12">
              <a:extLst>
                <a:ext uri="{FF2B5EF4-FFF2-40B4-BE49-F238E27FC236}">
                  <a16:creationId xmlns:a16="http://schemas.microsoft.com/office/drawing/2014/main" id="{090E518A-4150-509A-5A86-9555AE9EBD86}"/>
                </a:ext>
              </a:extLst>
            </p:cNvPr>
            <p:cNvPicPr/>
            <p:nvPr/>
          </p:nvPicPr>
          <p:blipFill>
            <a:blip r:embed="rId7" cstate="print"/>
            <a:stretch>
              <a:fillRect/>
            </a:stretch>
          </p:blipFill>
          <p:spPr>
            <a:xfrm>
              <a:off x="6136848" y="4526495"/>
              <a:ext cx="1846326" cy="708327"/>
            </a:xfrm>
            <a:prstGeom prst="rect">
              <a:avLst/>
            </a:prstGeom>
          </p:spPr>
        </p:pic>
      </p:grpSp>
    </p:spTree>
    <p:extLst>
      <p:ext uri="{BB962C8B-B14F-4D97-AF65-F5344CB8AC3E}">
        <p14:creationId xmlns:p14="http://schemas.microsoft.com/office/powerpoint/2010/main" val="3545785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DCEB1-3E8F-BEE5-1751-F961F3B501E7}"/>
              </a:ext>
            </a:extLst>
          </p:cNvPr>
          <p:cNvSpPr>
            <a:spLocks noGrp="1"/>
          </p:cNvSpPr>
          <p:nvPr>
            <p:ph type="title"/>
          </p:nvPr>
        </p:nvSpPr>
        <p:spPr/>
        <p:txBody>
          <a:bodyPr/>
          <a:lstStyle/>
          <a:p>
            <a:r>
              <a:rPr lang="en-US" dirty="0"/>
              <a:t>Sources of Data (2)</a:t>
            </a:r>
            <a:endParaRPr lang="en-GB" dirty="0"/>
          </a:p>
        </p:txBody>
      </p:sp>
      <p:sp>
        <p:nvSpPr>
          <p:cNvPr id="3" name="Content Placeholder 2">
            <a:extLst>
              <a:ext uri="{FF2B5EF4-FFF2-40B4-BE49-F238E27FC236}">
                <a16:creationId xmlns:a16="http://schemas.microsoft.com/office/drawing/2014/main" id="{919AFC3D-CC16-F552-F213-7510F62442F5}"/>
              </a:ext>
            </a:extLst>
          </p:cNvPr>
          <p:cNvSpPr>
            <a:spLocks noGrp="1"/>
          </p:cNvSpPr>
          <p:nvPr>
            <p:ph idx="1"/>
          </p:nvPr>
        </p:nvSpPr>
        <p:spPr>
          <a:xfrm>
            <a:off x="457200" y="1295400"/>
            <a:ext cx="6030026" cy="4953000"/>
          </a:xfrm>
        </p:spPr>
        <p:txBody>
          <a:bodyPr>
            <a:normAutofit/>
          </a:bodyPr>
          <a:lstStyle/>
          <a:p>
            <a:pPr marL="355600" indent="-342900">
              <a:buFont typeface="+mj-lt"/>
              <a:buAutoNum type="arabicPeriod" startAt="5"/>
              <a:tabLst>
                <a:tab pos="354965" algn="l"/>
                <a:tab pos="355600" algn="l"/>
              </a:tabLst>
            </a:pPr>
            <a:r>
              <a:rPr lang="en-US" sz="2400" b="1" spc="-5" dirty="0">
                <a:latin typeface="Calibri"/>
                <a:cs typeface="Calibri"/>
              </a:rPr>
              <a:t>Scientific </a:t>
            </a:r>
            <a:r>
              <a:rPr lang="en-US" sz="2400" b="1" spc="-15" dirty="0">
                <a:latin typeface="Calibri"/>
                <a:cs typeface="Calibri"/>
              </a:rPr>
              <a:t>research</a:t>
            </a:r>
            <a:r>
              <a:rPr lang="en-US" sz="2400" spc="-15" dirty="0">
                <a:latin typeface="Calibri"/>
                <a:cs typeface="Calibri"/>
              </a:rPr>
              <a:t>,</a:t>
            </a:r>
            <a:r>
              <a:rPr lang="en-US" sz="2400" spc="-10" dirty="0">
                <a:latin typeface="Calibri"/>
                <a:cs typeface="Calibri"/>
              </a:rPr>
              <a:t> special projects </a:t>
            </a:r>
            <a:r>
              <a:rPr lang="en-US" sz="2400" dirty="0">
                <a:latin typeface="Calibri"/>
                <a:cs typeface="Calibri"/>
              </a:rPr>
              <a:t>and</a:t>
            </a:r>
            <a:r>
              <a:rPr lang="en-US" sz="2400" spc="5" dirty="0">
                <a:latin typeface="Calibri"/>
                <a:cs typeface="Calibri"/>
              </a:rPr>
              <a:t> </a:t>
            </a:r>
            <a:r>
              <a:rPr lang="en-US" sz="2400" spc="-5" dirty="0">
                <a:latin typeface="Calibri"/>
                <a:cs typeface="Calibri"/>
              </a:rPr>
              <a:t>studies </a:t>
            </a:r>
            <a:r>
              <a:rPr lang="en-US" sz="2400" dirty="0"/>
              <a:t>undertaken to fulfill domestic or international demand </a:t>
            </a:r>
          </a:p>
          <a:p>
            <a:pPr marL="12700" marR="749300" indent="0">
              <a:buNone/>
              <a:tabLst>
                <a:tab pos="354965" algn="l"/>
                <a:tab pos="355600" algn="l"/>
              </a:tabLst>
            </a:pPr>
            <a:r>
              <a:rPr lang="en-US" sz="1600" dirty="0">
                <a:solidFill>
                  <a:srgbClr val="FF0000"/>
                </a:solidFill>
              </a:rPr>
              <a:t>FDES 2013, pg. 8 </a:t>
            </a:r>
            <a:endParaRPr lang="en-GB" sz="1600" dirty="0">
              <a:solidFill>
                <a:srgbClr val="FF0000"/>
              </a:solidFill>
            </a:endParaRPr>
          </a:p>
          <a:p>
            <a:pPr marL="0" indent="0">
              <a:lnSpc>
                <a:spcPct val="100000"/>
              </a:lnSpc>
              <a:spcBef>
                <a:spcPts val="30"/>
              </a:spcBef>
              <a:buNone/>
            </a:pPr>
            <a:endParaRPr lang="en-US" sz="2400" dirty="0">
              <a:latin typeface="Calibri"/>
              <a:cs typeface="Calibri"/>
            </a:endParaRPr>
          </a:p>
          <a:p>
            <a:pPr marL="12700" indent="0">
              <a:lnSpc>
                <a:spcPct val="100000"/>
              </a:lnSpc>
              <a:buNone/>
              <a:tabLst>
                <a:tab pos="354965" algn="l"/>
                <a:tab pos="355600" algn="l"/>
              </a:tabLst>
            </a:pPr>
            <a:r>
              <a:rPr lang="en-US" dirty="0">
                <a:latin typeface="Calibri" panose="020F0502020204030204" pitchFamily="34" charset="0"/>
                <a:ea typeface="Calibri" panose="020F0502020204030204" pitchFamily="34" charset="0"/>
              </a:rPr>
              <a:t>Other sources include </a:t>
            </a:r>
            <a:r>
              <a:rPr lang="en-US" sz="2400" b="1" spc="-5" dirty="0">
                <a:latin typeface="Calibri"/>
                <a:cs typeface="Calibri"/>
              </a:rPr>
              <a:t>Estimation, projections</a:t>
            </a:r>
            <a:r>
              <a:rPr lang="en-US" sz="2400" b="1" spc="-10" dirty="0">
                <a:latin typeface="Calibri"/>
                <a:cs typeface="Calibri"/>
              </a:rPr>
              <a:t> </a:t>
            </a:r>
            <a:r>
              <a:rPr lang="en-US" sz="2400" b="1" dirty="0">
                <a:latin typeface="Calibri"/>
                <a:cs typeface="Calibri"/>
              </a:rPr>
              <a:t>and</a:t>
            </a:r>
            <a:r>
              <a:rPr lang="en-US" sz="2400" b="1" spc="-20" dirty="0">
                <a:latin typeface="Calibri"/>
                <a:cs typeface="Calibri"/>
              </a:rPr>
              <a:t> </a:t>
            </a:r>
            <a:r>
              <a:rPr lang="en-US" sz="2400" b="1" spc="-10" dirty="0">
                <a:latin typeface="Calibri"/>
                <a:cs typeface="Calibri"/>
              </a:rPr>
              <a:t>modeling</a:t>
            </a:r>
            <a:r>
              <a:rPr lang="en-US" sz="2400" b="1" spc="-15" dirty="0">
                <a:latin typeface="Calibri"/>
                <a:cs typeface="Calibri"/>
              </a:rPr>
              <a:t> </a:t>
            </a:r>
            <a:r>
              <a:rPr lang="en-US" sz="2400" spc="-5" dirty="0">
                <a:latin typeface="Calibri"/>
                <a:cs typeface="Calibri"/>
              </a:rPr>
              <a:t>(e.g. regressions,</a:t>
            </a:r>
            <a:r>
              <a:rPr lang="en-US" sz="2400" spc="10" dirty="0">
                <a:latin typeface="Calibri"/>
                <a:cs typeface="Calibri"/>
              </a:rPr>
              <a:t> </a:t>
            </a:r>
            <a:r>
              <a:rPr lang="en-US" sz="2400" spc="-5" dirty="0">
                <a:latin typeface="Calibri"/>
                <a:cs typeface="Calibri"/>
              </a:rPr>
              <a:t>simulation,</a:t>
            </a:r>
            <a:r>
              <a:rPr lang="en-US" sz="2400" dirty="0">
                <a:latin typeface="Calibri"/>
                <a:cs typeface="Calibri"/>
              </a:rPr>
              <a:t> </a:t>
            </a:r>
            <a:r>
              <a:rPr lang="en-US" sz="2400" spc="-10" dirty="0">
                <a:latin typeface="Calibri"/>
                <a:cs typeface="Calibri"/>
              </a:rPr>
              <a:t>extrapolation </a:t>
            </a:r>
            <a:r>
              <a:rPr lang="en-US" sz="2400" dirty="0">
                <a:latin typeface="Calibri"/>
                <a:cs typeface="Calibri"/>
              </a:rPr>
              <a:t>and</a:t>
            </a:r>
            <a:r>
              <a:rPr lang="en-US" sz="2400" spc="-10" dirty="0">
                <a:latin typeface="Calibri"/>
                <a:cs typeface="Calibri"/>
              </a:rPr>
              <a:t> interpolation).</a:t>
            </a:r>
            <a:endParaRPr lang="en-US" sz="2400" dirty="0">
              <a:latin typeface="Calibri"/>
              <a:cs typeface="Calibri"/>
            </a:endParaRPr>
          </a:p>
          <a:p>
            <a:pPr marL="12700" indent="0">
              <a:spcBef>
                <a:spcPts val="100"/>
              </a:spcBef>
              <a:buNone/>
              <a:tabLst>
                <a:tab pos="354965" algn="l"/>
                <a:tab pos="355600" algn="l"/>
              </a:tabLst>
            </a:pPr>
            <a:endParaRPr lang="en-US" dirty="0"/>
          </a:p>
          <a:p>
            <a:pPr marL="12700" indent="0">
              <a:lnSpc>
                <a:spcPct val="100000"/>
              </a:lnSpc>
              <a:spcBef>
                <a:spcPts val="100"/>
              </a:spcBef>
              <a:buNone/>
              <a:tabLst>
                <a:tab pos="354965" algn="l"/>
                <a:tab pos="355600" algn="l"/>
              </a:tabLst>
            </a:pPr>
            <a:r>
              <a:rPr lang="en-US" sz="2400" b="1" dirty="0">
                <a:effectLst/>
                <a:latin typeface="Calibri" panose="020F0502020204030204" pitchFamily="34" charset="0"/>
                <a:ea typeface="Calibri" panose="020F0502020204030204" pitchFamily="34" charset="0"/>
              </a:rPr>
              <a:t>Inventories</a:t>
            </a:r>
            <a:r>
              <a:rPr lang="en-US" sz="2400" dirty="0">
                <a:effectLst/>
                <a:latin typeface="Calibri" panose="020F0502020204030204" pitchFamily="34" charset="0"/>
                <a:ea typeface="Calibri" panose="020F0502020204030204" pitchFamily="34" charset="0"/>
              </a:rPr>
              <a:t> applicable to GHG emissions and forest-related indicators and statistics</a:t>
            </a:r>
          </a:p>
          <a:p>
            <a:pPr marL="0" indent="0">
              <a:buNone/>
            </a:pPr>
            <a:endParaRPr lang="en-GB" dirty="0"/>
          </a:p>
        </p:txBody>
      </p:sp>
      <p:pic>
        <p:nvPicPr>
          <p:cNvPr id="4" name="object 13">
            <a:extLst>
              <a:ext uri="{FF2B5EF4-FFF2-40B4-BE49-F238E27FC236}">
                <a16:creationId xmlns:a16="http://schemas.microsoft.com/office/drawing/2014/main" id="{63B5B76C-9313-3E0C-4B97-B81C2755449C}"/>
              </a:ext>
            </a:extLst>
          </p:cNvPr>
          <p:cNvPicPr/>
          <p:nvPr/>
        </p:nvPicPr>
        <p:blipFill>
          <a:blip r:embed="rId3" cstate="print"/>
          <a:stretch>
            <a:fillRect/>
          </a:stretch>
        </p:blipFill>
        <p:spPr>
          <a:xfrm>
            <a:off x="6928645" y="1037961"/>
            <a:ext cx="1316736" cy="778002"/>
          </a:xfrm>
          <a:prstGeom prst="rect">
            <a:avLst/>
          </a:prstGeom>
        </p:spPr>
      </p:pic>
      <p:pic>
        <p:nvPicPr>
          <p:cNvPr id="11" name="object 14">
            <a:extLst>
              <a:ext uri="{FF2B5EF4-FFF2-40B4-BE49-F238E27FC236}">
                <a16:creationId xmlns:a16="http://schemas.microsoft.com/office/drawing/2014/main" id="{476B38CD-57E3-82A2-6515-2D2B4CE56C75}"/>
              </a:ext>
            </a:extLst>
          </p:cNvPr>
          <p:cNvPicPr/>
          <p:nvPr/>
        </p:nvPicPr>
        <p:blipFill>
          <a:blip r:embed="rId4" cstate="print"/>
          <a:stretch>
            <a:fillRect/>
          </a:stretch>
        </p:blipFill>
        <p:spPr>
          <a:xfrm>
            <a:off x="6789200" y="2695419"/>
            <a:ext cx="1456181" cy="1107186"/>
          </a:xfrm>
          <a:prstGeom prst="rect">
            <a:avLst/>
          </a:prstGeom>
        </p:spPr>
      </p:pic>
      <p:pic>
        <p:nvPicPr>
          <p:cNvPr id="12" name="object 12">
            <a:extLst>
              <a:ext uri="{FF2B5EF4-FFF2-40B4-BE49-F238E27FC236}">
                <a16:creationId xmlns:a16="http://schemas.microsoft.com/office/drawing/2014/main" id="{33D6B9C3-CCCE-EB2C-8E4B-CF88BF662AF6}"/>
              </a:ext>
            </a:extLst>
          </p:cNvPr>
          <p:cNvPicPr/>
          <p:nvPr/>
        </p:nvPicPr>
        <p:blipFill>
          <a:blip r:embed="rId5" cstate="print"/>
          <a:stretch>
            <a:fillRect/>
          </a:stretch>
        </p:blipFill>
        <p:spPr>
          <a:xfrm>
            <a:off x="6819680" y="4682061"/>
            <a:ext cx="1846326" cy="1046226"/>
          </a:xfrm>
          <a:prstGeom prst="rect">
            <a:avLst/>
          </a:prstGeom>
        </p:spPr>
      </p:pic>
    </p:spTree>
    <p:extLst>
      <p:ext uri="{BB962C8B-B14F-4D97-AF65-F5344CB8AC3E}">
        <p14:creationId xmlns:p14="http://schemas.microsoft.com/office/powerpoint/2010/main" val="1466486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5B23EA-E58A-DFF0-615A-26623D9C5819}"/>
              </a:ext>
            </a:extLst>
          </p:cNvPr>
          <p:cNvSpPr>
            <a:spLocks noGrp="1"/>
          </p:cNvSpPr>
          <p:nvPr>
            <p:ph sz="half" idx="1"/>
          </p:nvPr>
        </p:nvSpPr>
        <p:spPr>
          <a:xfrm>
            <a:off x="114300" y="2857500"/>
            <a:ext cx="8915400" cy="1143000"/>
          </a:xfrm>
        </p:spPr>
        <p:txBody>
          <a:bodyPr>
            <a:normAutofit fontScale="77500" lnSpcReduction="20000"/>
          </a:bodyPr>
          <a:lstStyle/>
          <a:p>
            <a:pPr marL="0" indent="0" algn="ctr">
              <a:buNone/>
            </a:pPr>
            <a:r>
              <a:rPr lang="en-US" sz="5400" dirty="0"/>
              <a:t>Statistical surveys (including censuses and specialized surveys)</a:t>
            </a:r>
            <a:endParaRPr lang="en-GB" sz="5400" dirty="0"/>
          </a:p>
        </p:txBody>
      </p:sp>
    </p:spTree>
    <p:extLst>
      <p:ext uri="{BB962C8B-B14F-4D97-AF65-F5344CB8AC3E}">
        <p14:creationId xmlns:p14="http://schemas.microsoft.com/office/powerpoint/2010/main" val="3924149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F26FD0-B17E-40C0-9D25-1A55FB6F704A}"/>
              </a:ext>
            </a:extLst>
          </p:cNvPr>
          <p:cNvSpPr>
            <a:spLocks noGrp="1"/>
          </p:cNvSpPr>
          <p:nvPr>
            <p:ph sz="half" idx="1"/>
          </p:nvPr>
        </p:nvSpPr>
        <p:spPr>
          <a:xfrm>
            <a:off x="211968" y="821307"/>
            <a:ext cx="8474832" cy="685800"/>
          </a:xfrm>
        </p:spPr>
        <p:txBody>
          <a:bodyPr>
            <a:normAutofit fontScale="62500" lnSpcReduction="20000"/>
          </a:bodyPr>
          <a:lstStyle/>
          <a:p>
            <a:pPr marL="0" indent="0">
              <a:buNone/>
            </a:pPr>
            <a:endParaRPr lang="en-US" sz="1600" dirty="0"/>
          </a:p>
          <a:p>
            <a:pPr marL="0" indent="0">
              <a:buNone/>
            </a:pPr>
            <a:r>
              <a:rPr lang="en-US" sz="2400" dirty="0">
                <a:solidFill>
                  <a:srgbClr val="FF0000"/>
                </a:solidFill>
                <a:cs typeface="Times New Roman" panose="02020603050405020304" pitchFamily="18" charset="0"/>
              </a:rPr>
              <a:t>UNSD has been reviewing existing Censuses and surveys for many years to support countries in adding new or expanding existing questions. There has been:</a:t>
            </a:r>
          </a:p>
        </p:txBody>
      </p:sp>
      <p:sp>
        <p:nvSpPr>
          <p:cNvPr id="13" name="Title 1">
            <a:extLst>
              <a:ext uri="{FF2B5EF4-FFF2-40B4-BE49-F238E27FC236}">
                <a16:creationId xmlns:a16="http://schemas.microsoft.com/office/drawing/2014/main" id="{A790B396-E426-4CB5-9784-4E0D1E8AAF8D}"/>
              </a:ext>
            </a:extLst>
          </p:cNvPr>
          <p:cNvSpPr txBox="1">
            <a:spLocks/>
          </p:cNvSpPr>
          <p:nvPr/>
        </p:nvSpPr>
        <p:spPr>
          <a:xfrm>
            <a:off x="457200" y="152400"/>
            <a:ext cx="8229600" cy="685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000" kern="1200">
                <a:solidFill>
                  <a:srgbClr val="008080"/>
                </a:solidFill>
                <a:latin typeface="+mj-lt"/>
                <a:ea typeface="+mj-ea"/>
                <a:cs typeface="+mj-cs"/>
              </a:defRPr>
            </a:lvl1pPr>
          </a:lstStyle>
          <a:p>
            <a:r>
              <a:rPr lang="en-US" sz="2800" b="1" dirty="0"/>
              <a:t>Exploring New Areas of data collection in Environment and Climate Change Statistics</a:t>
            </a:r>
            <a:endParaRPr lang="en-US" sz="2400" dirty="0"/>
          </a:p>
        </p:txBody>
      </p:sp>
      <p:sp>
        <p:nvSpPr>
          <p:cNvPr id="2" name="TextBox 1">
            <a:extLst>
              <a:ext uri="{FF2B5EF4-FFF2-40B4-BE49-F238E27FC236}">
                <a16:creationId xmlns:a16="http://schemas.microsoft.com/office/drawing/2014/main" id="{0FF9E306-AF41-D82D-F4E6-42028C75A4A1}"/>
              </a:ext>
            </a:extLst>
          </p:cNvPr>
          <p:cNvSpPr txBox="1"/>
          <p:nvPr/>
        </p:nvSpPr>
        <p:spPr>
          <a:xfrm>
            <a:off x="211968" y="1577164"/>
            <a:ext cx="8937287" cy="1938992"/>
          </a:xfrm>
          <a:prstGeom prst="rect">
            <a:avLst/>
          </a:prstGeom>
          <a:noFill/>
        </p:spPr>
        <p:txBody>
          <a:bodyPr wrap="square" rtlCol="0">
            <a:spAutoFit/>
          </a:bodyPr>
          <a:lstStyle/>
          <a:p>
            <a:pPr marL="214313" indent="-214313">
              <a:buFont typeface="Arial" panose="020B0604020202020204" pitchFamily="34" charset="0"/>
              <a:buChar char="•"/>
            </a:pPr>
            <a:r>
              <a:rPr lang="en-US" sz="1500" dirty="0"/>
              <a:t>Substantial increase in the number of surveys and censuses available </a:t>
            </a:r>
            <a:r>
              <a:rPr lang="en-US" sz="1500" dirty="0">
                <a:hlinkClick r:id="rId3"/>
              </a:rPr>
              <a:t>online</a:t>
            </a:r>
            <a:r>
              <a:rPr lang="en-US" sz="1500" dirty="0"/>
              <a:t> (over 100). </a:t>
            </a:r>
          </a:p>
          <a:p>
            <a:pPr marL="214313" indent="-214313">
              <a:buFont typeface="Arial" panose="020B0604020202020204" pitchFamily="34" charset="0"/>
              <a:buChar char="•"/>
            </a:pPr>
            <a:r>
              <a:rPr lang="en-US" sz="1500" dirty="0"/>
              <a:t>Better outreach to countries who have provided surveys in several languages other than English (e.g. Arabic, French, Portuguese, Spanish).</a:t>
            </a:r>
          </a:p>
          <a:p>
            <a:pPr marL="214313" indent="-214313">
              <a:buFont typeface="Arial" panose="020B0604020202020204" pitchFamily="34" charset="0"/>
              <a:buChar char="•"/>
            </a:pPr>
            <a:r>
              <a:rPr lang="en-US" sz="1500" dirty="0"/>
              <a:t>Filterable by themes (13) separately or combined, country and year.</a:t>
            </a:r>
          </a:p>
          <a:p>
            <a:pPr marL="214313" indent="-214313">
              <a:buFont typeface="Arial" panose="020B0604020202020204" pitchFamily="34" charset="0"/>
              <a:buChar char="•"/>
            </a:pPr>
            <a:r>
              <a:rPr lang="en-US" sz="1500" dirty="0"/>
              <a:t>A range of 27 countries spanning six regions (Africa, Asia, Europe, North America, Latin America and the Caribbean, Oceania).</a:t>
            </a:r>
          </a:p>
          <a:p>
            <a:pPr marL="214313" indent="-214313">
              <a:buFont typeface="Arial" panose="020B0604020202020204" pitchFamily="34" charset="0"/>
              <a:buChar char="•"/>
            </a:pPr>
            <a:r>
              <a:rPr lang="en-US" sz="1500" dirty="0"/>
              <a:t>Relatively heavy focus on the themes of waste and water (32/90 surveys) but efforts are afoot to expand this selection to cover more themes including climate change</a:t>
            </a:r>
          </a:p>
        </p:txBody>
      </p:sp>
      <p:pic>
        <p:nvPicPr>
          <p:cNvPr id="4" name="Picture 3">
            <a:extLst>
              <a:ext uri="{FF2B5EF4-FFF2-40B4-BE49-F238E27FC236}">
                <a16:creationId xmlns:a16="http://schemas.microsoft.com/office/drawing/2014/main" id="{40EFE7D3-2FFE-3B0E-697E-73E2DFBE69C0}"/>
              </a:ext>
            </a:extLst>
          </p:cNvPr>
          <p:cNvPicPr>
            <a:picLocks noChangeAspect="1"/>
          </p:cNvPicPr>
          <p:nvPr/>
        </p:nvPicPr>
        <p:blipFill>
          <a:blip r:embed="rId4"/>
          <a:stretch>
            <a:fillRect/>
          </a:stretch>
        </p:blipFill>
        <p:spPr>
          <a:xfrm>
            <a:off x="829109" y="3586213"/>
            <a:ext cx="7000875" cy="2662188"/>
          </a:xfrm>
          <a:prstGeom prst="rect">
            <a:avLst/>
          </a:prstGeom>
        </p:spPr>
      </p:pic>
    </p:spTree>
    <p:extLst>
      <p:ext uri="{BB962C8B-B14F-4D97-AF65-F5344CB8AC3E}">
        <p14:creationId xmlns:p14="http://schemas.microsoft.com/office/powerpoint/2010/main" val="656787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F26FD0-B17E-40C0-9D25-1A55FB6F704A}"/>
              </a:ext>
            </a:extLst>
          </p:cNvPr>
          <p:cNvSpPr>
            <a:spLocks noGrp="1"/>
          </p:cNvSpPr>
          <p:nvPr>
            <p:ph sz="half" idx="1"/>
          </p:nvPr>
        </p:nvSpPr>
        <p:spPr>
          <a:xfrm>
            <a:off x="419100" y="1295400"/>
            <a:ext cx="8305800" cy="4953000"/>
          </a:xfrm>
        </p:spPr>
        <p:txBody>
          <a:bodyPr>
            <a:normAutofit/>
          </a:bodyPr>
          <a:lstStyle/>
          <a:p>
            <a:pPr marL="0" indent="0">
              <a:buNone/>
            </a:pPr>
            <a:endParaRPr lang="en-US" sz="1600" dirty="0"/>
          </a:p>
          <a:p>
            <a:r>
              <a:rPr lang="en-US" sz="2400" dirty="0">
                <a:cs typeface="Times New Roman" panose="02020603050405020304" pitchFamily="18" charset="0"/>
              </a:rPr>
              <a:t>The Environment Statistics Section (EVSS) has been collaborating with the </a:t>
            </a:r>
            <a:r>
              <a:rPr lang="en-US" sz="2400" dirty="0">
                <a:solidFill>
                  <a:srgbClr val="FF0000"/>
                </a:solidFill>
                <a:cs typeface="Times New Roman" panose="02020603050405020304" pitchFamily="18" charset="0"/>
              </a:rPr>
              <a:t>Secretariat of the Pacific Community (SPC) who are in the process of developing a module aimed at collecting Climate Change data</a:t>
            </a:r>
            <a:r>
              <a:rPr lang="en-US" sz="2400" dirty="0">
                <a:cs typeface="Times New Roman" panose="02020603050405020304" pitchFamily="18" charset="0"/>
              </a:rPr>
              <a:t>. </a:t>
            </a:r>
            <a:r>
              <a:rPr lang="en-US" sz="1800" u="sng" dirty="0">
                <a:solidFill>
                  <a:srgbClr val="FF0000"/>
                </a:solidFill>
                <a:cs typeface="Times New Roman" panose="02020603050405020304" pitchFamily="18" charset="0"/>
                <a:hlinkClick r:id="rId3"/>
              </a:rPr>
              <a:t>https://www.spc.int/</a:t>
            </a:r>
            <a:endParaRPr lang="en-US" sz="1800" u="sng" dirty="0">
              <a:solidFill>
                <a:srgbClr val="FF0000"/>
              </a:solidFill>
              <a:cs typeface="Times New Roman" panose="02020603050405020304" pitchFamily="18" charset="0"/>
            </a:endParaRPr>
          </a:p>
          <a:p>
            <a:endParaRPr lang="en-US" sz="2400" dirty="0">
              <a:cs typeface="Times New Roman" panose="02020603050405020304" pitchFamily="18" charset="0"/>
            </a:endParaRPr>
          </a:p>
          <a:p>
            <a:pPr marL="284163" marR="0" indent="-284163">
              <a:lnSpc>
                <a:spcPct val="107000"/>
              </a:lnSpc>
              <a:spcBef>
                <a:spcPts val="0"/>
              </a:spcBef>
              <a:spcAft>
                <a:spcPts val="800"/>
              </a:spcAft>
            </a:pPr>
            <a:r>
              <a:rPr lang="en-US" sz="2400" dirty="0">
                <a:cs typeface="Times New Roman" panose="02020603050405020304" pitchFamily="18" charset="0"/>
              </a:rPr>
              <a:t>The Section is working in close collaboration internally with the Demographic Statistics Section in reviewing </a:t>
            </a:r>
            <a:r>
              <a:rPr lang="en-US" sz="2400" dirty="0">
                <a:solidFill>
                  <a:srgbClr val="FF0000"/>
                </a:solidFill>
                <a:cs typeface="Times New Roman" panose="02020603050405020304" pitchFamily="18" charset="0"/>
              </a:rPr>
              <a:t>environment-related questions in the population and housing censuses</a:t>
            </a:r>
            <a:r>
              <a:rPr lang="en-US" sz="2400" dirty="0">
                <a:cs typeface="Times New Roman" panose="02020603050405020304" pitchFamily="18" charset="0"/>
              </a:rPr>
              <a:t>(PHC). </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284163" marR="0" indent="0">
              <a:lnSpc>
                <a:spcPct val="107000"/>
              </a:lnSpc>
              <a:spcBef>
                <a:spcPts val="0"/>
              </a:spcBef>
              <a:spcAft>
                <a:spcPts val="800"/>
              </a:spcAft>
              <a:buNone/>
            </a:pPr>
            <a:r>
              <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https://unstats.un.org/unsd/demographic-social/census/document-resources/</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600"/>
              </a:spcAft>
            </a:pPr>
            <a:endParaRPr lang="en-US" sz="2400" dirty="0">
              <a:cs typeface="Times New Roman" panose="02020603050405020304" pitchFamily="18" charset="0"/>
            </a:endParaRPr>
          </a:p>
        </p:txBody>
      </p:sp>
      <p:sp>
        <p:nvSpPr>
          <p:cNvPr id="13" name="Title 1">
            <a:extLst>
              <a:ext uri="{FF2B5EF4-FFF2-40B4-BE49-F238E27FC236}">
                <a16:creationId xmlns:a16="http://schemas.microsoft.com/office/drawing/2014/main" id="{A790B396-E426-4CB5-9784-4E0D1E8AAF8D}"/>
              </a:ext>
            </a:extLst>
          </p:cNvPr>
          <p:cNvSpPr txBox="1">
            <a:spLocks/>
          </p:cNvSpPr>
          <p:nvPr/>
        </p:nvSpPr>
        <p:spPr>
          <a:xfrm>
            <a:off x="381000" y="274638"/>
            <a:ext cx="8534400" cy="7921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000" kern="1200">
                <a:solidFill>
                  <a:srgbClr val="008080"/>
                </a:solidFill>
                <a:latin typeface="+mj-lt"/>
                <a:ea typeface="+mj-ea"/>
                <a:cs typeface="+mj-cs"/>
              </a:defRPr>
            </a:lvl1pPr>
          </a:lstStyle>
          <a:p>
            <a:r>
              <a:rPr lang="en-US" sz="2800" b="1" dirty="0"/>
              <a:t>Exploring New Areas of data collection in Environment and Climate Change Statistics (2)</a:t>
            </a:r>
            <a:endParaRPr lang="en-US" sz="2800" dirty="0"/>
          </a:p>
        </p:txBody>
      </p:sp>
    </p:spTree>
    <p:extLst>
      <p:ext uri="{BB962C8B-B14F-4D97-AF65-F5344CB8AC3E}">
        <p14:creationId xmlns:p14="http://schemas.microsoft.com/office/powerpoint/2010/main" val="1789951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5B23EA-E58A-DFF0-615A-26623D9C5819}"/>
              </a:ext>
            </a:extLst>
          </p:cNvPr>
          <p:cNvSpPr>
            <a:spLocks noGrp="1"/>
          </p:cNvSpPr>
          <p:nvPr>
            <p:ph sz="half" idx="1"/>
          </p:nvPr>
        </p:nvSpPr>
        <p:spPr>
          <a:xfrm>
            <a:off x="0" y="2895601"/>
            <a:ext cx="9144000" cy="1143000"/>
          </a:xfrm>
        </p:spPr>
        <p:txBody>
          <a:bodyPr>
            <a:normAutofit fontScale="77500" lnSpcReduction="20000"/>
          </a:bodyPr>
          <a:lstStyle/>
          <a:p>
            <a:pPr marL="0" indent="0" algn="ctr">
              <a:buNone/>
            </a:pPr>
            <a:r>
              <a:rPr lang="en-US" sz="5400" dirty="0"/>
              <a:t>Population and Housing Censuses (PHC)</a:t>
            </a:r>
            <a:endParaRPr lang="en-GB" sz="5400" dirty="0"/>
          </a:p>
        </p:txBody>
      </p:sp>
    </p:spTree>
    <p:extLst>
      <p:ext uri="{BB962C8B-B14F-4D97-AF65-F5344CB8AC3E}">
        <p14:creationId xmlns:p14="http://schemas.microsoft.com/office/powerpoint/2010/main" val="2540701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F26FD0-B17E-40C0-9D25-1A55FB6F704A}"/>
              </a:ext>
            </a:extLst>
          </p:cNvPr>
          <p:cNvSpPr>
            <a:spLocks noGrp="1"/>
          </p:cNvSpPr>
          <p:nvPr>
            <p:ph sz="half" idx="1"/>
          </p:nvPr>
        </p:nvSpPr>
        <p:spPr>
          <a:xfrm>
            <a:off x="609600" y="838200"/>
            <a:ext cx="8305800" cy="5181600"/>
          </a:xfrm>
        </p:spPr>
        <p:txBody>
          <a:bodyPr>
            <a:normAutofit fontScale="92500"/>
          </a:bodyPr>
          <a:lstStyle/>
          <a:p>
            <a:pPr marL="0" indent="0">
              <a:spcBef>
                <a:spcPts val="600"/>
              </a:spcBef>
              <a:spcAft>
                <a:spcPts val="600"/>
              </a:spcAft>
              <a:buNone/>
            </a:pPr>
            <a:r>
              <a:rPr lang="en-US" sz="2300" dirty="0">
                <a:solidFill>
                  <a:srgbClr val="000000"/>
                </a:solidFill>
                <a:latin typeface="Calibri" panose="020F0502020204030204" pitchFamily="34" charset="0"/>
              </a:rPr>
              <a:t>Censuses have traditionally included questions, and in some cases a separate section, on environmentally-related issues such as disposal of waste, water quality, toilet facility, source of energy, type of fuels used, etc.</a:t>
            </a:r>
          </a:p>
          <a:p>
            <a:pPr marL="0" indent="0">
              <a:spcBef>
                <a:spcPts val="600"/>
              </a:spcBef>
              <a:spcAft>
                <a:spcPts val="600"/>
              </a:spcAft>
              <a:buNone/>
            </a:pPr>
            <a:r>
              <a:rPr lang="en-US" sz="2300" dirty="0">
                <a:solidFill>
                  <a:srgbClr val="000000"/>
                </a:solidFill>
                <a:latin typeface="Calibri" panose="020F0502020204030204" pitchFamily="34" charset="0"/>
              </a:rPr>
              <a:t>Unique questions or separate sections, however, are still in the developmental stage or are very rare. </a:t>
            </a:r>
          </a:p>
          <a:p>
            <a:pPr marL="0" indent="0">
              <a:spcBef>
                <a:spcPts val="600"/>
              </a:spcBef>
              <a:spcAft>
                <a:spcPts val="600"/>
              </a:spcAft>
              <a:buNone/>
            </a:pPr>
            <a:r>
              <a:rPr lang="en-US" sz="2300" dirty="0">
                <a:solidFill>
                  <a:srgbClr val="000000"/>
                </a:solidFill>
                <a:latin typeface="Calibri" panose="020F0502020204030204" pitchFamily="34" charset="0"/>
              </a:rPr>
              <a:t>Although not exhaustive some examples of countries having separate Environment sections or unique questions are:</a:t>
            </a:r>
          </a:p>
          <a:p>
            <a:pPr lvl="1">
              <a:spcBef>
                <a:spcPts val="0"/>
              </a:spcBef>
              <a:spcAft>
                <a:spcPts val="600"/>
              </a:spcAft>
            </a:pPr>
            <a:r>
              <a:rPr lang="en-US" sz="2300" dirty="0"/>
              <a:t>In 2000 round of PHC Belize was the only country in the world found to have a separate section on environment in the census; </a:t>
            </a:r>
          </a:p>
          <a:p>
            <a:pPr lvl="1">
              <a:spcBef>
                <a:spcPts val="0"/>
              </a:spcBef>
              <a:spcAft>
                <a:spcPts val="600"/>
              </a:spcAft>
            </a:pPr>
            <a:r>
              <a:rPr lang="en-US" sz="2300" dirty="0"/>
              <a:t>In 2010 round Belize and Trinidad and Tobago each had a separate section on the Environment.</a:t>
            </a:r>
          </a:p>
          <a:p>
            <a:pPr lvl="1">
              <a:spcBef>
                <a:spcPts val="0"/>
              </a:spcBef>
              <a:spcAft>
                <a:spcPts val="600"/>
              </a:spcAft>
            </a:pPr>
            <a:r>
              <a:rPr lang="en-US" sz="2300" dirty="0"/>
              <a:t>In 2020 round Grenada and Tanzania each </a:t>
            </a:r>
            <a:r>
              <a:rPr lang="en-US" sz="2400" dirty="0"/>
              <a:t>had a separate section on the Environment. Tanzania added several new questions, </a:t>
            </a:r>
            <a:r>
              <a:rPr lang="en-US" sz="2400" dirty="0">
                <a:solidFill>
                  <a:srgbClr val="FF0000"/>
                </a:solidFill>
              </a:rPr>
              <a:t>including on climate change</a:t>
            </a:r>
            <a:r>
              <a:rPr lang="en-US" sz="2400" dirty="0"/>
              <a:t>, in this round.</a:t>
            </a:r>
          </a:p>
        </p:txBody>
      </p:sp>
      <p:sp>
        <p:nvSpPr>
          <p:cNvPr id="13" name="Title 1">
            <a:extLst>
              <a:ext uri="{FF2B5EF4-FFF2-40B4-BE49-F238E27FC236}">
                <a16:creationId xmlns:a16="http://schemas.microsoft.com/office/drawing/2014/main" id="{A790B396-E426-4CB5-9784-4E0D1E8AAF8D}"/>
              </a:ext>
            </a:extLst>
          </p:cNvPr>
          <p:cNvSpPr txBox="1">
            <a:spLocks/>
          </p:cNvSpPr>
          <p:nvPr/>
        </p:nvSpPr>
        <p:spPr>
          <a:xfrm>
            <a:off x="457200" y="228600"/>
            <a:ext cx="8229600" cy="6858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000" kern="1200">
                <a:solidFill>
                  <a:srgbClr val="008080"/>
                </a:solidFill>
                <a:latin typeface="+mj-lt"/>
                <a:ea typeface="+mj-ea"/>
                <a:cs typeface="+mj-cs"/>
              </a:defRPr>
            </a:lvl1pPr>
          </a:lstStyle>
          <a:p>
            <a:r>
              <a:rPr lang="en-US" sz="2300" b="1" dirty="0"/>
              <a:t>Environment as a Separate Section</a:t>
            </a:r>
          </a:p>
        </p:txBody>
      </p:sp>
    </p:spTree>
    <p:extLst>
      <p:ext uri="{BB962C8B-B14F-4D97-AF65-F5344CB8AC3E}">
        <p14:creationId xmlns:p14="http://schemas.microsoft.com/office/powerpoint/2010/main" val="3433962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A790B396-E426-4CB5-9784-4E0D1E8AAF8D}"/>
              </a:ext>
            </a:extLst>
          </p:cNvPr>
          <p:cNvSpPr txBox="1">
            <a:spLocks/>
          </p:cNvSpPr>
          <p:nvPr/>
        </p:nvSpPr>
        <p:spPr>
          <a:xfrm>
            <a:off x="457200" y="228600"/>
            <a:ext cx="8229600" cy="375552"/>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3000" kern="1200">
                <a:solidFill>
                  <a:srgbClr val="008080"/>
                </a:solidFill>
                <a:latin typeface="+mj-lt"/>
                <a:ea typeface="+mj-ea"/>
                <a:cs typeface="+mj-cs"/>
              </a:defRPr>
            </a:lvl1pPr>
          </a:lstStyle>
          <a:p>
            <a:r>
              <a:rPr lang="en-US" sz="2400" b="1" dirty="0"/>
              <a:t>Examples of Environment as a Separate Section</a:t>
            </a:r>
            <a:endParaRPr lang="en-US" sz="2100" dirty="0"/>
          </a:p>
        </p:txBody>
      </p:sp>
      <p:sp>
        <p:nvSpPr>
          <p:cNvPr id="23" name="TextBox 22">
            <a:extLst>
              <a:ext uri="{FF2B5EF4-FFF2-40B4-BE49-F238E27FC236}">
                <a16:creationId xmlns:a16="http://schemas.microsoft.com/office/drawing/2014/main" id="{D2846489-A909-5A42-7C67-0943124796B0}"/>
              </a:ext>
            </a:extLst>
          </p:cNvPr>
          <p:cNvSpPr txBox="1"/>
          <p:nvPr/>
        </p:nvSpPr>
        <p:spPr>
          <a:xfrm>
            <a:off x="500743" y="952223"/>
            <a:ext cx="8229600" cy="369332"/>
          </a:xfrm>
          <a:prstGeom prst="rect">
            <a:avLst/>
          </a:prstGeom>
          <a:noFill/>
        </p:spPr>
        <p:txBody>
          <a:bodyPr wrap="square" rtlCol="0">
            <a:spAutoFit/>
          </a:bodyPr>
          <a:lstStyle/>
          <a:p>
            <a:r>
              <a:rPr lang="en-US" dirty="0"/>
              <a:t>Some countries have a separate section for environment in their PHC questionnaire.</a:t>
            </a:r>
            <a:endParaRPr lang="en-GB" dirty="0"/>
          </a:p>
        </p:txBody>
      </p:sp>
      <p:sp>
        <p:nvSpPr>
          <p:cNvPr id="26" name="TextBox 25">
            <a:extLst>
              <a:ext uri="{FF2B5EF4-FFF2-40B4-BE49-F238E27FC236}">
                <a16:creationId xmlns:a16="http://schemas.microsoft.com/office/drawing/2014/main" id="{F1F87A3F-B20B-D0B5-5581-F0935D7E9BCA}"/>
              </a:ext>
            </a:extLst>
          </p:cNvPr>
          <p:cNvSpPr txBox="1"/>
          <p:nvPr/>
        </p:nvSpPr>
        <p:spPr>
          <a:xfrm>
            <a:off x="500743" y="1443726"/>
            <a:ext cx="8458199" cy="646331"/>
          </a:xfrm>
          <a:prstGeom prst="rect">
            <a:avLst/>
          </a:prstGeom>
          <a:noFill/>
        </p:spPr>
        <p:txBody>
          <a:bodyPr wrap="square" rtlCol="0">
            <a:spAutoFit/>
          </a:bodyPr>
          <a:lstStyle/>
          <a:p>
            <a:r>
              <a:rPr lang="en-US" dirty="0"/>
              <a:t>For 2000 Round of Censuses Belize was the only country in the world at that time with a separate section for environment.</a:t>
            </a:r>
            <a:endParaRPr lang="en-GB" dirty="0"/>
          </a:p>
        </p:txBody>
      </p:sp>
      <p:pic>
        <p:nvPicPr>
          <p:cNvPr id="32" name="Content Placeholder 31">
            <a:extLst>
              <a:ext uri="{FF2B5EF4-FFF2-40B4-BE49-F238E27FC236}">
                <a16:creationId xmlns:a16="http://schemas.microsoft.com/office/drawing/2014/main" id="{CC238AAA-15E1-02A3-F0E6-66D0E7DFBFCE}"/>
              </a:ext>
            </a:extLst>
          </p:cNvPr>
          <p:cNvPicPr>
            <a:picLocks noGrp="1" noChangeAspect="1"/>
          </p:cNvPicPr>
          <p:nvPr>
            <p:ph sz="half" idx="1"/>
          </p:nvPr>
        </p:nvPicPr>
        <p:blipFill rotWithShape="1">
          <a:blip r:embed="rId3"/>
          <a:srcRect l="22987" t="57079" r="55606" b="6072"/>
          <a:stretch/>
        </p:blipFill>
        <p:spPr>
          <a:xfrm>
            <a:off x="1943100" y="2057400"/>
            <a:ext cx="4648200" cy="3947250"/>
          </a:xfrm>
        </p:spPr>
      </p:pic>
    </p:spTree>
    <p:extLst>
      <p:ext uri="{BB962C8B-B14F-4D97-AF65-F5344CB8AC3E}">
        <p14:creationId xmlns:p14="http://schemas.microsoft.com/office/powerpoint/2010/main" val="3906220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A790B396-E426-4CB5-9784-4E0D1E8AAF8D}"/>
              </a:ext>
            </a:extLst>
          </p:cNvPr>
          <p:cNvSpPr txBox="1">
            <a:spLocks/>
          </p:cNvSpPr>
          <p:nvPr/>
        </p:nvSpPr>
        <p:spPr>
          <a:xfrm>
            <a:off x="457200" y="228600"/>
            <a:ext cx="8229600" cy="375552"/>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3000" kern="1200">
                <a:solidFill>
                  <a:srgbClr val="008080"/>
                </a:solidFill>
                <a:latin typeface="+mj-lt"/>
                <a:ea typeface="+mj-ea"/>
                <a:cs typeface="+mj-cs"/>
              </a:defRPr>
            </a:lvl1pPr>
          </a:lstStyle>
          <a:p>
            <a:r>
              <a:rPr lang="en-US" sz="2400" b="1" dirty="0"/>
              <a:t>Examples of Environment as a Separate Section (2)  </a:t>
            </a:r>
            <a:endParaRPr lang="en-US" sz="2100" dirty="0"/>
          </a:p>
        </p:txBody>
      </p:sp>
      <p:sp>
        <p:nvSpPr>
          <p:cNvPr id="26" name="TextBox 25">
            <a:extLst>
              <a:ext uri="{FF2B5EF4-FFF2-40B4-BE49-F238E27FC236}">
                <a16:creationId xmlns:a16="http://schemas.microsoft.com/office/drawing/2014/main" id="{F1F87A3F-B20B-D0B5-5581-F0935D7E9BCA}"/>
              </a:ext>
            </a:extLst>
          </p:cNvPr>
          <p:cNvSpPr txBox="1"/>
          <p:nvPr/>
        </p:nvSpPr>
        <p:spPr>
          <a:xfrm>
            <a:off x="5029200" y="1138535"/>
            <a:ext cx="3276600" cy="923330"/>
          </a:xfrm>
          <a:prstGeom prst="rect">
            <a:avLst/>
          </a:prstGeom>
          <a:noFill/>
        </p:spPr>
        <p:txBody>
          <a:bodyPr wrap="square" rtlCol="0">
            <a:spAutoFit/>
          </a:bodyPr>
          <a:lstStyle/>
          <a:p>
            <a:r>
              <a:rPr lang="en-US" dirty="0"/>
              <a:t>In 2011 Trinidad and Tobago also had a separate environment section.</a:t>
            </a:r>
            <a:endParaRPr lang="en-GB" dirty="0"/>
          </a:p>
        </p:txBody>
      </p:sp>
      <p:pic>
        <p:nvPicPr>
          <p:cNvPr id="28" name="Picture 27">
            <a:extLst>
              <a:ext uri="{FF2B5EF4-FFF2-40B4-BE49-F238E27FC236}">
                <a16:creationId xmlns:a16="http://schemas.microsoft.com/office/drawing/2014/main" id="{73A669C2-1AC6-6F2F-53E6-D7FB8C0B8F93}"/>
              </a:ext>
            </a:extLst>
          </p:cNvPr>
          <p:cNvPicPr>
            <a:picLocks noChangeAspect="1"/>
          </p:cNvPicPr>
          <p:nvPr/>
        </p:nvPicPr>
        <p:blipFill rotWithShape="1">
          <a:blip r:embed="rId3"/>
          <a:srcRect l="12613" t="16311" r="62162" b="15548"/>
          <a:stretch/>
        </p:blipFill>
        <p:spPr>
          <a:xfrm>
            <a:off x="4838700" y="2197942"/>
            <a:ext cx="3657600" cy="3974258"/>
          </a:xfrm>
          <a:prstGeom prst="rect">
            <a:avLst/>
          </a:prstGeom>
        </p:spPr>
      </p:pic>
      <p:pic>
        <p:nvPicPr>
          <p:cNvPr id="9" name="Picture 8">
            <a:extLst>
              <a:ext uri="{FF2B5EF4-FFF2-40B4-BE49-F238E27FC236}">
                <a16:creationId xmlns:a16="http://schemas.microsoft.com/office/drawing/2014/main" id="{7BF757CC-0C2C-4B05-ABBD-7D81ABC6FAB2}"/>
              </a:ext>
            </a:extLst>
          </p:cNvPr>
          <p:cNvPicPr>
            <a:picLocks noChangeAspect="1"/>
          </p:cNvPicPr>
          <p:nvPr/>
        </p:nvPicPr>
        <p:blipFill rotWithShape="1">
          <a:blip r:embed="rId4"/>
          <a:srcRect l="11812" t="17778" r="61522" b="11111"/>
          <a:stretch/>
        </p:blipFill>
        <p:spPr>
          <a:xfrm>
            <a:off x="647700" y="1830194"/>
            <a:ext cx="4114800" cy="4363777"/>
          </a:xfrm>
          <a:prstGeom prst="rect">
            <a:avLst/>
          </a:prstGeom>
        </p:spPr>
      </p:pic>
      <p:sp>
        <p:nvSpPr>
          <p:cNvPr id="10" name="TextBox 9">
            <a:extLst>
              <a:ext uri="{FF2B5EF4-FFF2-40B4-BE49-F238E27FC236}">
                <a16:creationId xmlns:a16="http://schemas.microsoft.com/office/drawing/2014/main" id="{F8B33FF2-045F-4C17-A11F-A19EB328A490}"/>
              </a:ext>
            </a:extLst>
          </p:cNvPr>
          <p:cNvSpPr txBox="1"/>
          <p:nvPr/>
        </p:nvSpPr>
        <p:spPr>
          <a:xfrm>
            <a:off x="899160" y="1138535"/>
            <a:ext cx="3611880" cy="646331"/>
          </a:xfrm>
          <a:prstGeom prst="rect">
            <a:avLst/>
          </a:prstGeom>
          <a:noFill/>
        </p:spPr>
        <p:txBody>
          <a:bodyPr wrap="square" rtlCol="0">
            <a:spAutoFit/>
          </a:bodyPr>
          <a:lstStyle/>
          <a:p>
            <a:r>
              <a:rPr lang="en-US" dirty="0"/>
              <a:t>Belize maintained a separate section on environment in 2010 round.</a:t>
            </a:r>
            <a:endParaRPr lang="en-GB" dirty="0"/>
          </a:p>
        </p:txBody>
      </p:sp>
    </p:spTree>
    <p:extLst>
      <p:ext uri="{BB962C8B-B14F-4D97-AF65-F5344CB8AC3E}">
        <p14:creationId xmlns:p14="http://schemas.microsoft.com/office/powerpoint/2010/main" val="2091879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2E37A-99DE-97BD-6D15-4529BA2460C2}"/>
              </a:ext>
            </a:extLst>
          </p:cNvPr>
          <p:cNvSpPr>
            <a:spLocks noGrp="1"/>
          </p:cNvSpPr>
          <p:nvPr>
            <p:ph type="title"/>
          </p:nvPr>
        </p:nvSpPr>
        <p:spPr>
          <a:xfrm>
            <a:off x="457200" y="274638"/>
            <a:ext cx="8229600" cy="639762"/>
          </a:xfrm>
        </p:spPr>
        <p:txBody>
          <a:bodyPr>
            <a:normAutofit fontScale="90000"/>
          </a:bodyPr>
          <a:lstStyle/>
          <a:p>
            <a:br>
              <a:rPr lang="en-US" sz="3200" b="1" dirty="0"/>
            </a:br>
            <a:r>
              <a:rPr lang="en-US" sz="3200" b="1" dirty="0"/>
              <a:t>Examples of Environment as a Separate Section (3)</a:t>
            </a:r>
            <a:br>
              <a:rPr lang="en-US" sz="3200" b="1" dirty="0"/>
            </a:br>
            <a:br>
              <a:rPr lang="en-US" sz="3200" dirty="0"/>
            </a:br>
            <a:endParaRPr lang="en-GB" dirty="0"/>
          </a:p>
        </p:txBody>
      </p:sp>
      <p:sp>
        <p:nvSpPr>
          <p:cNvPr id="3" name="Content Placeholder 2">
            <a:extLst>
              <a:ext uri="{FF2B5EF4-FFF2-40B4-BE49-F238E27FC236}">
                <a16:creationId xmlns:a16="http://schemas.microsoft.com/office/drawing/2014/main" id="{2324C9DB-0A16-4A68-421A-88E5933BF1BD}"/>
              </a:ext>
            </a:extLst>
          </p:cNvPr>
          <p:cNvSpPr>
            <a:spLocks noGrp="1"/>
          </p:cNvSpPr>
          <p:nvPr>
            <p:ph sz="half" idx="1"/>
          </p:nvPr>
        </p:nvSpPr>
        <p:spPr>
          <a:xfrm>
            <a:off x="4800601" y="1104900"/>
            <a:ext cx="3886200" cy="838200"/>
          </a:xfrm>
        </p:spPr>
        <p:txBody>
          <a:bodyPr>
            <a:normAutofit fontScale="92500" lnSpcReduction="10000"/>
          </a:bodyPr>
          <a:lstStyle/>
          <a:p>
            <a:pPr marL="0" indent="0">
              <a:buNone/>
            </a:pPr>
            <a:r>
              <a:rPr lang="en-US" sz="1800" dirty="0"/>
              <a:t>In 2022 Tanzania has a separate section on the environment with new questions (not yet available publicly).</a:t>
            </a:r>
          </a:p>
          <a:p>
            <a:endParaRPr lang="en-GB" sz="1800" dirty="0"/>
          </a:p>
        </p:txBody>
      </p:sp>
      <p:pic>
        <p:nvPicPr>
          <p:cNvPr id="14" name="Picture 13">
            <a:extLst>
              <a:ext uri="{FF2B5EF4-FFF2-40B4-BE49-F238E27FC236}">
                <a16:creationId xmlns:a16="http://schemas.microsoft.com/office/drawing/2014/main" id="{4FEF8A81-5D42-AEE0-28F0-6AC3A28E4C4C}"/>
              </a:ext>
            </a:extLst>
          </p:cNvPr>
          <p:cNvPicPr>
            <a:picLocks noChangeAspect="1"/>
          </p:cNvPicPr>
          <p:nvPr/>
        </p:nvPicPr>
        <p:blipFill rotWithShape="1">
          <a:blip r:embed="rId3"/>
          <a:srcRect l="15833" t="20370" r="55834" b="11481"/>
          <a:stretch/>
        </p:blipFill>
        <p:spPr>
          <a:xfrm>
            <a:off x="4800600" y="2133600"/>
            <a:ext cx="3962400" cy="4068762"/>
          </a:xfrm>
          <a:prstGeom prst="rect">
            <a:avLst/>
          </a:prstGeom>
          <a:ln w="3175">
            <a:solidFill>
              <a:schemeClr val="tx1"/>
            </a:solidFill>
          </a:ln>
        </p:spPr>
      </p:pic>
      <p:pic>
        <p:nvPicPr>
          <p:cNvPr id="5" name="Content Placeholder 20">
            <a:extLst>
              <a:ext uri="{FF2B5EF4-FFF2-40B4-BE49-F238E27FC236}">
                <a16:creationId xmlns:a16="http://schemas.microsoft.com/office/drawing/2014/main" id="{480C56E4-E2AB-45D3-8C70-A4CA09F2C7BE}"/>
              </a:ext>
            </a:extLst>
          </p:cNvPr>
          <p:cNvPicPr>
            <a:picLocks noChangeAspect="1"/>
          </p:cNvPicPr>
          <p:nvPr/>
        </p:nvPicPr>
        <p:blipFill rotWithShape="1">
          <a:blip r:embed="rId4"/>
          <a:srcRect l="60715" t="17647" r="10714" b="20409"/>
          <a:stretch/>
        </p:blipFill>
        <p:spPr>
          <a:xfrm>
            <a:off x="171995" y="2133600"/>
            <a:ext cx="4400005" cy="3822357"/>
          </a:xfrm>
          <a:prstGeom prst="rect">
            <a:avLst/>
          </a:prstGeom>
        </p:spPr>
      </p:pic>
      <p:sp>
        <p:nvSpPr>
          <p:cNvPr id="6" name="Content Placeholder 2">
            <a:extLst>
              <a:ext uri="{FF2B5EF4-FFF2-40B4-BE49-F238E27FC236}">
                <a16:creationId xmlns:a16="http://schemas.microsoft.com/office/drawing/2014/main" id="{6D4809F3-89BA-4FEB-BB18-06B392AF7060}"/>
              </a:ext>
            </a:extLst>
          </p:cNvPr>
          <p:cNvSpPr txBox="1">
            <a:spLocks/>
          </p:cNvSpPr>
          <p:nvPr/>
        </p:nvSpPr>
        <p:spPr>
          <a:xfrm>
            <a:off x="543197" y="1104900"/>
            <a:ext cx="3657600" cy="838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t>In 2021 Grenada had a separate section on the environment</a:t>
            </a:r>
            <a:endParaRPr lang="en-GB" sz="1800" dirty="0"/>
          </a:p>
        </p:txBody>
      </p:sp>
    </p:spTree>
    <p:extLst>
      <p:ext uri="{BB962C8B-B14F-4D97-AF65-F5344CB8AC3E}">
        <p14:creationId xmlns:p14="http://schemas.microsoft.com/office/powerpoint/2010/main" val="24113456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F26FD0-B17E-40C0-9D25-1A55FB6F704A}"/>
              </a:ext>
            </a:extLst>
          </p:cNvPr>
          <p:cNvSpPr>
            <a:spLocks noGrp="1"/>
          </p:cNvSpPr>
          <p:nvPr>
            <p:ph sz="half" idx="1"/>
          </p:nvPr>
        </p:nvSpPr>
        <p:spPr>
          <a:xfrm>
            <a:off x="419100" y="1295400"/>
            <a:ext cx="8305800" cy="4525963"/>
          </a:xfrm>
        </p:spPr>
        <p:txBody>
          <a:bodyPr>
            <a:normAutofit fontScale="92500" lnSpcReduction="10000"/>
          </a:bodyPr>
          <a:lstStyle/>
          <a:p>
            <a:pPr marL="0" indent="0">
              <a:buNone/>
            </a:pPr>
            <a:r>
              <a:rPr lang="en-US" sz="1900" b="1" dirty="0"/>
              <a:t>Niue, 2001 Census: [</a:t>
            </a:r>
            <a:r>
              <a:rPr lang="en-US" sz="1800" u="sng" dirty="0">
                <a:solidFill>
                  <a:srgbClr val="0563C1"/>
                </a:solidFill>
                <a:latin typeface="Calibri" panose="020F0502020204030204" pitchFamily="34" charset="0"/>
                <a:cs typeface="Times New Roman" panose="02020603050405020304" pitchFamily="18" charset="0"/>
              </a:rPr>
              <a:t>https://unstats.un.org/unsd/envstats/censuses/]</a:t>
            </a:r>
          </a:p>
          <a:p>
            <a:pPr marL="0" indent="0">
              <a:buNone/>
            </a:pPr>
            <a:r>
              <a:rPr lang="en-US" sz="1800" i="0" strike="noStrike" dirty="0">
                <a:solidFill>
                  <a:srgbClr val="FF0000"/>
                </a:solidFill>
                <a:effectLst/>
                <a:latin typeface="Calibri" panose="020F0502020204030204" pitchFamily="34" charset="0"/>
              </a:rPr>
              <a:t>Chemical awareness</a:t>
            </a:r>
            <a:r>
              <a:rPr lang="en-US" sz="1800" i="0" u="none" strike="noStrike" dirty="0">
                <a:solidFill>
                  <a:srgbClr val="000000"/>
                </a:solidFill>
                <a:effectLst/>
                <a:latin typeface="Calibri" panose="020F0502020204030204" pitchFamily="34" charset="0"/>
              </a:rPr>
              <a:t>:</a:t>
            </a:r>
            <a:r>
              <a:rPr lang="en-US" sz="1800" b="1" i="0" u="none" strike="noStrike" dirty="0">
                <a:solidFill>
                  <a:srgbClr val="000000"/>
                </a:solidFill>
                <a:effectLst/>
                <a:latin typeface="Calibri" panose="020F0502020204030204" pitchFamily="34" charset="0"/>
              </a:rPr>
              <a:t> </a:t>
            </a:r>
            <a:r>
              <a:rPr lang="en-US" sz="1800" b="0" i="0" u="none" strike="noStrike" dirty="0">
                <a:solidFill>
                  <a:srgbClr val="000000"/>
                </a:solidFill>
                <a:effectLst/>
                <a:latin typeface="Calibri" panose="020F0502020204030204" pitchFamily="34" charset="0"/>
              </a:rPr>
              <a:t>Do you or any member of your household use any of the following? Are you and your household aware of the harmful effects of chemicals to the environment and health? Are you prepared or willing to reduce the amount of chemicals</a:t>
            </a:r>
            <a:endParaRPr lang="en-US" sz="1800" b="0" i="0" u="none" strike="noStrike" dirty="0">
              <a:solidFill>
                <a:srgbClr val="FF0000"/>
              </a:solidFill>
              <a:effectLst/>
              <a:latin typeface="Calibri" panose="020F0502020204030204" pitchFamily="34" charset="0"/>
            </a:endParaRPr>
          </a:p>
          <a:p>
            <a:pPr marL="857250" lvl="2" indent="0">
              <a:buNone/>
            </a:pPr>
            <a:r>
              <a:rPr lang="en-GB" sz="1600" b="0" i="0" u="none" strike="noStrike" dirty="0">
                <a:solidFill>
                  <a:srgbClr val="000000"/>
                </a:solidFill>
                <a:effectLst/>
                <a:latin typeface="Calibri" panose="020F0502020204030204" pitchFamily="34" charset="0"/>
              </a:rPr>
              <a:t>( ) herbicides</a:t>
            </a:r>
            <a:br>
              <a:rPr lang="en-GB" sz="1600" b="0" i="0" u="none" strike="noStrike" dirty="0">
                <a:solidFill>
                  <a:srgbClr val="000000"/>
                </a:solidFill>
                <a:effectLst/>
                <a:latin typeface="Calibri" panose="020F0502020204030204" pitchFamily="34" charset="0"/>
              </a:rPr>
            </a:br>
            <a:r>
              <a:rPr lang="en-GB" sz="1600" b="0" i="0" u="none" strike="noStrike" dirty="0">
                <a:solidFill>
                  <a:srgbClr val="000000"/>
                </a:solidFill>
                <a:effectLst/>
                <a:latin typeface="Calibri" panose="020F0502020204030204" pitchFamily="34" charset="0"/>
              </a:rPr>
              <a:t>( ) pesticides</a:t>
            </a:r>
            <a:br>
              <a:rPr lang="en-GB" sz="1600" b="0" i="0" u="none" strike="noStrike" dirty="0">
                <a:solidFill>
                  <a:srgbClr val="000000"/>
                </a:solidFill>
                <a:effectLst/>
                <a:latin typeface="Calibri" panose="020F0502020204030204" pitchFamily="34" charset="0"/>
              </a:rPr>
            </a:br>
            <a:r>
              <a:rPr lang="en-GB" sz="1600" b="0" i="0" u="none" strike="noStrike" dirty="0">
                <a:solidFill>
                  <a:srgbClr val="000000"/>
                </a:solidFill>
                <a:effectLst/>
                <a:latin typeface="Calibri" panose="020F0502020204030204" pitchFamily="34" charset="0"/>
              </a:rPr>
              <a:t>( ) fungicides</a:t>
            </a:r>
            <a:r>
              <a:rPr lang="en-GB" sz="900" dirty="0"/>
              <a:t> </a:t>
            </a:r>
            <a:r>
              <a:rPr lang="en-US" sz="1600" b="0" i="0" u="none" strike="noStrike" dirty="0">
                <a:solidFill>
                  <a:srgbClr val="000000"/>
                </a:solidFill>
                <a:effectLst/>
                <a:latin typeface="Calibri" panose="020F0502020204030204" pitchFamily="34" charset="0"/>
              </a:rPr>
              <a:t>used by your household?</a:t>
            </a:r>
            <a:r>
              <a:rPr lang="en-US" sz="1200" dirty="0"/>
              <a:t> </a:t>
            </a:r>
            <a:endParaRPr lang="en-US" sz="1200" dirty="0">
              <a:cs typeface="Times New Roman" panose="02020603050405020304" pitchFamily="18" charset="0"/>
            </a:endParaRPr>
          </a:p>
          <a:p>
            <a:pPr marL="857250" lvl="2" indent="0">
              <a:buNone/>
            </a:pPr>
            <a:endParaRPr lang="en-US" sz="1200" dirty="0">
              <a:cs typeface="Times New Roman" panose="02020603050405020304" pitchFamily="18" charset="0"/>
            </a:endParaRPr>
          </a:p>
          <a:p>
            <a:pPr marL="339725" lvl="2" indent="-339725">
              <a:buNone/>
            </a:pPr>
            <a:r>
              <a:rPr lang="en-US" sz="1800" b="1" dirty="0">
                <a:solidFill>
                  <a:srgbClr val="000000"/>
                </a:solidFill>
                <a:latin typeface="Calibri" panose="020F0502020204030204" pitchFamily="34" charset="0"/>
              </a:rPr>
              <a:t>Kiribati, 2005 Census</a:t>
            </a:r>
            <a:r>
              <a:rPr lang="en-US" sz="1800" dirty="0">
                <a:solidFill>
                  <a:srgbClr val="000000"/>
                </a:solidFill>
                <a:latin typeface="Calibri" panose="020F0502020204030204" pitchFamily="34" charset="0"/>
              </a:rPr>
              <a:t>: </a:t>
            </a:r>
            <a:r>
              <a:rPr lang="en-US" sz="1800" u="sng" dirty="0">
                <a:solidFill>
                  <a:srgbClr val="0563C1"/>
                </a:solidFill>
                <a:latin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https://unstats.un.org/unsd/demographic-social/census/document-resources/?search=&amp;docType=&amp;countryName=Kiribati</a:t>
            </a:r>
            <a:endParaRPr lang="en-GB" sz="1800" u="sng" dirty="0">
              <a:solidFill>
                <a:srgbClr val="0563C1"/>
              </a:solidFill>
              <a:latin typeface="Calibri" panose="020F0502020204030204" pitchFamily="34" charset="0"/>
              <a:cs typeface="Times New Roman" panose="02020603050405020304" pitchFamily="18" charset="0"/>
            </a:endParaRPr>
          </a:p>
          <a:p>
            <a:pPr marL="339725" lvl="2" indent="-339725">
              <a:buNone/>
            </a:pPr>
            <a:endParaRPr lang="en-US" sz="1800" dirty="0">
              <a:solidFill>
                <a:srgbClr val="000000"/>
              </a:solidFill>
              <a:latin typeface="Calibri" panose="020F0502020204030204" pitchFamily="34" charset="0"/>
            </a:endParaRPr>
          </a:p>
          <a:p>
            <a:pPr marL="339725" lvl="2" indent="-339725">
              <a:buNone/>
            </a:pPr>
            <a:r>
              <a:rPr lang="en-US" dirty="0">
                <a:solidFill>
                  <a:srgbClr val="FF0000"/>
                </a:solidFill>
              </a:rPr>
              <a:t>Environmental Issues </a:t>
            </a:r>
            <a:r>
              <a:rPr lang="en-US" b="0" i="0" u="none" strike="noStrike" dirty="0">
                <a:solidFill>
                  <a:srgbClr val="000000"/>
                </a:solidFill>
                <a:effectLst/>
                <a:latin typeface="Calibri" panose="020F0502020204030204" pitchFamily="34" charset="0"/>
              </a:rPr>
              <a:t>(Yes/No)</a:t>
            </a:r>
            <a:endParaRPr lang="en-US" sz="1200" u="none" dirty="0">
              <a:solidFill>
                <a:srgbClr val="000000"/>
              </a:solidFill>
              <a:latin typeface="Calibri" panose="020F0502020204030204" pitchFamily="34" charset="0"/>
            </a:endParaRPr>
          </a:p>
          <a:p>
            <a:pPr marL="339725" lvl="2" indent="-339725">
              <a:buNone/>
            </a:pPr>
            <a:r>
              <a:rPr lang="en-US" b="0" i="0" u="none" strike="noStrike" dirty="0">
                <a:solidFill>
                  <a:srgbClr val="000000"/>
                </a:solidFill>
                <a:effectLst/>
                <a:latin typeface="Calibri" panose="020F0502020204030204" pitchFamily="34" charset="0"/>
              </a:rPr>
              <a:t>Does this household dispose rubbish by</a:t>
            </a:r>
            <a:r>
              <a:rPr lang="en-US" sz="1100" dirty="0"/>
              <a:t> </a:t>
            </a:r>
          </a:p>
          <a:p>
            <a:pPr marL="854075" lvl="3" indent="0">
              <a:buNone/>
            </a:pPr>
            <a:r>
              <a:rPr lang="en-US" sz="1600" b="0" i="0" u="none" strike="noStrike" dirty="0">
                <a:solidFill>
                  <a:srgbClr val="000000"/>
                </a:solidFill>
                <a:effectLst/>
                <a:latin typeface="Calibri" panose="020F0502020204030204" pitchFamily="34" charset="0"/>
              </a:rPr>
              <a:t>Collection point (Council):___</a:t>
            </a:r>
            <a:br>
              <a:rPr lang="en-US" sz="1600" b="0" i="0" u="none" strike="noStrike" dirty="0">
                <a:solidFill>
                  <a:srgbClr val="000000"/>
                </a:solidFill>
                <a:effectLst/>
                <a:latin typeface="Calibri" panose="020F0502020204030204" pitchFamily="34" charset="0"/>
              </a:rPr>
            </a:br>
            <a:r>
              <a:rPr lang="en-US" sz="1600" b="0" i="0" u="none" strike="noStrike" dirty="0">
                <a:solidFill>
                  <a:srgbClr val="000000"/>
                </a:solidFill>
                <a:effectLst/>
                <a:latin typeface="Calibri" panose="020F0502020204030204" pitchFamily="34" charset="0"/>
              </a:rPr>
              <a:t>Recycle system:___</a:t>
            </a:r>
            <a:br>
              <a:rPr lang="en-US" sz="1600" b="0" i="0" u="none" strike="noStrike" dirty="0">
                <a:solidFill>
                  <a:srgbClr val="000000"/>
                </a:solidFill>
                <a:effectLst/>
                <a:latin typeface="Calibri" panose="020F0502020204030204" pitchFamily="34" charset="0"/>
              </a:rPr>
            </a:br>
            <a:r>
              <a:rPr lang="en-US" sz="1600" b="0" i="0" u="none" strike="noStrike" dirty="0">
                <a:solidFill>
                  <a:srgbClr val="000000"/>
                </a:solidFill>
                <a:effectLst/>
                <a:latin typeface="Calibri" panose="020F0502020204030204" pitchFamily="34" charset="0"/>
              </a:rPr>
              <a:t>Beach:___</a:t>
            </a:r>
            <a:br>
              <a:rPr lang="en-US" sz="1600" b="0" i="0" u="none" strike="noStrike" dirty="0">
                <a:solidFill>
                  <a:srgbClr val="000000"/>
                </a:solidFill>
                <a:effectLst/>
                <a:latin typeface="Calibri" panose="020F0502020204030204" pitchFamily="34" charset="0"/>
              </a:rPr>
            </a:br>
            <a:r>
              <a:rPr lang="en-US" sz="1600" b="0" i="0" u="none" strike="noStrike" dirty="0">
                <a:solidFill>
                  <a:srgbClr val="000000"/>
                </a:solidFill>
                <a:effectLst/>
                <a:latin typeface="Calibri" panose="020F0502020204030204" pitchFamily="34" charset="0"/>
              </a:rPr>
              <a:t>Ground Pit (</a:t>
            </a:r>
            <a:r>
              <a:rPr lang="en-US" sz="1600" b="0" i="0" u="none" strike="noStrike" dirty="0" err="1">
                <a:solidFill>
                  <a:srgbClr val="000000"/>
                </a:solidFill>
                <a:effectLst/>
                <a:latin typeface="Calibri" panose="020F0502020204030204" pitchFamily="34" charset="0"/>
              </a:rPr>
              <a:t>marua</a:t>
            </a:r>
            <a:r>
              <a:rPr lang="en-US" sz="1600" b="0" i="0" u="none" strike="noStrike" dirty="0">
                <a:solidFill>
                  <a:srgbClr val="000000"/>
                </a:solidFill>
                <a:effectLst/>
                <a:latin typeface="Calibri" panose="020F0502020204030204" pitchFamily="34" charset="0"/>
              </a:rPr>
              <a:t>):___</a:t>
            </a:r>
            <a:br>
              <a:rPr lang="en-US" sz="1600" b="0" i="0" u="none" strike="noStrike" dirty="0">
                <a:solidFill>
                  <a:srgbClr val="000000"/>
                </a:solidFill>
                <a:effectLst/>
                <a:latin typeface="Calibri" panose="020F0502020204030204" pitchFamily="34" charset="0"/>
              </a:rPr>
            </a:br>
            <a:r>
              <a:rPr lang="en-US" sz="1600" b="0" i="0" u="none" strike="noStrike" dirty="0">
                <a:solidFill>
                  <a:srgbClr val="000000"/>
                </a:solidFill>
                <a:effectLst/>
                <a:latin typeface="Calibri" panose="020F0502020204030204" pitchFamily="34" charset="0"/>
              </a:rPr>
              <a:t>Other places not defined:___</a:t>
            </a:r>
            <a:r>
              <a:rPr lang="en-US" sz="900" dirty="0"/>
              <a:t> </a:t>
            </a:r>
            <a:endParaRPr lang="en-US" sz="1000" dirty="0"/>
          </a:p>
        </p:txBody>
      </p:sp>
      <p:sp>
        <p:nvSpPr>
          <p:cNvPr id="13" name="Title 1">
            <a:extLst>
              <a:ext uri="{FF2B5EF4-FFF2-40B4-BE49-F238E27FC236}">
                <a16:creationId xmlns:a16="http://schemas.microsoft.com/office/drawing/2014/main" id="{A790B396-E426-4CB5-9784-4E0D1E8AAF8D}"/>
              </a:ext>
            </a:extLst>
          </p:cNvPr>
          <p:cNvSpPr txBox="1">
            <a:spLocks/>
          </p:cNvSpPr>
          <p:nvPr/>
        </p:nvSpPr>
        <p:spPr>
          <a:xfrm>
            <a:off x="457200" y="228600"/>
            <a:ext cx="8229600" cy="6858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000" kern="1200">
                <a:solidFill>
                  <a:srgbClr val="008080"/>
                </a:solidFill>
                <a:latin typeface="+mj-lt"/>
                <a:ea typeface="+mj-ea"/>
                <a:cs typeface="+mj-cs"/>
              </a:defRPr>
            </a:lvl1pPr>
          </a:lstStyle>
          <a:p>
            <a:r>
              <a:rPr lang="en-US" sz="2400" b="1" dirty="0"/>
              <a:t>Examples of Some Unique Questions in the PHC  </a:t>
            </a:r>
            <a:endParaRPr lang="en-US" sz="2100" dirty="0"/>
          </a:p>
        </p:txBody>
      </p:sp>
    </p:spTree>
    <p:extLst>
      <p:ext uri="{BB962C8B-B14F-4D97-AF65-F5344CB8AC3E}">
        <p14:creationId xmlns:p14="http://schemas.microsoft.com/office/powerpoint/2010/main" val="2784865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F26FD0-B17E-40C0-9D25-1A55FB6F704A}"/>
              </a:ext>
            </a:extLst>
          </p:cNvPr>
          <p:cNvSpPr>
            <a:spLocks noGrp="1"/>
          </p:cNvSpPr>
          <p:nvPr>
            <p:ph sz="half" idx="1"/>
          </p:nvPr>
        </p:nvSpPr>
        <p:spPr>
          <a:xfrm>
            <a:off x="457200" y="604152"/>
            <a:ext cx="8305800" cy="5257800"/>
          </a:xfrm>
        </p:spPr>
        <p:txBody>
          <a:bodyPr>
            <a:normAutofit fontScale="92500" lnSpcReduction="20000"/>
          </a:bodyPr>
          <a:lstStyle/>
          <a:p>
            <a:pPr marL="0" marR="0" indent="0">
              <a:lnSpc>
                <a:spcPct val="107000"/>
              </a:lnSpc>
              <a:spcBef>
                <a:spcPts val="0"/>
              </a:spcBef>
              <a:spcAft>
                <a:spcPts val="800"/>
              </a:spcAft>
              <a:buNone/>
            </a:pPr>
            <a:r>
              <a:rPr lang="en-US" sz="1900" b="1" dirty="0">
                <a:solidFill>
                  <a:srgbClr val="000000"/>
                </a:solidFill>
                <a:latin typeface="Calibri" panose="020F0502020204030204" pitchFamily="34" charset="0"/>
              </a:rPr>
              <a:t>Kiribati, 2005 Census - </a:t>
            </a:r>
            <a:r>
              <a:rPr lang="en-US" sz="1700" u="sng" dirty="0">
                <a:solidFill>
                  <a:srgbClr val="000000"/>
                </a:solidFill>
                <a:latin typeface="Calibri" panose="020F0502020204030204" pitchFamily="34" charset="0"/>
              </a:rPr>
              <a:t> </a:t>
            </a:r>
            <a:r>
              <a:rPr lang="en-US" sz="1800" dirty="0">
                <a:solidFill>
                  <a:srgbClr val="0563C1"/>
                </a:solidFill>
                <a:latin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https://unstats.un.org/unsd/demographic-social/census/document-resources/?search=&amp;docType=&amp;countryName=Kiribati</a:t>
            </a:r>
            <a:endParaRPr lang="en-GB" sz="1800" dirty="0">
              <a:solidFill>
                <a:srgbClr val="0563C1"/>
              </a:solidFill>
              <a:latin typeface="Calibri" panose="020F0502020204030204" pitchFamily="34" charset="0"/>
              <a:cs typeface="Times New Roman" panose="02020603050405020304" pitchFamily="18" charset="0"/>
            </a:endParaRPr>
          </a:p>
          <a:p>
            <a:pPr marL="0" indent="0">
              <a:buNone/>
            </a:pPr>
            <a:r>
              <a:rPr lang="en-US" sz="1800" dirty="0">
                <a:solidFill>
                  <a:srgbClr val="FF0000"/>
                </a:solidFill>
              </a:rPr>
              <a:t>Environmental Issues </a:t>
            </a:r>
            <a:r>
              <a:rPr lang="en-US" sz="1800" b="0" i="0" u="none" strike="noStrike" dirty="0">
                <a:solidFill>
                  <a:srgbClr val="000000"/>
                </a:solidFill>
                <a:effectLst/>
                <a:latin typeface="Calibri" panose="020F0502020204030204" pitchFamily="34" charset="0"/>
              </a:rPr>
              <a:t>(Yes/No)</a:t>
            </a:r>
            <a:r>
              <a:rPr lang="en-US" sz="1200" b="0" i="0" u="none" strike="noStrike" dirty="0">
                <a:solidFill>
                  <a:srgbClr val="000000"/>
                </a:solidFill>
                <a:effectLst/>
                <a:latin typeface="Calibri" panose="020F0502020204030204" pitchFamily="34" charset="0"/>
              </a:rPr>
              <a:t>; </a:t>
            </a:r>
            <a:br>
              <a:rPr lang="en-US" sz="1800" b="0" i="0" strike="noStrike" dirty="0">
                <a:solidFill>
                  <a:srgbClr val="000000"/>
                </a:solidFill>
                <a:effectLst/>
                <a:latin typeface="Calibri" panose="020F0502020204030204" pitchFamily="34" charset="0"/>
              </a:rPr>
            </a:br>
            <a:r>
              <a:rPr lang="en-US" sz="1800" b="0" i="0" u="none" strike="noStrike" dirty="0">
                <a:solidFill>
                  <a:srgbClr val="000000"/>
                </a:solidFill>
                <a:effectLst/>
                <a:latin typeface="Calibri" panose="020F0502020204030204" pitchFamily="34" charset="0"/>
              </a:rPr>
              <a:t>Does this household have seawall:</a:t>
            </a:r>
            <a:r>
              <a:rPr lang="en-US" sz="1200" dirty="0"/>
              <a:t> </a:t>
            </a:r>
          </a:p>
          <a:p>
            <a:pPr marL="0" indent="0">
              <a:buNone/>
            </a:pPr>
            <a:endParaRPr lang="en-US" sz="1200" dirty="0">
              <a:cs typeface="Times New Roman" panose="02020603050405020304" pitchFamily="18" charset="0"/>
            </a:endParaRPr>
          </a:p>
          <a:p>
            <a:pPr marL="0" indent="0">
              <a:buNone/>
            </a:pPr>
            <a:endParaRPr lang="en-US" sz="1200" dirty="0">
              <a:cs typeface="Times New Roman" panose="02020603050405020304" pitchFamily="18" charset="0"/>
            </a:endParaRPr>
          </a:p>
          <a:p>
            <a:pPr marL="339725" lvl="2" indent="-339725">
              <a:buNone/>
            </a:pPr>
            <a:r>
              <a:rPr lang="en-US" sz="1800" b="1" dirty="0"/>
              <a:t>Hungary, 2001 Census -  </a:t>
            </a:r>
            <a:r>
              <a:rPr lang="en-US" sz="1800" dirty="0">
                <a:solidFill>
                  <a:srgbClr val="0563C1"/>
                </a:solidFill>
                <a:latin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https://unstats.un.org/unsd/demographic-social/census/document-resources/?search=&amp;docType=&amp;countryName=Hungary</a:t>
            </a:r>
            <a:endParaRPr lang="en-US" sz="1800" dirty="0">
              <a:solidFill>
                <a:srgbClr val="0563C1"/>
              </a:solidFill>
              <a:latin typeface="Calibri" panose="020F0502020204030204" pitchFamily="34" charset="0"/>
              <a:cs typeface="Times New Roman" panose="02020603050405020304" pitchFamily="18" charset="0"/>
            </a:endParaRPr>
          </a:p>
          <a:p>
            <a:pPr marL="339725" lvl="2" indent="-339725">
              <a:buNone/>
            </a:pPr>
            <a:endParaRPr lang="en-US" sz="1800" dirty="0"/>
          </a:p>
          <a:p>
            <a:pPr marL="339725" lvl="2" indent="-339725">
              <a:buNone/>
            </a:pPr>
            <a:r>
              <a:rPr lang="en-US" sz="1800" b="0" i="0" u="none" strike="noStrike" dirty="0">
                <a:solidFill>
                  <a:srgbClr val="000000"/>
                </a:solidFill>
                <a:effectLst/>
                <a:latin typeface="Calibri" panose="020F0502020204030204" pitchFamily="34" charset="0"/>
              </a:rPr>
              <a:t>What is the </a:t>
            </a:r>
            <a:r>
              <a:rPr lang="en-US" sz="1800" b="0" i="0" u="none" strike="noStrike" dirty="0">
                <a:solidFill>
                  <a:srgbClr val="FF0000"/>
                </a:solidFill>
                <a:effectLst/>
                <a:latin typeface="Calibri" panose="020F0502020204030204" pitchFamily="34" charset="0"/>
              </a:rPr>
              <a:t>character of the environment </a:t>
            </a:r>
            <a:r>
              <a:rPr lang="en-US" sz="1800" b="0" i="0" u="none" strike="noStrike" dirty="0">
                <a:solidFill>
                  <a:srgbClr val="000000"/>
                </a:solidFill>
                <a:effectLst/>
                <a:latin typeface="Calibri" panose="020F0502020204030204" pitchFamily="34" charset="0"/>
              </a:rPr>
              <a:t>of the building?</a:t>
            </a:r>
            <a:r>
              <a:rPr lang="en-US" sz="1600" dirty="0"/>
              <a:t> </a:t>
            </a:r>
            <a:endParaRPr lang="en-US" sz="1100" dirty="0"/>
          </a:p>
          <a:p>
            <a:pPr marL="854075" lvl="3" indent="0">
              <a:buNone/>
            </a:pPr>
            <a:r>
              <a:rPr lang="en-US" sz="1800" b="0" i="0" u="none" strike="noStrike" dirty="0">
                <a:solidFill>
                  <a:srgbClr val="000000"/>
                </a:solidFill>
                <a:effectLst/>
                <a:latin typeface="Calibri" panose="020F0502020204030204" pitchFamily="34" charset="0"/>
              </a:rPr>
              <a:t>1 Traditional urban</a:t>
            </a:r>
            <a:br>
              <a:rPr lang="en-US" sz="1800" b="0" i="0" u="none" strike="noStrike" dirty="0">
                <a:solidFill>
                  <a:srgbClr val="000000"/>
                </a:solidFill>
                <a:effectLst/>
                <a:latin typeface="Calibri" panose="020F0502020204030204" pitchFamily="34" charset="0"/>
              </a:rPr>
            </a:br>
            <a:r>
              <a:rPr lang="en-US" sz="1800" b="0" i="0" u="none" strike="noStrike" dirty="0">
                <a:solidFill>
                  <a:srgbClr val="000000"/>
                </a:solidFill>
                <a:effectLst/>
                <a:latin typeface="Calibri" panose="020F0502020204030204" pitchFamily="34" charset="0"/>
              </a:rPr>
              <a:t>2 Building blocks, housing estate</a:t>
            </a:r>
            <a:br>
              <a:rPr lang="en-US" sz="1800" b="0" i="0" u="none" strike="noStrike" dirty="0">
                <a:solidFill>
                  <a:srgbClr val="000000"/>
                </a:solidFill>
                <a:effectLst/>
                <a:latin typeface="Calibri" panose="020F0502020204030204" pitchFamily="34" charset="0"/>
              </a:rPr>
            </a:br>
            <a:r>
              <a:rPr lang="en-US" sz="1800" b="0" i="0" u="none" strike="noStrike" dirty="0">
                <a:solidFill>
                  <a:srgbClr val="000000"/>
                </a:solidFill>
                <a:effectLst/>
                <a:latin typeface="Calibri" panose="020F0502020204030204" pitchFamily="34" charset="0"/>
              </a:rPr>
              <a:t>3 Suburb of villas</a:t>
            </a:r>
            <a:br>
              <a:rPr lang="en-US" sz="1800" b="0" i="0" u="none" strike="noStrike" dirty="0">
                <a:solidFill>
                  <a:srgbClr val="000000"/>
                </a:solidFill>
                <a:effectLst/>
                <a:latin typeface="Calibri" panose="020F0502020204030204" pitchFamily="34" charset="0"/>
              </a:rPr>
            </a:br>
            <a:r>
              <a:rPr lang="en-US" sz="1800" b="0" i="0" u="none" strike="noStrike" dirty="0">
                <a:solidFill>
                  <a:srgbClr val="000000"/>
                </a:solidFill>
                <a:effectLst/>
                <a:latin typeface="Calibri" panose="020F0502020204030204" pitchFamily="34" charset="0"/>
              </a:rPr>
              <a:t>4 Family houses</a:t>
            </a:r>
            <a:br>
              <a:rPr lang="en-US" sz="1800" b="0" i="0" u="none" strike="noStrike" dirty="0">
                <a:solidFill>
                  <a:srgbClr val="000000"/>
                </a:solidFill>
                <a:effectLst/>
                <a:latin typeface="Calibri" panose="020F0502020204030204" pitchFamily="34" charset="0"/>
              </a:rPr>
            </a:br>
            <a:r>
              <a:rPr lang="en-US" sz="1800" b="0" i="0" u="none" strike="noStrike" dirty="0">
                <a:solidFill>
                  <a:srgbClr val="000000"/>
                </a:solidFill>
                <a:effectLst/>
                <a:latin typeface="Calibri" panose="020F0502020204030204" pitchFamily="34" charset="0"/>
              </a:rPr>
              <a:t>5 Rural</a:t>
            </a:r>
            <a:br>
              <a:rPr lang="en-US" sz="1800" b="0" i="0" u="none" strike="noStrike" dirty="0">
                <a:solidFill>
                  <a:srgbClr val="000000"/>
                </a:solidFill>
                <a:effectLst/>
                <a:latin typeface="Calibri" panose="020F0502020204030204" pitchFamily="34" charset="0"/>
              </a:rPr>
            </a:br>
            <a:r>
              <a:rPr lang="en-US" sz="1800" b="0" i="0" u="none" strike="noStrike" dirty="0">
                <a:solidFill>
                  <a:srgbClr val="000000"/>
                </a:solidFill>
                <a:effectLst/>
                <a:latin typeface="Calibri" panose="020F0502020204030204" pitchFamily="34" charset="0"/>
              </a:rPr>
              <a:t>6 Recreation district</a:t>
            </a:r>
            <a:br>
              <a:rPr lang="en-US" sz="1800" b="0" i="0" u="none" strike="noStrike" dirty="0">
                <a:solidFill>
                  <a:srgbClr val="000000"/>
                </a:solidFill>
                <a:effectLst/>
                <a:latin typeface="Calibri" panose="020F0502020204030204" pitchFamily="34" charset="0"/>
              </a:rPr>
            </a:br>
            <a:r>
              <a:rPr lang="en-US" sz="1800" b="0" i="0" u="none" strike="noStrike" dirty="0">
                <a:solidFill>
                  <a:srgbClr val="000000"/>
                </a:solidFill>
                <a:effectLst/>
                <a:latin typeface="Calibri" panose="020F0502020204030204" pitchFamily="34" charset="0"/>
              </a:rPr>
              <a:t>7 Industrial zone</a:t>
            </a:r>
            <a:br>
              <a:rPr lang="en-US" sz="1800" b="0" i="0" u="none" strike="noStrike" dirty="0">
                <a:solidFill>
                  <a:srgbClr val="000000"/>
                </a:solidFill>
                <a:effectLst/>
                <a:latin typeface="Calibri" panose="020F0502020204030204" pitchFamily="34" charset="0"/>
              </a:rPr>
            </a:br>
            <a:r>
              <a:rPr lang="en-US" sz="1800" b="0" i="0" u="none" strike="noStrike" dirty="0">
                <a:solidFill>
                  <a:srgbClr val="000000"/>
                </a:solidFill>
                <a:effectLst/>
                <a:latin typeface="Calibri" panose="020F0502020204030204" pitchFamily="34" charset="0"/>
              </a:rPr>
              <a:t>8 Sparsely built outskirt</a:t>
            </a:r>
            <a:br>
              <a:rPr lang="en-US" sz="1800" b="0" i="0" u="none" strike="noStrike" dirty="0">
                <a:solidFill>
                  <a:srgbClr val="000000"/>
                </a:solidFill>
                <a:effectLst/>
                <a:latin typeface="Calibri" panose="020F0502020204030204" pitchFamily="34" charset="0"/>
              </a:rPr>
            </a:br>
            <a:r>
              <a:rPr lang="en-US" sz="1800" b="0" i="0" u="none" strike="noStrike" dirty="0">
                <a:solidFill>
                  <a:srgbClr val="000000"/>
                </a:solidFill>
                <a:effectLst/>
                <a:latin typeface="Calibri" panose="020F0502020204030204" pitchFamily="34" charset="0"/>
              </a:rPr>
              <a:t>9 Grouped built outskirt</a:t>
            </a:r>
            <a:br>
              <a:rPr lang="en-US" sz="1800" b="0" i="0" u="none" strike="noStrike" dirty="0">
                <a:solidFill>
                  <a:srgbClr val="000000"/>
                </a:solidFill>
                <a:effectLst/>
                <a:latin typeface="Calibri" panose="020F0502020204030204" pitchFamily="34" charset="0"/>
              </a:rPr>
            </a:br>
            <a:r>
              <a:rPr lang="en-US" sz="1800" b="0" i="0" u="none" strike="noStrike" dirty="0">
                <a:solidFill>
                  <a:srgbClr val="000000"/>
                </a:solidFill>
                <a:effectLst/>
                <a:latin typeface="Calibri" panose="020F0502020204030204" pitchFamily="34" charset="0"/>
              </a:rPr>
              <a:t>10 Unsatisfactory from social point of view</a:t>
            </a:r>
            <a:br>
              <a:rPr lang="en-US" sz="1800" b="0" i="0" u="none" strike="noStrike" dirty="0">
                <a:solidFill>
                  <a:srgbClr val="000000"/>
                </a:solidFill>
                <a:effectLst/>
                <a:latin typeface="Calibri" panose="020F0502020204030204" pitchFamily="34" charset="0"/>
              </a:rPr>
            </a:br>
            <a:r>
              <a:rPr lang="en-US" sz="1800" b="0" i="0" u="none" strike="noStrike" dirty="0">
                <a:solidFill>
                  <a:srgbClr val="000000"/>
                </a:solidFill>
                <a:effectLst/>
                <a:latin typeface="Calibri" panose="020F0502020204030204" pitchFamily="34" charset="0"/>
              </a:rPr>
              <a:t>11 Other</a:t>
            </a:r>
            <a:endParaRPr lang="en-US" sz="1000" dirty="0"/>
          </a:p>
        </p:txBody>
      </p:sp>
      <p:sp>
        <p:nvSpPr>
          <p:cNvPr id="13" name="Title 1">
            <a:extLst>
              <a:ext uri="{FF2B5EF4-FFF2-40B4-BE49-F238E27FC236}">
                <a16:creationId xmlns:a16="http://schemas.microsoft.com/office/drawing/2014/main" id="{A790B396-E426-4CB5-9784-4E0D1E8AAF8D}"/>
              </a:ext>
            </a:extLst>
          </p:cNvPr>
          <p:cNvSpPr txBox="1">
            <a:spLocks/>
          </p:cNvSpPr>
          <p:nvPr/>
        </p:nvSpPr>
        <p:spPr>
          <a:xfrm>
            <a:off x="457200" y="228600"/>
            <a:ext cx="8229600" cy="375552"/>
          </a:xfrm>
          <a:prstGeom prst="rect">
            <a:avLst/>
          </a:prstGeom>
        </p:spPr>
        <p:txBody>
          <a:bodyPr vert="horz" lIns="91440" tIns="45720" rIns="91440" bIns="45720" rtlCol="0" anchor="ctr">
            <a:normAutofit fontScale="90000" lnSpcReduction="20000"/>
          </a:bodyPr>
          <a:lstStyle>
            <a:lvl1pPr algn="ctr" defTabSz="914400" rtl="0" eaLnBrk="1" latinLnBrk="0" hangingPunct="1">
              <a:spcBef>
                <a:spcPct val="0"/>
              </a:spcBef>
              <a:buNone/>
              <a:defRPr sz="3000" kern="1200">
                <a:solidFill>
                  <a:srgbClr val="008080"/>
                </a:solidFill>
                <a:latin typeface="+mj-lt"/>
                <a:ea typeface="+mj-ea"/>
                <a:cs typeface="+mj-cs"/>
              </a:defRPr>
            </a:lvl1pPr>
          </a:lstStyle>
          <a:p>
            <a:r>
              <a:rPr lang="en-US" sz="2400" b="1" dirty="0"/>
              <a:t>Examples of Some unique questions   </a:t>
            </a:r>
            <a:endParaRPr lang="en-US" sz="2100" dirty="0"/>
          </a:p>
        </p:txBody>
      </p:sp>
    </p:spTree>
    <p:extLst>
      <p:ext uri="{BB962C8B-B14F-4D97-AF65-F5344CB8AC3E}">
        <p14:creationId xmlns:p14="http://schemas.microsoft.com/office/powerpoint/2010/main" val="1287838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5B23EA-E58A-DFF0-615A-26623D9C5819}"/>
              </a:ext>
            </a:extLst>
          </p:cNvPr>
          <p:cNvSpPr>
            <a:spLocks noGrp="1"/>
          </p:cNvSpPr>
          <p:nvPr>
            <p:ph sz="half" idx="1"/>
          </p:nvPr>
        </p:nvSpPr>
        <p:spPr>
          <a:xfrm>
            <a:off x="457200" y="2895601"/>
            <a:ext cx="8458200" cy="1143000"/>
          </a:xfrm>
        </p:spPr>
        <p:txBody>
          <a:bodyPr>
            <a:normAutofit/>
          </a:bodyPr>
          <a:lstStyle/>
          <a:p>
            <a:pPr marL="0" indent="0" algn="ctr">
              <a:buNone/>
            </a:pPr>
            <a:r>
              <a:rPr lang="en-US" sz="5400" dirty="0"/>
              <a:t>Specialized surveys</a:t>
            </a:r>
            <a:endParaRPr lang="en-GB" sz="5400" dirty="0"/>
          </a:p>
        </p:txBody>
      </p:sp>
    </p:spTree>
    <p:extLst>
      <p:ext uri="{BB962C8B-B14F-4D97-AF65-F5344CB8AC3E}">
        <p14:creationId xmlns:p14="http://schemas.microsoft.com/office/powerpoint/2010/main" val="1791913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5B23EA-E58A-DFF0-615A-26623D9C5819}"/>
              </a:ext>
            </a:extLst>
          </p:cNvPr>
          <p:cNvSpPr>
            <a:spLocks noGrp="1"/>
          </p:cNvSpPr>
          <p:nvPr>
            <p:ph sz="half" idx="1"/>
          </p:nvPr>
        </p:nvSpPr>
        <p:spPr>
          <a:xfrm>
            <a:off x="457200" y="1219200"/>
            <a:ext cx="8305800" cy="4572000"/>
          </a:xfrm>
        </p:spPr>
        <p:txBody>
          <a:bodyPr>
            <a:normAutofit fontScale="92500" lnSpcReduction="10000"/>
          </a:bodyPr>
          <a:lstStyle/>
          <a:p>
            <a:pPr marL="0" indent="0">
              <a:buNone/>
            </a:pPr>
            <a:r>
              <a:rPr lang="en-US" dirty="0"/>
              <a:t>Surveys are an additional method of data collection</a:t>
            </a:r>
          </a:p>
          <a:p>
            <a:pPr marL="0" indent="0">
              <a:buNone/>
            </a:pPr>
            <a:r>
              <a:rPr lang="en-US" dirty="0"/>
              <a:t>Questions/module on the environment can be added to existing surveys e.g. surveys e.g. </a:t>
            </a:r>
            <a:r>
              <a:rPr lang="en-US" dirty="0" err="1"/>
              <a:t>Labour</a:t>
            </a:r>
            <a:r>
              <a:rPr lang="en-US" dirty="0"/>
              <a:t> force Survey (LFS), Household Survey (HHS), Multiple Cluster and Indicator Survey (MICS) etc., etc.</a:t>
            </a:r>
          </a:p>
          <a:p>
            <a:pPr marL="0" indent="0">
              <a:buNone/>
            </a:pPr>
            <a:r>
              <a:rPr lang="en-US" dirty="0"/>
              <a:t>Specialized Surveys can be developed -</a:t>
            </a:r>
          </a:p>
          <a:p>
            <a:pPr lvl="1">
              <a:spcBef>
                <a:spcPts val="600"/>
              </a:spcBef>
              <a:spcAft>
                <a:spcPts val="600"/>
              </a:spcAft>
            </a:pPr>
            <a:r>
              <a:rPr lang="en-US" dirty="0"/>
              <a:t>Several surveys can be found on UNSD’s website e.g. on water and waste and more are expected to be added including on Climate change.</a:t>
            </a:r>
          </a:p>
          <a:p>
            <a:pPr lvl="1">
              <a:spcBef>
                <a:spcPts val="600"/>
              </a:spcBef>
              <a:spcAft>
                <a:spcPts val="600"/>
              </a:spcAft>
            </a:pPr>
            <a:r>
              <a:rPr lang="en-US" dirty="0"/>
              <a:t>The Global Consultation conducted by UNSD in 2021 on the draft Global Set revealed information from a wide range of countries on </a:t>
            </a:r>
            <a:r>
              <a:rPr lang="en-US" dirty="0" err="1"/>
              <a:t>specialised</a:t>
            </a:r>
            <a:r>
              <a:rPr lang="en-US" dirty="0"/>
              <a:t> surveys or modules added to existing surveys.</a:t>
            </a:r>
          </a:p>
          <a:p>
            <a:pPr lvl="2"/>
            <a:endParaRPr lang="en-GB" dirty="0"/>
          </a:p>
        </p:txBody>
      </p:sp>
      <p:sp>
        <p:nvSpPr>
          <p:cNvPr id="4" name="TextBox 3">
            <a:extLst>
              <a:ext uri="{FF2B5EF4-FFF2-40B4-BE49-F238E27FC236}">
                <a16:creationId xmlns:a16="http://schemas.microsoft.com/office/drawing/2014/main" id="{EFB3D347-AADD-4B70-98C3-FF31FBAC271F}"/>
              </a:ext>
            </a:extLst>
          </p:cNvPr>
          <p:cNvSpPr txBox="1"/>
          <p:nvPr/>
        </p:nvSpPr>
        <p:spPr>
          <a:xfrm>
            <a:off x="152400" y="67270"/>
            <a:ext cx="8991600" cy="784830"/>
          </a:xfrm>
          <a:prstGeom prst="rect">
            <a:avLst/>
          </a:prstGeom>
          <a:noFill/>
        </p:spPr>
        <p:txBody>
          <a:bodyPr wrap="square">
            <a:spAutoFit/>
          </a:bodyPr>
          <a:lstStyle/>
          <a:p>
            <a:pPr algn="ctr"/>
            <a:br>
              <a:rPr lang="en-GB" dirty="0"/>
            </a:br>
            <a:r>
              <a:rPr lang="en-GB" sz="2700" dirty="0">
                <a:solidFill>
                  <a:srgbClr val="008080"/>
                </a:solidFill>
                <a:latin typeface="+mj-lt"/>
                <a:ea typeface="+mj-ea"/>
                <a:cs typeface="+mj-cs"/>
              </a:rPr>
              <a:t>Specialised Surveys</a:t>
            </a:r>
            <a:endParaRPr lang="en-US" sz="2700" dirty="0">
              <a:solidFill>
                <a:srgbClr val="008080"/>
              </a:solidFill>
              <a:latin typeface="+mj-lt"/>
              <a:ea typeface="+mj-ea"/>
              <a:cs typeface="+mj-cs"/>
            </a:endParaRPr>
          </a:p>
        </p:txBody>
      </p:sp>
    </p:spTree>
    <p:extLst>
      <p:ext uri="{BB962C8B-B14F-4D97-AF65-F5344CB8AC3E}">
        <p14:creationId xmlns:p14="http://schemas.microsoft.com/office/powerpoint/2010/main" val="3544662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F26FD0-B17E-40C0-9D25-1A55FB6F704A}"/>
              </a:ext>
            </a:extLst>
          </p:cNvPr>
          <p:cNvSpPr>
            <a:spLocks noGrp="1"/>
          </p:cNvSpPr>
          <p:nvPr>
            <p:ph sz="half" idx="1"/>
          </p:nvPr>
        </p:nvSpPr>
        <p:spPr/>
        <p:txBody>
          <a:bodyPr>
            <a:normAutofit/>
          </a:bodyPr>
          <a:lstStyle/>
          <a:p>
            <a:pPr marL="0" indent="0">
              <a:buNone/>
            </a:pPr>
            <a:endParaRPr lang="en-US" sz="1600" dirty="0"/>
          </a:p>
          <a:p>
            <a:endParaRPr lang="en-US" sz="1600" dirty="0">
              <a:solidFill>
                <a:srgbClr val="FF0000"/>
              </a:solidFill>
              <a:cs typeface="Times New Roman" panose="02020603050405020304" pitchFamily="18" charset="0"/>
            </a:endParaRPr>
          </a:p>
        </p:txBody>
      </p:sp>
      <p:sp>
        <p:nvSpPr>
          <p:cNvPr id="2" name="Rectangle 1">
            <a:extLst>
              <a:ext uri="{FF2B5EF4-FFF2-40B4-BE49-F238E27FC236}">
                <a16:creationId xmlns:a16="http://schemas.microsoft.com/office/drawing/2014/main" id="{56758056-57F3-3F40-A0C9-1638B52FFA1E}"/>
              </a:ext>
            </a:extLst>
          </p:cNvPr>
          <p:cNvSpPr/>
          <p:nvPr/>
        </p:nvSpPr>
        <p:spPr>
          <a:xfrm>
            <a:off x="328748" y="1219468"/>
            <a:ext cx="8434251" cy="3123932"/>
          </a:xfrm>
          <a:prstGeom prst="rect">
            <a:avLst/>
          </a:prstGeom>
        </p:spPr>
        <p:txBody>
          <a:bodyPr wrap="square">
            <a:spAutoFit/>
          </a:bodyPr>
          <a:lstStyle/>
          <a:p>
            <a:pPr marL="285750" indent="-285750">
              <a:spcBef>
                <a:spcPts val="600"/>
              </a:spcBef>
              <a:spcAft>
                <a:spcPts val="600"/>
              </a:spcAft>
              <a:buFont typeface="Arial" panose="020B0604020202020204" pitchFamily="34" charset="0"/>
              <a:buChar char="•"/>
            </a:pPr>
            <a:r>
              <a:rPr lang="en-US" dirty="0"/>
              <a:t>The Central Bureau of Statistics (CBS) of Nepal developed a dedicated survey on the impact of climate change in 2016 and is conducting a second one.</a:t>
            </a:r>
          </a:p>
          <a:p>
            <a:pPr marL="285750" indent="-285750" algn="just">
              <a:spcAft>
                <a:spcPts val="1000"/>
              </a:spcAft>
              <a:buFont typeface="Arial" panose="020B0604020202020204" pitchFamily="34" charset="0"/>
              <a:buChar char="•"/>
            </a:pPr>
            <a:r>
              <a:rPr lang="en-US" sz="1800" dirty="0"/>
              <a:t>Based on the experience and lessons from the first National Climate Change Impact Survey (NCCIS), CBS will discuss with wider stakeholders to agree on methodological framework and approach to be adopted in the next climate change survey.</a:t>
            </a:r>
          </a:p>
          <a:p>
            <a:pPr marL="285750" indent="-285750" algn="just">
              <a:spcAft>
                <a:spcPts val="1000"/>
              </a:spcAft>
              <a:buFont typeface="Arial" panose="020B0604020202020204" pitchFamily="34" charset="0"/>
              <a:buChar char="•"/>
            </a:pPr>
            <a:r>
              <a:rPr lang="en-US" sz="1800" dirty="0"/>
              <a:t>The proposed questionnaire will cover impact of climate change including loss and damage information.</a:t>
            </a:r>
          </a:p>
          <a:p>
            <a:pPr marL="285750" indent="-285750" algn="just">
              <a:spcAft>
                <a:spcPts val="1000"/>
              </a:spcAft>
              <a:buFont typeface="Arial" panose="020B0604020202020204" pitchFamily="34" charset="0"/>
              <a:buChar char="•"/>
            </a:pPr>
            <a:r>
              <a:rPr lang="en-US" sz="1800" dirty="0"/>
              <a:t>Both quantitative and qualitative data will be collected.</a:t>
            </a:r>
          </a:p>
          <a:p>
            <a:pPr lvl="1">
              <a:spcBef>
                <a:spcPts val="600"/>
              </a:spcBef>
              <a:spcAft>
                <a:spcPts val="600"/>
              </a:spcAft>
            </a:pPr>
            <a:endParaRPr lang="en-US" dirty="0"/>
          </a:p>
        </p:txBody>
      </p:sp>
      <p:sp>
        <p:nvSpPr>
          <p:cNvPr id="13" name="Title 1">
            <a:extLst>
              <a:ext uri="{FF2B5EF4-FFF2-40B4-BE49-F238E27FC236}">
                <a16:creationId xmlns:a16="http://schemas.microsoft.com/office/drawing/2014/main" id="{A790B396-E426-4CB5-9784-4E0D1E8AAF8D}"/>
              </a:ext>
            </a:extLst>
          </p:cNvPr>
          <p:cNvSpPr txBox="1">
            <a:spLocks/>
          </p:cNvSpPr>
          <p:nvPr/>
        </p:nvSpPr>
        <p:spPr>
          <a:xfrm>
            <a:off x="457200" y="274638"/>
            <a:ext cx="8229600" cy="839786"/>
          </a:xfrm>
          <a:prstGeom prst="rect">
            <a:avLst/>
          </a:prstGeom>
        </p:spPr>
        <p:txBody>
          <a:bodyPr vert="horz" lIns="91440" tIns="45720" rIns="91440" bIns="45720" rtlCol="0" anchor="ctr">
            <a:normAutofit fontScale="82500" lnSpcReduction="20000"/>
          </a:bodyPr>
          <a:lstStyle>
            <a:lvl1pPr algn="ctr" defTabSz="914400" rtl="0" eaLnBrk="1" latinLnBrk="0" hangingPunct="1">
              <a:spcBef>
                <a:spcPct val="0"/>
              </a:spcBef>
              <a:buNone/>
              <a:defRPr sz="3000" kern="1200">
                <a:solidFill>
                  <a:srgbClr val="008080"/>
                </a:solidFill>
                <a:latin typeface="+mj-lt"/>
                <a:ea typeface="+mj-ea"/>
                <a:cs typeface="+mj-cs"/>
              </a:defRPr>
            </a:lvl1pPr>
          </a:lstStyle>
          <a:p>
            <a:r>
              <a:rPr lang="en-US" sz="2400" b="1" dirty="0"/>
              <a:t>Specialized Surveys – Example of Nepal</a:t>
            </a:r>
          </a:p>
          <a:p>
            <a:endParaRPr lang="en-US" sz="2400" b="1" dirty="0"/>
          </a:p>
          <a:p>
            <a:r>
              <a:rPr lang="en-US" sz="2400" b="1" dirty="0"/>
              <a:t>Survey on Impact of Climate Change</a:t>
            </a:r>
            <a:endParaRPr lang="en-US" sz="2100" dirty="0"/>
          </a:p>
        </p:txBody>
      </p:sp>
      <p:sp>
        <p:nvSpPr>
          <p:cNvPr id="6" name="TextBox 5">
            <a:extLst>
              <a:ext uri="{FF2B5EF4-FFF2-40B4-BE49-F238E27FC236}">
                <a16:creationId xmlns:a16="http://schemas.microsoft.com/office/drawing/2014/main" id="{343E9530-F2C4-8713-67CF-BF11A33F3352}"/>
              </a:ext>
            </a:extLst>
          </p:cNvPr>
          <p:cNvSpPr txBox="1"/>
          <p:nvPr/>
        </p:nvSpPr>
        <p:spPr>
          <a:xfrm>
            <a:off x="533399" y="5029200"/>
            <a:ext cx="8053251" cy="1446550"/>
          </a:xfrm>
          <a:prstGeom prst="rect">
            <a:avLst/>
          </a:prstGeom>
          <a:noFill/>
        </p:spPr>
        <p:txBody>
          <a:bodyPr wrap="square">
            <a:spAutoFit/>
          </a:bodyPr>
          <a:lstStyle/>
          <a:p>
            <a:pPr algn="just"/>
            <a:endParaRPr lang="en-US" sz="1400" b="0" i="0" dirty="0">
              <a:solidFill>
                <a:srgbClr val="000000"/>
              </a:solidFill>
              <a:effectLst/>
              <a:latin typeface="Times New Roman" panose="02020603050405020304" pitchFamily="18" charset="0"/>
              <a:hlinkClick r:id="rId3"/>
            </a:endParaRPr>
          </a:p>
          <a:p>
            <a:pPr algn="just"/>
            <a:endParaRPr lang="en-US" sz="1400" b="0" i="0" dirty="0">
              <a:solidFill>
                <a:srgbClr val="000000"/>
              </a:solidFill>
              <a:effectLst/>
              <a:latin typeface="Times New Roman" panose="02020603050405020304" pitchFamily="18" charset="0"/>
              <a:hlinkClick r:id="rId3"/>
            </a:endParaRPr>
          </a:p>
          <a:p>
            <a:pPr algn="just"/>
            <a:endParaRPr lang="en-US" sz="1400" dirty="0">
              <a:solidFill>
                <a:srgbClr val="000000"/>
              </a:solidFill>
              <a:latin typeface="Times New Roman" panose="02020603050405020304" pitchFamily="18" charset="0"/>
              <a:hlinkClick r:id="rId3"/>
            </a:endParaRPr>
          </a:p>
          <a:p>
            <a:pPr algn="just"/>
            <a:endParaRPr lang="en-US" sz="1400" b="0" i="0" dirty="0">
              <a:solidFill>
                <a:srgbClr val="000000"/>
              </a:solidFill>
              <a:effectLst/>
              <a:latin typeface="Times New Roman" panose="02020603050405020304" pitchFamily="18" charset="0"/>
              <a:hlinkClick r:id="rId3"/>
            </a:endParaRPr>
          </a:p>
          <a:p>
            <a:pPr algn="just"/>
            <a:r>
              <a:rPr lang="en-US" sz="1400" b="0" i="0" dirty="0">
                <a:solidFill>
                  <a:srgbClr val="000000"/>
                </a:solidFill>
                <a:effectLst/>
                <a:latin typeface="Times New Roman" panose="02020603050405020304" pitchFamily="18" charset="0"/>
                <a:hlinkClick r:id="rId3"/>
              </a:rPr>
              <a:t>https://unstats.un.org/unsd/envstats/censuses/?selectName=&amp;selectCountry=Nepal&amp;selectYear=</a:t>
            </a:r>
            <a:r>
              <a:rPr lang="en-US" sz="1400" b="0" i="0" dirty="0">
                <a:solidFill>
                  <a:srgbClr val="000000"/>
                </a:solidFill>
                <a:effectLst/>
                <a:latin typeface="Times New Roman" panose="02020603050405020304" pitchFamily="18" charset="0"/>
              </a:rPr>
              <a:t> </a:t>
            </a:r>
          </a:p>
          <a:p>
            <a:pPr algn="just"/>
            <a:endParaRPr lang="en-GB" dirty="0"/>
          </a:p>
        </p:txBody>
      </p:sp>
      <p:pic>
        <p:nvPicPr>
          <p:cNvPr id="8" name="Picture 7">
            <a:extLst>
              <a:ext uri="{FF2B5EF4-FFF2-40B4-BE49-F238E27FC236}">
                <a16:creationId xmlns:a16="http://schemas.microsoft.com/office/drawing/2014/main" id="{F8208F39-41AA-44B3-9BF9-F1406384684F}"/>
              </a:ext>
            </a:extLst>
          </p:cNvPr>
          <p:cNvPicPr>
            <a:picLocks noChangeAspect="1"/>
          </p:cNvPicPr>
          <p:nvPr/>
        </p:nvPicPr>
        <p:blipFill>
          <a:blip r:embed="rId4"/>
          <a:stretch>
            <a:fillRect/>
          </a:stretch>
        </p:blipFill>
        <p:spPr>
          <a:xfrm>
            <a:off x="1952627" y="4191000"/>
            <a:ext cx="5391150" cy="1552576"/>
          </a:xfrm>
          <a:prstGeom prst="rect">
            <a:avLst/>
          </a:prstGeom>
        </p:spPr>
      </p:pic>
    </p:spTree>
    <p:extLst>
      <p:ext uri="{BB962C8B-B14F-4D97-AF65-F5344CB8AC3E}">
        <p14:creationId xmlns:p14="http://schemas.microsoft.com/office/powerpoint/2010/main" val="2575582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Shape 142"/>
        <p:cNvGrpSpPr/>
        <p:nvPr/>
      </p:nvGrpSpPr>
      <p:grpSpPr>
        <a:xfrm>
          <a:off x="0" y="0"/>
          <a:ext cx="0" cy="0"/>
          <a:chOff x="0" y="0"/>
          <a:chExt cx="0" cy="0"/>
        </a:xfrm>
      </p:grpSpPr>
      <p:sp>
        <p:nvSpPr>
          <p:cNvPr id="143" name="Google Shape;143;p19"/>
          <p:cNvSpPr txBox="1">
            <a:spLocks noGrp="1"/>
          </p:cNvSpPr>
          <p:nvPr>
            <p:ph type="title"/>
          </p:nvPr>
        </p:nvSpPr>
        <p:spPr>
          <a:xfrm>
            <a:off x="0" y="914400"/>
            <a:ext cx="9144000" cy="438912"/>
          </a:xfrm>
          <a:prstGeom prst="rect">
            <a:avLst/>
          </a:prstGeom>
          <a:gradFill flip="none" rotWithShape="1">
            <a:gsLst>
              <a:gs pos="0">
                <a:srgbClr val="009999">
                  <a:tint val="66000"/>
                  <a:satMod val="160000"/>
                </a:srgbClr>
              </a:gs>
              <a:gs pos="50000">
                <a:srgbClr val="009999">
                  <a:tint val="44500"/>
                  <a:satMod val="160000"/>
                </a:srgbClr>
              </a:gs>
              <a:gs pos="100000">
                <a:srgbClr val="009999">
                  <a:tint val="23500"/>
                  <a:satMod val="160000"/>
                </a:srgbClr>
              </a:gs>
            </a:gsLst>
            <a:lin ang="5400000" scaled="1"/>
            <a:tileRect/>
          </a:gradFill>
          <a:ln>
            <a:solidFill>
              <a:srgbClr val="FFC000"/>
            </a:solidFill>
          </a:ln>
        </p:spPr>
        <p:style>
          <a:lnRef idx="3">
            <a:schemeClr val="lt1"/>
          </a:lnRef>
          <a:fillRef idx="1">
            <a:schemeClr val="accent3"/>
          </a:fillRef>
          <a:effectRef idx="1">
            <a:schemeClr val="accent3"/>
          </a:effectRef>
          <a:fontRef idx="minor">
            <a:schemeClr val="lt1"/>
          </a:fontRef>
        </p:style>
        <p:txBody>
          <a:bodyPr spcFirstLastPara="1" vert="horz" wrap="square" lIns="68569" tIns="34275" rIns="68569" bIns="34275" rtlCol="0" anchor="ctr" anchorCtr="0">
            <a:noAutofit/>
          </a:bodyPr>
          <a:lstStyle/>
          <a:p>
            <a:pPr algn="ctr" fontAlgn="base">
              <a:lnSpc>
                <a:spcPct val="100000"/>
              </a:lnSpc>
              <a:buClr>
                <a:prstClr val="white"/>
              </a:buClr>
              <a:buSzPts val="3200"/>
              <a:defRPr/>
            </a:pPr>
            <a:r>
              <a:rPr lang="en-US" sz="2100" b="1" dirty="0">
                <a:solidFill>
                  <a:prstClr val="black"/>
                </a:solidFill>
                <a:effectLst>
                  <a:outerShdw blurRad="38100" dist="38100" dir="2700000" algn="tl">
                    <a:srgbClr val="000000">
                      <a:alpha val="43137"/>
                    </a:srgbClr>
                  </a:outerShdw>
                </a:effectLst>
                <a:latin typeface="Black-Chance" panose="020B0500000000000000" pitchFamily="34" charset="0"/>
                <a:sym typeface="Twentieth Century"/>
              </a:rPr>
              <a:t>Methodology of the BDRS 2015 &amp; 2021</a:t>
            </a:r>
            <a:endParaRPr sz="2100" b="1" dirty="0">
              <a:solidFill>
                <a:prstClr val="black"/>
              </a:solidFill>
              <a:effectLst>
                <a:outerShdw blurRad="38100" dist="38100" dir="2700000" algn="tl">
                  <a:srgbClr val="000000">
                    <a:alpha val="43137"/>
                  </a:srgbClr>
                </a:outerShdw>
              </a:effectLst>
              <a:latin typeface="Black-Chance" panose="020B0500000000000000" pitchFamily="34" charset="0"/>
              <a:sym typeface="Twentieth Century"/>
            </a:endParaRPr>
          </a:p>
        </p:txBody>
      </p:sp>
      <p:sp>
        <p:nvSpPr>
          <p:cNvPr id="144" name="Google Shape;144;p19"/>
          <p:cNvSpPr txBox="1"/>
          <p:nvPr/>
        </p:nvSpPr>
        <p:spPr>
          <a:xfrm>
            <a:off x="6457950" y="5624513"/>
            <a:ext cx="2057400" cy="273825"/>
          </a:xfrm>
          <a:prstGeom prst="rect">
            <a:avLst/>
          </a:prstGeom>
          <a:noFill/>
          <a:ln>
            <a:noFill/>
          </a:ln>
        </p:spPr>
        <p:txBody>
          <a:bodyPr spcFirstLastPara="1" wrap="square" lIns="68569" tIns="34275" rIns="68569" bIns="34275" anchor="ctr" anchorCtr="0">
            <a:noAutofit/>
          </a:bodyPr>
          <a:lstStyle/>
          <a:p>
            <a:pPr algn="r">
              <a:buClr>
                <a:srgbClr val="898989"/>
              </a:buClr>
              <a:buSzPts val="1200"/>
            </a:pPr>
            <a:fld id="{00000000-1234-1234-1234-123412341234}" type="slidenum">
              <a:rPr lang="en-US" sz="900">
                <a:solidFill>
                  <a:srgbClr val="898989"/>
                </a:solidFill>
                <a:latin typeface="Calibri"/>
                <a:ea typeface="Calibri"/>
                <a:cs typeface="Calibri"/>
                <a:sym typeface="Calibri"/>
              </a:rPr>
              <a:pPr algn="r">
                <a:buClr>
                  <a:srgbClr val="898989"/>
                </a:buClr>
                <a:buSzPts val="1200"/>
              </a:pPr>
              <a:t>17</a:t>
            </a:fld>
            <a:endParaRPr sz="1350"/>
          </a:p>
        </p:txBody>
      </p:sp>
      <p:sp>
        <p:nvSpPr>
          <p:cNvPr id="145" name="Google Shape;145;p19"/>
          <p:cNvSpPr txBox="1">
            <a:spLocks noGrp="1"/>
          </p:cNvSpPr>
          <p:nvPr>
            <p:ph type="body" idx="1"/>
          </p:nvPr>
        </p:nvSpPr>
        <p:spPr>
          <a:xfrm>
            <a:off x="114711" y="1381772"/>
            <a:ext cx="3226099" cy="2851071"/>
          </a:xfrm>
          <a:prstGeom prst="rect">
            <a:avLst/>
          </a:pr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vert="horz" wrap="square" lIns="68569" tIns="34275" rIns="68569" bIns="34275" rtlCol="0" anchor="t" anchorCtr="0">
            <a:noAutofit/>
          </a:bodyPr>
          <a:lstStyle/>
          <a:p>
            <a:pPr marL="0" indent="0">
              <a:spcBef>
                <a:spcPts val="0"/>
              </a:spcBef>
              <a:buNone/>
            </a:pPr>
            <a:r>
              <a:rPr lang="en-US" sz="1200" b="1" dirty="0">
                <a:solidFill>
                  <a:schemeClr val="tx1"/>
                </a:solidFill>
                <a:latin typeface="Tw Cen MT" panose="020B0602020104020603" pitchFamily="34" charset="0"/>
                <a:ea typeface="Twentieth Century"/>
                <a:cs typeface="Twentieth Century"/>
                <a:sym typeface="Twentieth Century"/>
              </a:rPr>
              <a:t>A) OBJECTIVES: </a:t>
            </a:r>
            <a:r>
              <a:rPr lang="en-US" sz="1200" spc="-113" dirty="0">
                <a:solidFill>
                  <a:schemeClr val="tx1"/>
                </a:solidFill>
                <a:latin typeface="Tw Cen MT" panose="020B0602020104020603" pitchFamily="34" charset="0"/>
                <a:ea typeface="Twentieth Century"/>
                <a:cs typeface="Twentieth Century"/>
                <a:sym typeface="Twentieth Century"/>
              </a:rPr>
              <a:t>To collect data and information of ….</a:t>
            </a:r>
            <a:endParaRPr sz="1200" i="1" spc="-113" dirty="0">
              <a:solidFill>
                <a:schemeClr val="tx1"/>
              </a:solidFill>
              <a:latin typeface="Tw Cen MT" panose="020B0602020104020603" pitchFamily="34" charset="0"/>
              <a:ea typeface="Twentieth Century"/>
              <a:cs typeface="Twentieth Century"/>
              <a:sym typeface="Twentieth Century"/>
            </a:endParaRPr>
          </a:p>
          <a:p>
            <a:pPr marL="0" indent="0">
              <a:spcBef>
                <a:spcPts val="0"/>
              </a:spcBef>
              <a:buNone/>
            </a:pPr>
            <a:endParaRPr sz="600" b="1" dirty="0">
              <a:solidFill>
                <a:schemeClr val="tx1"/>
              </a:solidFill>
              <a:latin typeface="Tw Cen MT" panose="020B0602020104020603" pitchFamily="34" charset="0"/>
              <a:ea typeface="Twentieth Century"/>
              <a:cs typeface="Twentieth Century"/>
              <a:sym typeface="Twentieth Century"/>
            </a:endParaRPr>
          </a:p>
          <a:p>
            <a:pPr marL="14288" indent="0">
              <a:spcBef>
                <a:spcPts val="0"/>
              </a:spcBef>
              <a:buClr>
                <a:srgbClr val="FFFFFF"/>
              </a:buClr>
              <a:buSzPts val="1500"/>
              <a:buNone/>
            </a:pPr>
            <a:r>
              <a:rPr lang="en-US" sz="1200" dirty="0">
                <a:sym typeface="Twentieth Century"/>
              </a:rPr>
              <a:t>1) Socio-economic characteristics of Household in disaster prone area</a:t>
            </a:r>
            <a:endParaRPr sz="1200" dirty="0">
              <a:sym typeface="Twentieth Century"/>
            </a:endParaRPr>
          </a:p>
          <a:p>
            <a:pPr marL="14288" indent="0">
              <a:spcBef>
                <a:spcPts val="0"/>
              </a:spcBef>
              <a:buClr>
                <a:srgbClr val="FFFFFF"/>
              </a:buClr>
              <a:buSzPts val="1500"/>
              <a:buNone/>
            </a:pPr>
            <a:r>
              <a:rPr lang="en-US" sz="1200" dirty="0">
                <a:sym typeface="Twentieth Century"/>
              </a:rPr>
              <a:t>2) Disaster-induced agricultural production losses (Crops, Livestock, Poultries), Damage and loss of cultivable land and useable land;</a:t>
            </a:r>
            <a:endParaRPr sz="1200" dirty="0">
              <a:sym typeface="Twentieth Century"/>
            </a:endParaRPr>
          </a:p>
          <a:p>
            <a:pPr marL="14288" indent="0">
              <a:spcBef>
                <a:spcPts val="0"/>
              </a:spcBef>
              <a:buClr>
                <a:srgbClr val="FFFFFF"/>
              </a:buClr>
              <a:buSzPts val="1500"/>
              <a:buNone/>
            </a:pPr>
            <a:r>
              <a:rPr lang="en-US" sz="1200" dirty="0">
                <a:sym typeface="Twentieth Century"/>
              </a:rPr>
              <a:t>3) Damage and loss of residence (dwelling), cowshed, kitchen and Forestry;</a:t>
            </a:r>
            <a:endParaRPr sz="1200" dirty="0"/>
          </a:p>
          <a:p>
            <a:pPr marL="14288" indent="0">
              <a:spcBef>
                <a:spcPts val="0"/>
              </a:spcBef>
              <a:buClr>
                <a:srgbClr val="FFFFFF"/>
              </a:buClr>
              <a:buSzPts val="1500"/>
              <a:buNone/>
            </a:pPr>
            <a:r>
              <a:rPr lang="en-US" sz="1200" dirty="0">
                <a:sym typeface="Twentieth Century"/>
              </a:rPr>
              <a:t>4) Health and sanitation condition from  the natural disaster prone area;</a:t>
            </a:r>
            <a:endParaRPr sz="1200" dirty="0">
              <a:sym typeface="Twentieth Century"/>
            </a:endParaRPr>
          </a:p>
          <a:p>
            <a:pPr marL="14288" indent="0">
              <a:spcBef>
                <a:spcPts val="0"/>
              </a:spcBef>
              <a:buClr>
                <a:srgbClr val="FFFFFF"/>
              </a:buClr>
              <a:buSzPts val="1500"/>
              <a:buNone/>
            </a:pPr>
            <a:r>
              <a:rPr lang="en-US" sz="1200" dirty="0">
                <a:sym typeface="Twentieth Century"/>
              </a:rPr>
              <a:t>5) Vulnerability of the women, children, aged persons and person with disability; and</a:t>
            </a:r>
            <a:endParaRPr sz="1200" dirty="0"/>
          </a:p>
          <a:p>
            <a:pPr marL="14288" indent="0">
              <a:spcBef>
                <a:spcPts val="0"/>
              </a:spcBef>
              <a:buClr>
                <a:srgbClr val="FFFFFF"/>
              </a:buClr>
              <a:buSzPts val="1500"/>
              <a:buNone/>
            </a:pPr>
            <a:r>
              <a:rPr lang="en-US" sz="1200" dirty="0">
                <a:sym typeface="Twentieth Century"/>
              </a:rPr>
              <a:t>6) Perception and knowledge about climate , environment, and disasters.</a:t>
            </a:r>
            <a:endParaRPr sz="1200" dirty="0">
              <a:sym typeface="Twentieth Century"/>
            </a:endParaRPr>
          </a:p>
        </p:txBody>
      </p:sp>
      <p:sp>
        <p:nvSpPr>
          <p:cNvPr id="147" name="Google Shape;147;p19"/>
          <p:cNvSpPr txBox="1">
            <a:spLocks noGrp="1"/>
          </p:cNvSpPr>
          <p:nvPr>
            <p:ph type="body" idx="1"/>
          </p:nvPr>
        </p:nvSpPr>
        <p:spPr>
          <a:xfrm>
            <a:off x="3459145" y="1381771"/>
            <a:ext cx="2563370" cy="2851072"/>
          </a:xfrm>
          <a:prstGeom prst="rect">
            <a:avLst/>
          </a:prstGeom>
          <a:ln/>
        </p:spPr>
        <p:style>
          <a:lnRef idx="2">
            <a:schemeClr val="accent4"/>
          </a:lnRef>
          <a:fillRef idx="1">
            <a:schemeClr val="lt1"/>
          </a:fillRef>
          <a:effectRef idx="0">
            <a:schemeClr val="accent4"/>
          </a:effectRef>
          <a:fontRef idx="minor">
            <a:schemeClr val="dk1"/>
          </a:fontRef>
        </p:style>
        <p:txBody>
          <a:bodyPr spcFirstLastPara="1" vert="horz" wrap="square" lIns="68569" tIns="34275" rIns="68569" bIns="34275" rtlCol="0" anchor="t" anchorCtr="0">
            <a:noAutofit/>
          </a:bodyPr>
          <a:lstStyle/>
          <a:p>
            <a:pPr marL="0" indent="0" algn="just">
              <a:lnSpc>
                <a:spcPct val="90000"/>
              </a:lnSpc>
              <a:spcBef>
                <a:spcPts val="750"/>
              </a:spcBef>
              <a:buNone/>
            </a:pPr>
            <a:r>
              <a:rPr lang="en-US" sz="1200" b="1" dirty="0">
                <a:solidFill>
                  <a:schemeClr val="tx1"/>
                </a:solidFill>
                <a:effectLst>
                  <a:outerShdw blurRad="38100" dist="38100" dir="2700000" algn="tl">
                    <a:srgbClr val="000000">
                      <a:alpha val="43137"/>
                    </a:srgbClr>
                  </a:outerShdw>
                </a:effectLst>
                <a:latin typeface="Tw Cen MT" panose="020B0602020104020603" pitchFamily="34" charset="0"/>
                <a:ea typeface="Twentieth Century"/>
                <a:cs typeface="Twentieth Century"/>
                <a:sym typeface="Twentieth Century"/>
              </a:rPr>
              <a:t>B) SAMPLING FRAME</a:t>
            </a:r>
            <a:endParaRPr sz="1200" b="1" dirty="0">
              <a:solidFill>
                <a:schemeClr val="tx1"/>
              </a:solidFill>
              <a:effectLst>
                <a:outerShdw blurRad="38100" dist="38100" dir="2700000" algn="tl">
                  <a:srgbClr val="000000">
                    <a:alpha val="43137"/>
                  </a:srgbClr>
                </a:outerShdw>
              </a:effectLst>
              <a:latin typeface="Tw Cen MT" panose="020B0602020104020603" pitchFamily="34" charset="0"/>
              <a:ea typeface="Twentieth Century"/>
              <a:cs typeface="Twentieth Century"/>
              <a:sym typeface="Twentieth Century"/>
            </a:endParaRPr>
          </a:p>
          <a:p>
            <a:pPr marL="255984" indent="-203597">
              <a:spcBef>
                <a:spcPts val="750"/>
              </a:spcBef>
              <a:buClr>
                <a:schemeClr val="dk1"/>
              </a:buClr>
              <a:buSzPts val="1500"/>
              <a:buFont typeface="Noto Sans Symbols"/>
              <a:buAutoNum type="arabicParenR"/>
            </a:pPr>
            <a:r>
              <a:rPr lang="en-US" sz="1275" dirty="0">
                <a:solidFill>
                  <a:schemeClr val="tx1"/>
                </a:solidFill>
                <a:latin typeface="Tw Cen MT" panose="020B0602020104020603" pitchFamily="34" charset="0"/>
                <a:ea typeface="Twentieth Century"/>
                <a:cs typeface="Twentieth Century"/>
                <a:sym typeface="Twentieth Century"/>
              </a:rPr>
              <a:t>Survey Frame: A mauza/mahalla list of containing the dominant mauzas in terms of natural disaster prone mauzas under 64 district. </a:t>
            </a:r>
            <a:endParaRPr sz="1275" dirty="0">
              <a:solidFill>
                <a:schemeClr val="tx1"/>
              </a:solidFill>
              <a:latin typeface="Tw Cen MT" panose="020B0602020104020603" pitchFamily="34" charset="0"/>
            </a:endParaRPr>
          </a:p>
          <a:p>
            <a:pPr marL="255984" indent="-203597">
              <a:spcBef>
                <a:spcPts val="750"/>
              </a:spcBef>
              <a:buClr>
                <a:schemeClr val="dk1"/>
              </a:buClr>
              <a:buSzPts val="1500"/>
              <a:buFont typeface="Noto Sans Symbols"/>
              <a:buAutoNum type="arabicParenR"/>
            </a:pPr>
            <a:r>
              <a:rPr lang="en-US" sz="1275" dirty="0">
                <a:solidFill>
                  <a:schemeClr val="tx1"/>
                </a:solidFill>
                <a:latin typeface="Tw Cen MT" panose="020B0602020104020603" pitchFamily="34" charset="0"/>
                <a:ea typeface="Twentieth Century"/>
                <a:cs typeface="Twentieth Century"/>
                <a:sym typeface="Twentieth Century"/>
              </a:rPr>
              <a:t>Two-Stage Sampling Frame with Kish Allocation formula:</a:t>
            </a:r>
            <a:endParaRPr sz="1275" dirty="0">
              <a:solidFill>
                <a:schemeClr val="tx1"/>
              </a:solidFill>
              <a:latin typeface="Tw Cen MT" panose="020B0602020104020603" pitchFamily="34" charset="0"/>
              <a:ea typeface="Twentieth Century"/>
              <a:cs typeface="Twentieth Century"/>
              <a:sym typeface="Twentieth Century"/>
            </a:endParaRPr>
          </a:p>
          <a:p>
            <a:pPr marL="228600" indent="0">
              <a:spcBef>
                <a:spcPts val="0"/>
              </a:spcBef>
              <a:buSzPts val="1500"/>
              <a:buNone/>
            </a:pPr>
            <a:r>
              <a:rPr lang="en-US" sz="1275" dirty="0">
                <a:solidFill>
                  <a:schemeClr val="tx1"/>
                </a:solidFill>
                <a:latin typeface="Tw Cen MT" panose="020B0602020104020603" pitchFamily="34" charset="0"/>
                <a:ea typeface="Twentieth Century"/>
                <a:cs typeface="Twentieth Century"/>
                <a:sym typeface="Twentieth Century"/>
              </a:rPr>
              <a:t>Followed a systematic sampling of 30 Households from each of the selected Primary Sampling Unit (PSUs). </a:t>
            </a:r>
          </a:p>
        </p:txBody>
      </p:sp>
      <p:sp>
        <p:nvSpPr>
          <p:cNvPr id="148" name="Google Shape;148;p19"/>
          <p:cNvSpPr txBox="1">
            <a:spLocks noGrp="1"/>
          </p:cNvSpPr>
          <p:nvPr>
            <p:ph type="body" idx="1"/>
          </p:nvPr>
        </p:nvSpPr>
        <p:spPr>
          <a:xfrm>
            <a:off x="6140849" y="1403728"/>
            <a:ext cx="2888382" cy="2829116"/>
          </a:xfrm>
          <a:prstGeom prst="rect">
            <a:avLst/>
          </a:prstGeom>
          <a:ln/>
        </p:spPr>
        <p:style>
          <a:lnRef idx="2">
            <a:schemeClr val="accent5"/>
          </a:lnRef>
          <a:fillRef idx="1">
            <a:schemeClr val="lt1"/>
          </a:fillRef>
          <a:effectRef idx="0">
            <a:schemeClr val="accent5"/>
          </a:effectRef>
          <a:fontRef idx="minor">
            <a:schemeClr val="dk1"/>
          </a:fontRef>
        </p:style>
        <p:txBody>
          <a:bodyPr spcFirstLastPara="1" vert="horz" wrap="square" lIns="68569" tIns="34275" rIns="68569" bIns="34275" rtlCol="0" anchor="t" anchorCtr="0">
            <a:noAutofit/>
          </a:bodyPr>
          <a:lstStyle/>
          <a:p>
            <a:pPr marL="0" indent="0" algn="just">
              <a:spcBef>
                <a:spcPts val="0"/>
              </a:spcBef>
              <a:buNone/>
            </a:pPr>
            <a:r>
              <a:rPr lang="en-US" sz="1200" b="1" dirty="0">
                <a:solidFill>
                  <a:schemeClr val="tx1"/>
                </a:solidFill>
                <a:latin typeface="Tw Cen MT" panose="020B0602020104020603" pitchFamily="34" charset="0"/>
                <a:ea typeface="Twentieth Century"/>
                <a:cs typeface="Twentieth Century"/>
                <a:sym typeface="Twentieth Century"/>
              </a:rPr>
              <a:t>C) SCOPE AND COVERAGE</a:t>
            </a:r>
            <a:endParaRPr sz="1200" b="1" dirty="0">
              <a:solidFill>
                <a:schemeClr val="tx1"/>
              </a:solidFill>
              <a:latin typeface="Tw Cen MT" panose="020B0602020104020603" pitchFamily="34" charset="0"/>
              <a:ea typeface="Twentieth Century"/>
              <a:cs typeface="Twentieth Century"/>
              <a:sym typeface="Twentieth Century"/>
            </a:endParaRPr>
          </a:p>
          <a:p>
            <a:pPr marL="171450" indent="0">
              <a:spcBef>
                <a:spcPts val="0"/>
              </a:spcBef>
              <a:buNone/>
            </a:pPr>
            <a:endParaRPr sz="600" dirty="0">
              <a:solidFill>
                <a:schemeClr val="tx1"/>
              </a:solidFill>
              <a:latin typeface="Tw Cen MT" panose="020B0602020104020603" pitchFamily="34" charset="0"/>
              <a:ea typeface="Twentieth Century"/>
              <a:cs typeface="Twentieth Century"/>
              <a:sym typeface="Twentieth Century"/>
            </a:endParaRPr>
          </a:p>
          <a:p>
            <a:pPr marL="14288" indent="0">
              <a:spcBef>
                <a:spcPts val="0"/>
              </a:spcBef>
              <a:buClr>
                <a:srgbClr val="FFFFFF"/>
              </a:buClr>
              <a:buSzPts val="1500"/>
              <a:buNone/>
            </a:pPr>
            <a:r>
              <a:rPr lang="en-US" sz="1275" dirty="0">
                <a:solidFill>
                  <a:schemeClr val="tx1"/>
                </a:solidFill>
                <a:latin typeface="Tw Cen MT" panose="020B0602020104020603" pitchFamily="34" charset="0"/>
                <a:ea typeface="Twentieth Century"/>
                <a:cs typeface="Twentieth Century"/>
                <a:sym typeface="Twentieth Century"/>
              </a:rPr>
              <a:t>1) Geographically, covering the entire country. </a:t>
            </a:r>
            <a:endParaRPr sz="1275" dirty="0">
              <a:solidFill>
                <a:schemeClr val="tx1"/>
              </a:solidFill>
              <a:latin typeface="Tw Cen MT" panose="020B0602020104020603" pitchFamily="34" charset="0"/>
              <a:ea typeface="Twentieth Century"/>
              <a:cs typeface="Twentieth Century"/>
              <a:sym typeface="Twentieth Century"/>
            </a:endParaRPr>
          </a:p>
          <a:p>
            <a:pPr marL="14288" indent="0">
              <a:spcBef>
                <a:spcPts val="750"/>
              </a:spcBef>
              <a:buClr>
                <a:srgbClr val="FFFFFF"/>
              </a:buClr>
              <a:buSzPts val="1500"/>
              <a:buNone/>
            </a:pPr>
            <a:r>
              <a:rPr lang="en-US" sz="1275" dirty="0">
                <a:solidFill>
                  <a:schemeClr val="tx1"/>
                </a:solidFill>
                <a:latin typeface="Tw Cen MT" panose="020B0602020104020603" pitchFamily="34" charset="0"/>
                <a:ea typeface="Twentieth Century"/>
                <a:cs typeface="Twentieth Century"/>
                <a:sym typeface="Twentieth Century"/>
              </a:rPr>
              <a:t>2) To capture various data from the sample households pertaining to their livelihood activities in relation to the direct and indirect impacts of climate change and natural disaster. </a:t>
            </a:r>
            <a:endParaRPr sz="1275" dirty="0">
              <a:solidFill>
                <a:schemeClr val="tx1"/>
              </a:solidFill>
              <a:latin typeface="Tw Cen MT" panose="020B0602020104020603" pitchFamily="34" charset="0"/>
            </a:endParaRPr>
          </a:p>
          <a:p>
            <a:pPr marL="14288" indent="0">
              <a:spcBef>
                <a:spcPts val="750"/>
              </a:spcBef>
              <a:buClr>
                <a:srgbClr val="FFFFFF"/>
              </a:buClr>
              <a:buSzPts val="1500"/>
              <a:buNone/>
            </a:pPr>
            <a:r>
              <a:rPr lang="en-US" sz="1275" dirty="0">
                <a:solidFill>
                  <a:schemeClr val="tx1"/>
                </a:solidFill>
                <a:latin typeface="Tw Cen MT" panose="020B0602020104020603" pitchFamily="34" charset="0"/>
                <a:ea typeface="Twentieth Century"/>
                <a:cs typeface="Twentieth Century"/>
                <a:sym typeface="Twentieth Century"/>
              </a:rPr>
              <a:t>3) It will not attempt to collect information on the climate parameters or components like temperature, rainfall or anything in relation to carbon emission, greenhouse gas etc. </a:t>
            </a:r>
            <a:endParaRPr sz="1275" dirty="0">
              <a:solidFill>
                <a:schemeClr val="tx1"/>
              </a:solidFill>
              <a:latin typeface="Tw Cen MT" panose="020B0602020104020603" pitchFamily="34" charset="0"/>
              <a:ea typeface="Twentieth Century"/>
              <a:cs typeface="Twentieth Century"/>
              <a:sym typeface="Twentieth Century"/>
            </a:endParaRPr>
          </a:p>
        </p:txBody>
      </p:sp>
      <p:pic>
        <p:nvPicPr>
          <p:cNvPr id="8" name="Picture 7">
            <a:extLst>
              <a:ext uri="{FF2B5EF4-FFF2-40B4-BE49-F238E27FC236}">
                <a16:creationId xmlns:a16="http://schemas.microsoft.com/office/drawing/2014/main" id="{311A69E8-BF47-45F3-8AE0-870FF8A20D47}"/>
              </a:ext>
            </a:extLst>
          </p:cNvPr>
          <p:cNvPicPr>
            <a:picLocks noChangeAspect="1"/>
          </p:cNvPicPr>
          <p:nvPr/>
        </p:nvPicPr>
        <p:blipFill>
          <a:blip r:embed="rId3"/>
          <a:stretch>
            <a:fillRect/>
          </a:stretch>
        </p:blipFill>
        <p:spPr>
          <a:xfrm>
            <a:off x="-38" y="5726924"/>
            <a:ext cx="9144000" cy="273826"/>
          </a:xfrm>
          <a:prstGeom prst="rect">
            <a:avLst/>
          </a:prstGeom>
        </p:spPr>
      </p:pic>
      <p:sp>
        <p:nvSpPr>
          <p:cNvPr id="2" name="Google Shape;155;p20">
            <a:extLst>
              <a:ext uri="{FF2B5EF4-FFF2-40B4-BE49-F238E27FC236}">
                <a16:creationId xmlns:a16="http://schemas.microsoft.com/office/drawing/2014/main" id="{2258146D-15B8-9A16-C43D-6A7C910522AC}"/>
              </a:ext>
            </a:extLst>
          </p:cNvPr>
          <p:cNvSpPr txBox="1">
            <a:spLocks/>
          </p:cNvSpPr>
          <p:nvPr/>
        </p:nvSpPr>
        <p:spPr>
          <a:xfrm>
            <a:off x="114711" y="4399441"/>
            <a:ext cx="8914520" cy="1160885"/>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gn="just">
              <a:lnSpc>
                <a:spcPct val="100000"/>
              </a:lnSpc>
              <a:spcBef>
                <a:spcPts val="0"/>
              </a:spcBef>
              <a:buSzPts val="2800"/>
              <a:buNone/>
            </a:pPr>
            <a:r>
              <a:rPr lang="en-US" sz="1350" b="1" dirty="0">
                <a:latin typeface="Tw Cen MT" panose="020B0602020104020603" pitchFamily="34" charset="0"/>
                <a:ea typeface="Twentieth Century"/>
                <a:cs typeface="Twentieth Century"/>
                <a:sym typeface="Twentieth Century"/>
              </a:rPr>
              <a:t>D) The New Features of BDRS 2021 Questionnaire:</a:t>
            </a:r>
          </a:p>
          <a:p>
            <a:pPr marL="0" indent="0" algn="just">
              <a:lnSpc>
                <a:spcPct val="100000"/>
              </a:lnSpc>
              <a:spcBef>
                <a:spcPts val="0"/>
              </a:spcBef>
              <a:buSzPts val="2800"/>
              <a:buNone/>
            </a:pPr>
            <a:r>
              <a:rPr lang="en-US" sz="1350" dirty="0">
                <a:latin typeface="Tw Cen MT" panose="020B0602020104020603" pitchFamily="34" charset="0"/>
                <a:ea typeface="Twentieth Century"/>
                <a:cs typeface="Twentieth Century"/>
                <a:sym typeface="Twentieth Century"/>
              </a:rPr>
              <a:t>1)</a:t>
            </a:r>
            <a:r>
              <a:rPr lang="en-US" sz="1350" b="1" dirty="0">
                <a:latin typeface="Tw Cen MT" panose="020B0602020104020603" pitchFamily="34" charset="0"/>
                <a:ea typeface="Twentieth Century"/>
                <a:cs typeface="Twentieth Century"/>
                <a:sym typeface="Twentieth Century"/>
              </a:rPr>
              <a:t> </a:t>
            </a:r>
            <a:r>
              <a:rPr lang="en-US" sz="1350" dirty="0">
                <a:latin typeface="Tw Cen MT" panose="020B0602020104020603" pitchFamily="34" charset="0"/>
                <a:ea typeface="Twentieth Century"/>
                <a:cs typeface="Twentieth Century"/>
                <a:sym typeface="Twentieth Century"/>
              </a:rPr>
              <a:t>Aligned with SDGs, SFDRR, Nat. Five Year Plan and Other Successive Plans; 2) Based on UNESCAP’ DRSF and Bangladesh  Disaster Management Act 2012 and Standing Order on Disaster (SOD) 2019; 3) Added new elements: a) Deaths b) Injured c) Disabilities d) Missing e) Climate Induced Migration f) unemployment g) Gender Integration h) GIS Integration etc.; and 4) Using Mobile and Web Application using MDM Software for data collection.</a:t>
            </a:r>
            <a:endParaRPr lang="en-US" sz="1350" dirty="0">
              <a:latin typeface="Tw Cen MT" panose="020B0602020104020603" pitchFamily="34" charset="0"/>
            </a:endParaRPr>
          </a:p>
          <a:p>
            <a:pPr marL="602456" lvl="1" indent="-145256" algn="just">
              <a:lnSpc>
                <a:spcPct val="100000"/>
              </a:lnSpc>
              <a:spcBef>
                <a:spcPts val="900"/>
              </a:spcBef>
              <a:buSzPts val="2400"/>
              <a:buNone/>
            </a:pPr>
            <a:endParaRPr lang="en-US" sz="1800" dirty="0">
              <a:latin typeface="Tw Cen MT" panose="020B0602020104020603" pitchFamily="34" charset="0"/>
              <a:ea typeface="Twentieth Century"/>
              <a:cs typeface="Twentieth Century"/>
              <a:sym typeface="Twentieth Century"/>
            </a:endParaRPr>
          </a:p>
          <a:p>
            <a:pPr marL="171450" indent="-57150">
              <a:spcBef>
                <a:spcPts val="1650"/>
              </a:spcBef>
              <a:buSzPts val="2400"/>
              <a:buNone/>
            </a:pPr>
            <a:endParaRPr lang="en-US" sz="1800" dirty="0">
              <a:latin typeface="Tw Cen MT" panose="020B0602020104020603" pitchFamily="34" charset="0"/>
              <a:ea typeface="Twentieth Century"/>
              <a:cs typeface="Twentieth Century"/>
              <a:sym typeface="Twentieth Century"/>
            </a:endParaRPr>
          </a:p>
        </p:txBody>
      </p:sp>
      <p:sp>
        <p:nvSpPr>
          <p:cNvPr id="4" name="TextBox 3">
            <a:extLst>
              <a:ext uri="{FF2B5EF4-FFF2-40B4-BE49-F238E27FC236}">
                <a16:creationId xmlns:a16="http://schemas.microsoft.com/office/drawing/2014/main" id="{AE0D7D2D-F631-4E21-89B5-F1C722466A24}"/>
              </a:ext>
            </a:extLst>
          </p:cNvPr>
          <p:cNvSpPr txBox="1"/>
          <p:nvPr/>
        </p:nvSpPr>
        <p:spPr>
          <a:xfrm>
            <a:off x="1066800" y="36332"/>
            <a:ext cx="7962431" cy="1154162"/>
          </a:xfrm>
          <a:prstGeom prst="rect">
            <a:avLst/>
          </a:prstGeom>
          <a:noFill/>
        </p:spPr>
        <p:txBody>
          <a:bodyPr wrap="square" rtlCol="0">
            <a:spAutoFit/>
          </a:bodyPr>
          <a:lstStyle/>
          <a:p>
            <a:pPr algn="ctr"/>
            <a:r>
              <a:rPr lang="en-US" sz="2300" b="1" dirty="0">
                <a:solidFill>
                  <a:srgbClr val="008080"/>
                </a:solidFill>
                <a:latin typeface="+mj-lt"/>
                <a:ea typeface="+mj-ea"/>
                <a:cs typeface="+mj-cs"/>
              </a:rPr>
              <a:t>Specialized Surveys </a:t>
            </a:r>
          </a:p>
          <a:p>
            <a:pPr algn="ctr"/>
            <a:r>
              <a:rPr lang="en-US" sz="2300" b="1" dirty="0">
                <a:solidFill>
                  <a:srgbClr val="008080"/>
                </a:solidFill>
                <a:latin typeface="+mj-lt"/>
                <a:ea typeface="+mj-ea"/>
                <a:cs typeface="+mj-cs"/>
              </a:rPr>
              <a:t>Example of Bangladesh Disaster-Related Statistics (BDRS)</a:t>
            </a:r>
          </a:p>
          <a:p>
            <a:pPr algn="ctr"/>
            <a:endParaRPr lang="en-US" sz="2300" b="1" dirty="0">
              <a:solidFill>
                <a:srgbClr val="008080"/>
              </a:solidFill>
              <a:latin typeface="+mj-lt"/>
              <a:ea typeface="+mj-ea"/>
              <a:cs typeface="+mj-cs"/>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500"/>
                                        <p:tgtEl>
                                          <p:spTgt spid="14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5">
                                            <p:bg/>
                                          </p:spTgt>
                                        </p:tgtEl>
                                        <p:attrNameLst>
                                          <p:attrName>style.visibility</p:attrName>
                                        </p:attrNameLst>
                                      </p:cBhvr>
                                      <p:to>
                                        <p:strVal val="visible"/>
                                      </p:to>
                                    </p:set>
                                    <p:animEffect transition="in" filter="barn(inVertical)">
                                      <p:cBhvr>
                                        <p:cTn id="12" dur="500"/>
                                        <p:tgtEl>
                                          <p:spTgt spid="145">
                                            <p:bg/>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45">
                                            <p:txEl>
                                              <p:pRg st="0" end="0"/>
                                            </p:txEl>
                                          </p:spTgt>
                                        </p:tgtEl>
                                        <p:attrNameLst>
                                          <p:attrName>style.visibility</p:attrName>
                                        </p:attrNameLst>
                                      </p:cBhvr>
                                      <p:to>
                                        <p:strVal val="visible"/>
                                      </p:to>
                                    </p:set>
                                    <p:animEffect transition="in" filter="barn(inVertical)">
                                      <p:cBhvr>
                                        <p:cTn id="17" dur="500"/>
                                        <p:tgtEl>
                                          <p:spTgt spid="14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45">
                                            <p:txEl>
                                              <p:pRg st="2" end="2"/>
                                            </p:txEl>
                                          </p:spTgt>
                                        </p:tgtEl>
                                        <p:attrNameLst>
                                          <p:attrName>style.visibility</p:attrName>
                                        </p:attrNameLst>
                                      </p:cBhvr>
                                      <p:to>
                                        <p:strVal val="visible"/>
                                      </p:to>
                                    </p:set>
                                    <p:animEffect transition="in" filter="barn(inVertical)">
                                      <p:cBhvr>
                                        <p:cTn id="22" dur="500"/>
                                        <p:tgtEl>
                                          <p:spTgt spid="14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45">
                                            <p:txEl>
                                              <p:pRg st="3" end="3"/>
                                            </p:txEl>
                                          </p:spTgt>
                                        </p:tgtEl>
                                        <p:attrNameLst>
                                          <p:attrName>style.visibility</p:attrName>
                                        </p:attrNameLst>
                                      </p:cBhvr>
                                      <p:to>
                                        <p:strVal val="visible"/>
                                      </p:to>
                                    </p:set>
                                    <p:animEffect transition="in" filter="barn(inVertical)">
                                      <p:cBhvr>
                                        <p:cTn id="27" dur="500"/>
                                        <p:tgtEl>
                                          <p:spTgt spid="14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45">
                                            <p:txEl>
                                              <p:pRg st="4" end="4"/>
                                            </p:txEl>
                                          </p:spTgt>
                                        </p:tgtEl>
                                        <p:attrNameLst>
                                          <p:attrName>style.visibility</p:attrName>
                                        </p:attrNameLst>
                                      </p:cBhvr>
                                      <p:to>
                                        <p:strVal val="visible"/>
                                      </p:to>
                                    </p:set>
                                    <p:animEffect transition="in" filter="barn(inVertical)">
                                      <p:cBhvr>
                                        <p:cTn id="32" dur="500"/>
                                        <p:tgtEl>
                                          <p:spTgt spid="14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45">
                                            <p:txEl>
                                              <p:pRg st="5" end="5"/>
                                            </p:txEl>
                                          </p:spTgt>
                                        </p:tgtEl>
                                        <p:attrNameLst>
                                          <p:attrName>style.visibility</p:attrName>
                                        </p:attrNameLst>
                                      </p:cBhvr>
                                      <p:to>
                                        <p:strVal val="visible"/>
                                      </p:to>
                                    </p:set>
                                    <p:animEffect transition="in" filter="barn(inVertical)">
                                      <p:cBhvr>
                                        <p:cTn id="37" dur="500"/>
                                        <p:tgtEl>
                                          <p:spTgt spid="14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45">
                                            <p:txEl>
                                              <p:pRg st="6" end="6"/>
                                            </p:txEl>
                                          </p:spTgt>
                                        </p:tgtEl>
                                        <p:attrNameLst>
                                          <p:attrName>style.visibility</p:attrName>
                                        </p:attrNameLst>
                                      </p:cBhvr>
                                      <p:to>
                                        <p:strVal val="visible"/>
                                      </p:to>
                                    </p:set>
                                    <p:animEffect transition="in" filter="barn(inVertical)">
                                      <p:cBhvr>
                                        <p:cTn id="42" dur="500"/>
                                        <p:tgtEl>
                                          <p:spTgt spid="145">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45">
                                            <p:txEl>
                                              <p:pRg st="7" end="7"/>
                                            </p:txEl>
                                          </p:spTgt>
                                        </p:tgtEl>
                                        <p:attrNameLst>
                                          <p:attrName>style.visibility</p:attrName>
                                        </p:attrNameLst>
                                      </p:cBhvr>
                                      <p:to>
                                        <p:strVal val="visible"/>
                                      </p:to>
                                    </p:set>
                                    <p:animEffect transition="in" filter="barn(inVertical)">
                                      <p:cBhvr>
                                        <p:cTn id="47" dur="500"/>
                                        <p:tgtEl>
                                          <p:spTgt spid="145">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47">
                                            <p:bg/>
                                          </p:spTgt>
                                        </p:tgtEl>
                                        <p:attrNameLst>
                                          <p:attrName>style.visibility</p:attrName>
                                        </p:attrNameLst>
                                      </p:cBhvr>
                                      <p:to>
                                        <p:strVal val="visible"/>
                                      </p:to>
                                    </p:set>
                                    <p:animEffect transition="in" filter="wipe(down)">
                                      <p:cBhvr>
                                        <p:cTn id="52" dur="500"/>
                                        <p:tgtEl>
                                          <p:spTgt spid="147">
                                            <p:bg/>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47">
                                            <p:txEl>
                                              <p:pRg st="0" end="0"/>
                                            </p:txEl>
                                          </p:spTgt>
                                        </p:tgtEl>
                                        <p:attrNameLst>
                                          <p:attrName>style.visibility</p:attrName>
                                        </p:attrNameLst>
                                      </p:cBhvr>
                                      <p:to>
                                        <p:strVal val="visible"/>
                                      </p:to>
                                    </p:set>
                                    <p:animEffect transition="in" filter="wipe(down)">
                                      <p:cBhvr>
                                        <p:cTn id="57" dur="500"/>
                                        <p:tgtEl>
                                          <p:spTgt spid="147">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147">
                                            <p:txEl>
                                              <p:pRg st="1" end="1"/>
                                            </p:txEl>
                                          </p:spTgt>
                                        </p:tgtEl>
                                        <p:attrNameLst>
                                          <p:attrName>style.visibility</p:attrName>
                                        </p:attrNameLst>
                                      </p:cBhvr>
                                      <p:to>
                                        <p:strVal val="visible"/>
                                      </p:to>
                                    </p:set>
                                    <p:animEffect transition="in" filter="wipe(down)">
                                      <p:cBhvr>
                                        <p:cTn id="62" dur="500"/>
                                        <p:tgtEl>
                                          <p:spTgt spid="147">
                                            <p:txEl>
                                              <p:pRg st="1" end="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47">
                                            <p:txEl>
                                              <p:pRg st="2" end="2"/>
                                            </p:txEl>
                                          </p:spTgt>
                                        </p:tgtEl>
                                        <p:attrNameLst>
                                          <p:attrName>style.visibility</p:attrName>
                                        </p:attrNameLst>
                                      </p:cBhvr>
                                      <p:to>
                                        <p:strVal val="visible"/>
                                      </p:to>
                                    </p:set>
                                    <p:animEffect transition="in" filter="wipe(down)">
                                      <p:cBhvr>
                                        <p:cTn id="67" dur="500"/>
                                        <p:tgtEl>
                                          <p:spTgt spid="147">
                                            <p:txEl>
                                              <p:pRg st="2" end="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147">
                                            <p:txEl>
                                              <p:pRg st="3" end="3"/>
                                            </p:txEl>
                                          </p:spTgt>
                                        </p:tgtEl>
                                        <p:attrNameLst>
                                          <p:attrName>style.visibility</p:attrName>
                                        </p:attrNameLst>
                                      </p:cBhvr>
                                      <p:to>
                                        <p:strVal val="visible"/>
                                      </p:to>
                                    </p:set>
                                    <p:animEffect transition="in" filter="wipe(down)">
                                      <p:cBhvr>
                                        <p:cTn id="72" dur="500"/>
                                        <p:tgtEl>
                                          <p:spTgt spid="147">
                                            <p:txEl>
                                              <p:pRg st="3" end="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148">
                                            <p:bg/>
                                          </p:spTgt>
                                        </p:tgtEl>
                                        <p:attrNameLst>
                                          <p:attrName>style.visibility</p:attrName>
                                        </p:attrNameLst>
                                      </p:cBhvr>
                                      <p:to>
                                        <p:strVal val="visible"/>
                                      </p:to>
                                    </p:set>
                                    <p:anim calcmode="lin" valueType="num">
                                      <p:cBhvr additive="base">
                                        <p:cTn id="77" dur="500" fill="hold"/>
                                        <p:tgtEl>
                                          <p:spTgt spid="148">
                                            <p:bg/>
                                          </p:spTgt>
                                        </p:tgtEl>
                                        <p:attrNameLst>
                                          <p:attrName>ppt_x</p:attrName>
                                        </p:attrNameLst>
                                      </p:cBhvr>
                                      <p:tavLst>
                                        <p:tav tm="0">
                                          <p:val>
                                            <p:strVal val="#ppt_x"/>
                                          </p:val>
                                        </p:tav>
                                        <p:tav tm="100000">
                                          <p:val>
                                            <p:strVal val="#ppt_x"/>
                                          </p:val>
                                        </p:tav>
                                      </p:tavLst>
                                    </p:anim>
                                    <p:anim calcmode="lin" valueType="num">
                                      <p:cBhvr additive="base">
                                        <p:cTn id="78" dur="500" fill="hold"/>
                                        <p:tgtEl>
                                          <p:spTgt spid="148">
                                            <p:bg/>
                                          </p:spTgt>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grpId="0" nodeType="clickEffect">
                                  <p:stCondLst>
                                    <p:cond delay="0"/>
                                  </p:stCondLst>
                                  <p:childTnLst>
                                    <p:set>
                                      <p:cBhvr>
                                        <p:cTn id="82" dur="1" fill="hold">
                                          <p:stCondLst>
                                            <p:cond delay="0"/>
                                          </p:stCondLst>
                                        </p:cTn>
                                        <p:tgtEl>
                                          <p:spTgt spid="148">
                                            <p:txEl>
                                              <p:pRg st="0" end="0"/>
                                            </p:txEl>
                                          </p:spTgt>
                                        </p:tgtEl>
                                        <p:attrNameLst>
                                          <p:attrName>style.visibility</p:attrName>
                                        </p:attrNameLst>
                                      </p:cBhvr>
                                      <p:to>
                                        <p:strVal val="visible"/>
                                      </p:to>
                                    </p:set>
                                    <p:anim calcmode="lin" valueType="num">
                                      <p:cBhvr additive="base">
                                        <p:cTn id="83" dur="500" fill="hold"/>
                                        <p:tgtEl>
                                          <p:spTgt spid="148">
                                            <p:txEl>
                                              <p:pRg st="0" end="0"/>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14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148">
                                            <p:txEl>
                                              <p:pRg st="2" end="2"/>
                                            </p:txEl>
                                          </p:spTgt>
                                        </p:tgtEl>
                                        <p:attrNameLst>
                                          <p:attrName>style.visibility</p:attrName>
                                        </p:attrNameLst>
                                      </p:cBhvr>
                                      <p:to>
                                        <p:strVal val="visible"/>
                                      </p:to>
                                    </p:set>
                                    <p:anim calcmode="lin" valueType="num">
                                      <p:cBhvr additive="base">
                                        <p:cTn id="89" dur="500" fill="hold"/>
                                        <p:tgtEl>
                                          <p:spTgt spid="148">
                                            <p:txEl>
                                              <p:pRg st="2" end="2"/>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14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grpId="0" nodeType="clickEffect">
                                  <p:stCondLst>
                                    <p:cond delay="0"/>
                                  </p:stCondLst>
                                  <p:childTnLst>
                                    <p:set>
                                      <p:cBhvr>
                                        <p:cTn id="94" dur="1" fill="hold">
                                          <p:stCondLst>
                                            <p:cond delay="0"/>
                                          </p:stCondLst>
                                        </p:cTn>
                                        <p:tgtEl>
                                          <p:spTgt spid="148">
                                            <p:txEl>
                                              <p:pRg st="3" end="3"/>
                                            </p:txEl>
                                          </p:spTgt>
                                        </p:tgtEl>
                                        <p:attrNameLst>
                                          <p:attrName>style.visibility</p:attrName>
                                        </p:attrNameLst>
                                      </p:cBhvr>
                                      <p:to>
                                        <p:strVal val="visible"/>
                                      </p:to>
                                    </p:set>
                                    <p:anim calcmode="lin" valueType="num">
                                      <p:cBhvr additive="base">
                                        <p:cTn id="95" dur="500" fill="hold"/>
                                        <p:tgtEl>
                                          <p:spTgt spid="148">
                                            <p:txEl>
                                              <p:pRg st="3" end="3"/>
                                            </p:txEl>
                                          </p:spTgt>
                                        </p:tgtEl>
                                        <p:attrNameLst>
                                          <p:attrName>ppt_x</p:attrName>
                                        </p:attrNameLst>
                                      </p:cBhvr>
                                      <p:tavLst>
                                        <p:tav tm="0">
                                          <p:val>
                                            <p:strVal val="#ppt_x"/>
                                          </p:val>
                                        </p:tav>
                                        <p:tav tm="100000">
                                          <p:val>
                                            <p:strVal val="#ppt_x"/>
                                          </p:val>
                                        </p:tav>
                                      </p:tavLst>
                                    </p:anim>
                                    <p:anim calcmode="lin" valueType="num">
                                      <p:cBhvr additive="base">
                                        <p:cTn id="96" dur="500" fill="hold"/>
                                        <p:tgtEl>
                                          <p:spTgt spid="14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148">
                                            <p:txEl>
                                              <p:pRg st="4" end="4"/>
                                            </p:txEl>
                                          </p:spTgt>
                                        </p:tgtEl>
                                        <p:attrNameLst>
                                          <p:attrName>style.visibility</p:attrName>
                                        </p:attrNameLst>
                                      </p:cBhvr>
                                      <p:to>
                                        <p:strVal val="visible"/>
                                      </p:to>
                                    </p:set>
                                    <p:anim calcmode="lin" valueType="num">
                                      <p:cBhvr additive="base">
                                        <p:cTn id="101" dur="500" fill="hold"/>
                                        <p:tgtEl>
                                          <p:spTgt spid="148">
                                            <p:txEl>
                                              <p:pRg st="4" end="4"/>
                                            </p:txEl>
                                          </p:spTgt>
                                        </p:tgtEl>
                                        <p:attrNameLst>
                                          <p:attrName>ppt_x</p:attrName>
                                        </p:attrNameLst>
                                      </p:cBhvr>
                                      <p:tavLst>
                                        <p:tav tm="0">
                                          <p:val>
                                            <p:strVal val="#ppt_x"/>
                                          </p:val>
                                        </p:tav>
                                        <p:tav tm="100000">
                                          <p:val>
                                            <p:strVal val="#ppt_x"/>
                                          </p:val>
                                        </p:tav>
                                      </p:tavLst>
                                    </p:anim>
                                    <p:anim calcmode="lin" valueType="num">
                                      <p:cBhvr additive="base">
                                        <p:cTn id="102" dur="500" fill="hold"/>
                                        <p:tgtEl>
                                          <p:spTgt spid="14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2"/>
                                        </p:tgtEl>
                                        <p:attrNameLst>
                                          <p:attrName>style.visibility</p:attrName>
                                        </p:attrNameLst>
                                      </p:cBhvr>
                                      <p:to>
                                        <p:strVal val="visible"/>
                                      </p:to>
                                    </p:set>
                                    <p:animEffect transition="in" filter="fade">
                                      <p:cBhvr>
                                        <p:cTn id="107" dur="500"/>
                                        <p:tgtEl>
                                          <p:spTgt spid="2"/>
                                        </p:tgtEl>
                                      </p:cBhvr>
                                    </p:animEffect>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nodeType="clickEffect">
                                  <p:stCondLst>
                                    <p:cond delay="0"/>
                                  </p:stCondLst>
                                  <p:childTnLst>
                                    <p:set>
                                      <p:cBhvr>
                                        <p:cTn id="111" dur="1" fill="hold">
                                          <p:stCondLst>
                                            <p:cond delay="0"/>
                                          </p:stCondLst>
                                        </p:cTn>
                                        <p:tgtEl>
                                          <p:spTgt spid="8"/>
                                        </p:tgtEl>
                                        <p:attrNameLst>
                                          <p:attrName>style.visibility</p:attrName>
                                        </p:attrNameLst>
                                      </p:cBhvr>
                                      <p:to>
                                        <p:strVal val="visible"/>
                                      </p:to>
                                    </p:set>
                                    <p:animEffect transition="in" filter="fade">
                                      <p:cBhvr>
                                        <p:cTn id="112" dur="1000"/>
                                        <p:tgtEl>
                                          <p:spTgt spid="8"/>
                                        </p:tgtEl>
                                      </p:cBhvr>
                                    </p:animEffect>
                                    <p:anim calcmode="lin" valueType="num">
                                      <p:cBhvr>
                                        <p:cTn id="113" dur="1000" fill="hold"/>
                                        <p:tgtEl>
                                          <p:spTgt spid="8"/>
                                        </p:tgtEl>
                                        <p:attrNameLst>
                                          <p:attrName>ppt_x</p:attrName>
                                        </p:attrNameLst>
                                      </p:cBhvr>
                                      <p:tavLst>
                                        <p:tav tm="0">
                                          <p:val>
                                            <p:strVal val="#ppt_x"/>
                                          </p:val>
                                        </p:tav>
                                        <p:tav tm="100000">
                                          <p:val>
                                            <p:strVal val="#ppt_x"/>
                                          </p:val>
                                        </p:tav>
                                      </p:tavLst>
                                    </p:anim>
                                    <p:anim calcmode="lin" valueType="num">
                                      <p:cBhvr>
                                        <p:cTn id="1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animBg="1"/>
      <p:bldP spid="145" grpId="0" build="p" animBg="1"/>
      <p:bldP spid="147" grpId="0" build="p" animBg="1"/>
      <p:bldP spid="148" grpId="0" build="p" animBg="1"/>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40ADC-9A22-D3E3-3ACD-2C8C67906F93}"/>
              </a:ext>
            </a:extLst>
          </p:cNvPr>
          <p:cNvSpPr>
            <a:spLocks noGrp="1"/>
          </p:cNvSpPr>
          <p:nvPr>
            <p:ph type="title"/>
          </p:nvPr>
        </p:nvSpPr>
        <p:spPr>
          <a:xfrm>
            <a:off x="0" y="891778"/>
            <a:ext cx="9097566" cy="547688"/>
          </a:xfrm>
          <a:solidFill>
            <a:srgbClr val="88B6E0"/>
          </a:solidFill>
          <a:ln w="38100">
            <a:solidFill>
              <a:srgbClr val="FFFF00"/>
            </a:solidFill>
          </a:ln>
        </p:spPr>
        <p:style>
          <a:lnRef idx="2">
            <a:schemeClr val="dk1"/>
          </a:lnRef>
          <a:fillRef idx="1">
            <a:schemeClr val="lt1"/>
          </a:fillRef>
          <a:effectRef idx="0">
            <a:schemeClr val="dk1"/>
          </a:effectRef>
          <a:fontRef idx="minor">
            <a:schemeClr val="dk1"/>
          </a:fontRef>
        </p:style>
        <p:txBody>
          <a:bodyPr spcFirstLastPara="1" vert="horz" lIns="0" tIns="0" rIns="0" bIns="0" rtlCol="0" anchor="ctr">
            <a:normAutofit/>
          </a:bodyPr>
          <a:lstStyle/>
          <a:p>
            <a:pPr>
              <a:spcBef>
                <a:spcPts val="0"/>
              </a:spcBef>
              <a:defRPr/>
            </a:pPr>
            <a:r>
              <a:rPr lang="en-US" sz="2400" b="1" dirty="0">
                <a:solidFill>
                  <a:schemeClr val="tx1"/>
                </a:solidFill>
                <a:latin typeface="Tw Cen MT" panose="020B0602020104020603" pitchFamily="34" charset="0"/>
              </a:rPr>
              <a:t>Way Forward</a:t>
            </a:r>
          </a:p>
        </p:txBody>
      </p:sp>
      <p:sp>
        <p:nvSpPr>
          <p:cNvPr id="60419" name="Content Placeholder 2">
            <a:extLst>
              <a:ext uri="{FF2B5EF4-FFF2-40B4-BE49-F238E27FC236}">
                <a16:creationId xmlns:a16="http://schemas.microsoft.com/office/drawing/2014/main" id="{4A915211-D81C-8484-86F6-6D87AEB3F5B2}"/>
              </a:ext>
            </a:extLst>
          </p:cNvPr>
          <p:cNvSpPr>
            <a:spLocks noGrp="1" noChangeArrowheads="1"/>
          </p:cNvSpPr>
          <p:nvPr>
            <p:ph idx="1"/>
          </p:nvPr>
        </p:nvSpPr>
        <p:spPr>
          <a:xfrm>
            <a:off x="596504" y="1612107"/>
            <a:ext cx="8140303" cy="3965972"/>
          </a:xfrm>
        </p:spPr>
        <p:txBody>
          <a:bodyPr>
            <a:normAutofit lnSpcReduction="10000"/>
          </a:bodyPr>
          <a:lstStyle/>
          <a:p>
            <a:pPr algn="just"/>
            <a:r>
              <a:rPr lang="en-US" altLang="en-US" sz="1800" dirty="0">
                <a:latin typeface="Tw Cen MT" panose="020B0602020104020603" pitchFamily="34" charset="0"/>
                <a:ea typeface="Microsoft YaHei" panose="020B0503020204020204" pitchFamily="34" charset="-122"/>
                <a:cs typeface="Arial" panose="020B0604020202020204" pitchFamily="34" charset="0"/>
              </a:rPr>
              <a:t>BDRS Q</a:t>
            </a:r>
            <a:r>
              <a:rPr lang="en-GB" altLang="en-US" sz="1800" dirty="0" err="1">
                <a:latin typeface="Tw Cen MT" panose="020B0602020104020603" pitchFamily="34" charset="0"/>
                <a:ea typeface="Microsoft YaHei" panose="020B0503020204020204" pitchFamily="34" charset="-122"/>
                <a:cs typeface="Arial" panose="020B0604020202020204" pitchFamily="34" charset="0"/>
              </a:rPr>
              <a:t>uestionnaire</a:t>
            </a:r>
            <a:r>
              <a:rPr lang="en-GB" altLang="en-US" sz="1800" dirty="0">
                <a:latin typeface="Tw Cen MT" panose="020B0602020104020603" pitchFamily="34" charset="0"/>
                <a:ea typeface="Microsoft YaHei" panose="020B0503020204020204" pitchFamily="34" charset="-122"/>
                <a:cs typeface="Arial" panose="020B0604020202020204" pitchFamily="34" charset="0"/>
              </a:rPr>
              <a:t> should be adjusted for length and scope in future rounds of the survey. </a:t>
            </a:r>
            <a:r>
              <a:rPr lang="en-GB" altLang="en-US" sz="1800" b="1" dirty="0">
                <a:latin typeface="Tw Cen MT" panose="020B0602020104020603" pitchFamily="34" charset="0"/>
                <a:ea typeface="Microsoft YaHei" panose="020B0503020204020204" pitchFamily="34" charset="-122"/>
                <a:cs typeface="Arial" panose="020B0604020202020204" pitchFamily="34" charset="0"/>
              </a:rPr>
              <a:t>Some modules could be attached to other surveys </a:t>
            </a:r>
            <a:r>
              <a:rPr lang="en-GB" altLang="en-US" sz="1800" dirty="0">
                <a:latin typeface="Tw Cen MT" panose="020B0602020104020603" pitchFamily="34" charset="0"/>
                <a:ea typeface="Microsoft YaHei" panose="020B0503020204020204" pitchFamily="34" charset="-122"/>
                <a:cs typeface="Arial" panose="020B0604020202020204" pitchFamily="34" charset="0"/>
              </a:rPr>
              <a:t>(household data on various water, sanitation, health and safety issues), and key disasters, climate change and environmental livelihoods modules could remain </a:t>
            </a:r>
            <a:r>
              <a:rPr lang="en-GB" altLang="en-US" sz="1800" b="1" dirty="0">
                <a:latin typeface="Tw Cen MT" panose="020B0602020104020603" pitchFamily="34" charset="0"/>
                <a:ea typeface="Microsoft YaHei" panose="020B0503020204020204" pitchFamily="34" charset="-122"/>
                <a:cs typeface="Arial" panose="020B0604020202020204" pitchFamily="34" charset="0"/>
              </a:rPr>
              <a:t>as stand-alone</a:t>
            </a:r>
            <a:r>
              <a:rPr lang="en-GB" altLang="en-US" sz="1800" dirty="0">
                <a:latin typeface="Tw Cen MT" panose="020B0602020104020603" pitchFamily="34" charset="0"/>
                <a:ea typeface="Microsoft YaHei" panose="020B0503020204020204" pitchFamily="34" charset="-122"/>
                <a:cs typeface="Arial" panose="020B0604020202020204" pitchFamily="34" charset="0"/>
              </a:rPr>
              <a:t>. </a:t>
            </a:r>
            <a:r>
              <a:rPr lang="en-US" altLang="en-US" sz="1800" dirty="0">
                <a:latin typeface="Tw Cen MT" panose="020B0602020104020603" pitchFamily="34" charset="0"/>
                <a:ea typeface="Calibri" panose="020F0502020204030204" pitchFamily="34" charset="0"/>
                <a:cs typeface="Arial" panose="020B0604020202020204" pitchFamily="34" charset="0"/>
              </a:rPr>
              <a:t> </a:t>
            </a:r>
          </a:p>
          <a:p>
            <a:pPr algn="just"/>
            <a:r>
              <a:rPr lang="en-GB" altLang="en-US" sz="1800" dirty="0">
                <a:latin typeface="Tw Cen MT" panose="020B0602020104020603" pitchFamily="34" charset="0"/>
                <a:ea typeface="Microsoft YaHei" panose="020B0503020204020204" pitchFamily="34" charset="-122"/>
                <a:cs typeface="Arial" panose="020B0604020202020204" pitchFamily="34" charset="0"/>
              </a:rPr>
              <a:t>There is room to improve it further with more focused and sex and age </a:t>
            </a:r>
            <a:r>
              <a:rPr lang="en-GB" altLang="en-US" sz="1800" b="1" dirty="0">
                <a:latin typeface="Tw Cen MT" panose="020B0602020104020603" pitchFamily="34" charset="0"/>
                <a:ea typeface="Microsoft YaHei" panose="020B0503020204020204" pitchFamily="34" charset="-122"/>
                <a:cs typeface="Arial" panose="020B0604020202020204" pitchFamily="34" charset="0"/>
              </a:rPr>
              <a:t>disaggregated data collection </a:t>
            </a:r>
            <a:r>
              <a:rPr lang="en-GB" altLang="en-US" sz="1800" dirty="0">
                <a:latin typeface="Tw Cen MT" panose="020B0602020104020603" pitchFamily="34" charset="0"/>
                <a:ea typeface="Microsoft YaHei" panose="020B0503020204020204" pitchFamily="34" charset="-122"/>
                <a:cs typeface="Arial" panose="020B0604020202020204" pitchFamily="34" charset="0"/>
              </a:rPr>
              <a:t>related to DRSF and UNSD </a:t>
            </a:r>
            <a:r>
              <a:rPr lang="en-US" altLang="en-US" sz="1800" dirty="0">
                <a:latin typeface="Tw Cen MT" panose="020B0602020104020603" pitchFamily="34" charset="0"/>
                <a:ea typeface="Microsoft YaHei" panose="020B0503020204020204" pitchFamily="34" charset="-122"/>
                <a:cs typeface="Arial" panose="020B0604020202020204" pitchFamily="34" charset="0"/>
              </a:rPr>
              <a:t>Global Set statistics and indicators </a:t>
            </a:r>
            <a:r>
              <a:rPr lang="en-GB" altLang="en-US" sz="1800" dirty="0">
                <a:latin typeface="Tw Cen MT" panose="020B0602020104020603" pitchFamily="34" charset="0"/>
                <a:ea typeface="Microsoft YaHei" panose="020B0503020204020204" pitchFamily="34" charset="-122"/>
                <a:cs typeface="Arial" panose="020B0604020202020204" pitchFamily="34" charset="0"/>
              </a:rPr>
              <a:t>only to generate the BDRS in a better way.</a:t>
            </a:r>
          </a:p>
          <a:p>
            <a:pPr algn="just"/>
            <a:r>
              <a:rPr lang="en-US" altLang="en-US" sz="1800" dirty="0">
                <a:latin typeface="Tw Cen MT" panose="020B0602020104020603" pitchFamily="34" charset="0"/>
                <a:cs typeface="Arial" panose="020B0604020202020204" pitchFamily="34" charset="0"/>
              </a:rPr>
              <a:t>Special attention needs in developing the </a:t>
            </a:r>
            <a:r>
              <a:rPr lang="en-US" altLang="en-US" sz="1800" b="1" dirty="0">
                <a:latin typeface="Tw Cen MT" panose="020B0602020104020603" pitchFamily="34" charset="0"/>
                <a:cs typeface="Arial" panose="020B0604020202020204" pitchFamily="34" charset="0"/>
              </a:rPr>
              <a:t>BDRS Questionnaire with consideration of time required</a:t>
            </a:r>
            <a:r>
              <a:rPr lang="en-US" altLang="en-US" sz="1800" dirty="0">
                <a:latin typeface="Tw Cen MT" panose="020B0602020104020603" pitchFamily="34" charset="0"/>
                <a:cs typeface="Arial" panose="020B0604020202020204" pitchFamily="34" charset="0"/>
              </a:rPr>
              <a:t> by the interviewer and interviewee as well. Long questionnaire should be tiring for both sides then respond rate will be satisfied.</a:t>
            </a:r>
          </a:p>
          <a:p>
            <a:pPr algn="just"/>
            <a:r>
              <a:rPr lang="en-US" altLang="en-US" sz="1800" b="1" dirty="0">
                <a:latin typeface="Tw Cen MT" panose="020B0602020104020603" pitchFamily="34" charset="0"/>
                <a:ea typeface="Microsoft YaHei" panose="020B0503020204020204" pitchFamily="34" charset="-122"/>
                <a:cs typeface="Arial" panose="020B0604020202020204" pitchFamily="34" charset="0"/>
              </a:rPr>
              <a:t>A digital interactive platform </a:t>
            </a:r>
            <a:r>
              <a:rPr lang="en-US" altLang="en-US" sz="1800" dirty="0">
                <a:latin typeface="Tw Cen MT" panose="020B0602020104020603" pitchFamily="34" charset="0"/>
                <a:ea typeface="Microsoft YaHei" panose="020B0503020204020204" pitchFamily="34" charset="-122"/>
                <a:cs typeface="Arial" panose="020B0604020202020204" pitchFamily="34" charset="0"/>
              </a:rPr>
              <a:t>needs to be developed in </a:t>
            </a:r>
            <a:r>
              <a:rPr lang="en-US" altLang="en-US" sz="1800" b="1" dirty="0">
                <a:latin typeface="Tw Cen MT" panose="020B0602020104020603" pitchFamily="34" charset="0"/>
                <a:ea typeface="Microsoft YaHei" panose="020B0503020204020204" pitchFamily="34" charset="-122"/>
                <a:cs typeface="Arial" panose="020B0604020202020204" pitchFamily="34" charset="0"/>
              </a:rPr>
              <a:t>permanent basis</a:t>
            </a:r>
            <a:r>
              <a:rPr lang="en-US" altLang="en-US" sz="1800" dirty="0">
                <a:latin typeface="Tw Cen MT" panose="020B0602020104020603" pitchFamily="34" charset="0"/>
                <a:ea typeface="Microsoft YaHei" panose="020B0503020204020204" pitchFamily="34" charset="-122"/>
                <a:cs typeface="Arial" panose="020B0604020202020204" pitchFamily="34" charset="0"/>
              </a:rPr>
              <a:t> for field level real time data collection before and after any disaster events incorporating disaster risks data along with geolocation or associated social, biophysical and geospatial parameters. </a:t>
            </a:r>
          </a:p>
          <a:p>
            <a:pPr algn="just"/>
            <a:endParaRPr lang="en-US" altLang="en-US" sz="1800" dirty="0">
              <a:latin typeface="Tw Cen MT" panose="020B0602020104020603" pitchFamily="34" charset="0"/>
              <a:cs typeface="Arial" panose="020B0604020202020204" pitchFamily="34" charset="0"/>
            </a:endParaRPr>
          </a:p>
        </p:txBody>
      </p:sp>
      <p:pic>
        <p:nvPicPr>
          <p:cNvPr id="3" name="Picture 2">
            <a:extLst>
              <a:ext uri="{FF2B5EF4-FFF2-40B4-BE49-F238E27FC236}">
                <a16:creationId xmlns:a16="http://schemas.microsoft.com/office/drawing/2014/main" id="{705ED1A2-103B-9B70-EDD6-FE03124D0D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750719"/>
            <a:ext cx="9144000" cy="250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3C73DB42-1E8B-405F-ACB7-8159A67733AF}"/>
              </a:ext>
            </a:extLst>
          </p:cNvPr>
          <p:cNvSpPr txBox="1"/>
          <p:nvPr/>
        </p:nvSpPr>
        <p:spPr>
          <a:xfrm>
            <a:off x="1295400" y="228600"/>
            <a:ext cx="7010400" cy="646331"/>
          </a:xfrm>
          <a:prstGeom prst="rect">
            <a:avLst/>
          </a:prstGeom>
          <a:noFill/>
        </p:spPr>
        <p:txBody>
          <a:bodyPr wrap="square" rtlCol="0">
            <a:spAutoFit/>
          </a:bodyPr>
          <a:lstStyle/>
          <a:p>
            <a:pPr algn="ctr"/>
            <a:r>
              <a:rPr lang="en-US" sz="1800" b="1">
                <a:solidFill>
                  <a:srgbClr val="008080"/>
                </a:solidFill>
                <a:latin typeface="+mj-lt"/>
                <a:ea typeface="+mj-ea"/>
                <a:cs typeface="+mj-cs"/>
              </a:rPr>
              <a:t>Specialized Surveys </a:t>
            </a:r>
          </a:p>
          <a:p>
            <a:pPr algn="ctr"/>
            <a:r>
              <a:rPr lang="en-US" sz="1800" b="1">
                <a:solidFill>
                  <a:srgbClr val="008080"/>
                </a:solidFill>
                <a:latin typeface="+mj-lt"/>
                <a:ea typeface="+mj-ea"/>
                <a:cs typeface="+mj-cs"/>
              </a:rPr>
              <a:t>Example of Bangladesh Disaster-Related Statistics (BDRS)</a:t>
            </a:r>
            <a:endParaRPr lang="en-US" sz="1800" b="1" dirty="0">
              <a:solidFill>
                <a:srgbClr val="008080"/>
              </a:solidFill>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animEffect transition="in" filter="barn(inVertical)">
                                      <p:cBhvr>
                                        <p:cTn id="7" dur="500"/>
                                        <p:tgtEl>
                                          <p:spTgt spid="604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0419">
                                            <p:txEl>
                                              <p:pRg st="1" end="1"/>
                                            </p:txEl>
                                          </p:spTgt>
                                        </p:tgtEl>
                                        <p:attrNameLst>
                                          <p:attrName>style.visibility</p:attrName>
                                        </p:attrNameLst>
                                      </p:cBhvr>
                                      <p:to>
                                        <p:strVal val="visible"/>
                                      </p:to>
                                    </p:set>
                                    <p:animEffect transition="in" filter="barn(inVertical)">
                                      <p:cBhvr>
                                        <p:cTn id="12" dur="500"/>
                                        <p:tgtEl>
                                          <p:spTgt spid="604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0419">
                                            <p:txEl>
                                              <p:pRg st="2" end="2"/>
                                            </p:txEl>
                                          </p:spTgt>
                                        </p:tgtEl>
                                        <p:attrNameLst>
                                          <p:attrName>style.visibility</p:attrName>
                                        </p:attrNameLst>
                                      </p:cBhvr>
                                      <p:to>
                                        <p:strVal val="visible"/>
                                      </p:to>
                                    </p:set>
                                    <p:animEffect transition="in" filter="barn(inVertical)">
                                      <p:cBhvr>
                                        <p:cTn id="17" dur="500"/>
                                        <p:tgtEl>
                                          <p:spTgt spid="604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0419">
                                            <p:txEl>
                                              <p:pRg st="3" end="3"/>
                                            </p:txEl>
                                          </p:spTgt>
                                        </p:tgtEl>
                                        <p:attrNameLst>
                                          <p:attrName>style.visibility</p:attrName>
                                        </p:attrNameLst>
                                      </p:cBhvr>
                                      <p:to>
                                        <p:strVal val="visible"/>
                                      </p:to>
                                    </p:set>
                                    <p:animEffect transition="in" filter="barn(inVertical)">
                                      <p:cBhvr>
                                        <p:cTn id="22" dur="500"/>
                                        <p:tgtEl>
                                          <p:spTgt spid="604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2276C-4F7A-4044-BA95-49BE6FE0FE4F}"/>
              </a:ext>
            </a:extLst>
          </p:cNvPr>
          <p:cNvSpPr>
            <a:spLocks noGrp="1"/>
          </p:cNvSpPr>
          <p:nvPr>
            <p:ph type="title"/>
          </p:nvPr>
        </p:nvSpPr>
        <p:spPr>
          <a:xfrm>
            <a:off x="457200" y="274638"/>
            <a:ext cx="8229600" cy="334962"/>
          </a:xfrm>
        </p:spPr>
        <p:txBody>
          <a:bodyPr>
            <a:normAutofit fontScale="90000"/>
          </a:bodyPr>
          <a:lstStyle/>
          <a:p>
            <a:pPr algn="ctr"/>
            <a:r>
              <a:rPr lang="en-US" dirty="0"/>
              <a:t>Conclusion</a:t>
            </a:r>
          </a:p>
        </p:txBody>
      </p:sp>
      <p:sp>
        <p:nvSpPr>
          <p:cNvPr id="3" name="Content Placeholder 2">
            <a:extLst>
              <a:ext uri="{FF2B5EF4-FFF2-40B4-BE49-F238E27FC236}">
                <a16:creationId xmlns:a16="http://schemas.microsoft.com/office/drawing/2014/main" id="{5DCC3143-E776-4626-BB39-E99D0D92C66C}"/>
              </a:ext>
            </a:extLst>
          </p:cNvPr>
          <p:cNvSpPr>
            <a:spLocks noGrp="1"/>
          </p:cNvSpPr>
          <p:nvPr>
            <p:ph idx="1"/>
          </p:nvPr>
        </p:nvSpPr>
        <p:spPr>
          <a:xfrm>
            <a:off x="457200" y="762000"/>
            <a:ext cx="8229600" cy="5364163"/>
          </a:xfrm>
        </p:spPr>
        <p:txBody>
          <a:bodyPr>
            <a:normAutofit/>
          </a:bodyPr>
          <a:lstStyle/>
          <a:p>
            <a:endParaRPr lang="en-US" dirty="0"/>
          </a:p>
          <a:p>
            <a:pPr>
              <a:spcAft>
                <a:spcPts val="400"/>
              </a:spcAft>
            </a:pPr>
            <a:endParaRPr lang="en-US" dirty="0"/>
          </a:p>
          <a:p>
            <a:endParaRPr lang="en-US" dirty="0"/>
          </a:p>
        </p:txBody>
      </p:sp>
      <p:sp>
        <p:nvSpPr>
          <p:cNvPr id="4" name="TextBox 3">
            <a:extLst>
              <a:ext uri="{FF2B5EF4-FFF2-40B4-BE49-F238E27FC236}">
                <a16:creationId xmlns:a16="http://schemas.microsoft.com/office/drawing/2014/main" id="{DDAD262D-0161-6DB3-D76E-AD5848D94871}"/>
              </a:ext>
            </a:extLst>
          </p:cNvPr>
          <p:cNvSpPr txBox="1"/>
          <p:nvPr/>
        </p:nvSpPr>
        <p:spPr>
          <a:xfrm>
            <a:off x="762000" y="609600"/>
            <a:ext cx="7772400" cy="5114221"/>
          </a:xfrm>
          <a:prstGeom prst="rect">
            <a:avLst/>
          </a:prstGeom>
          <a:noFill/>
        </p:spPr>
        <p:txBody>
          <a:bodyPr wrap="square" rtlCol="0">
            <a:spAutoFit/>
          </a:bodyPr>
          <a:lstStyle/>
          <a:p>
            <a:pPr algn="just">
              <a:spcAft>
                <a:spcPts val="600"/>
              </a:spcAft>
            </a:pPr>
            <a:r>
              <a:rPr lang="en-GB" sz="2300" dirty="0">
                <a:cs typeface="Arial" pitchFamily="34" charset="0"/>
              </a:rPr>
              <a:t>The PHC continues to be a major source of Environment/ Climate Change data.  </a:t>
            </a:r>
          </a:p>
          <a:p>
            <a:pPr lvl="1" indent="-457200" algn="just">
              <a:spcBef>
                <a:spcPts val="600"/>
              </a:spcBef>
              <a:spcAft>
                <a:spcPts val="600"/>
              </a:spcAft>
            </a:pPr>
            <a:r>
              <a:rPr lang="en-GB" sz="2300" dirty="0">
                <a:cs typeface="Arial" pitchFamily="34" charset="0"/>
              </a:rPr>
              <a:t>Where feasible, it is advisable as some countries are doing, to </a:t>
            </a:r>
          </a:p>
          <a:p>
            <a:pPr marL="800100" lvl="2" indent="-342900" algn="just">
              <a:spcBef>
                <a:spcPts val="600"/>
              </a:spcBef>
              <a:spcAft>
                <a:spcPts val="400"/>
              </a:spcAft>
              <a:buFont typeface="Arial" panose="020B0604020202020204" pitchFamily="34" charset="0"/>
              <a:buChar char="•"/>
            </a:pPr>
            <a:r>
              <a:rPr lang="en-GB" sz="2000" dirty="0">
                <a:cs typeface="Arial" pitchFamily="34" charset="0"/>
              </a:rPr>
              <a:t>expand existing sections on Environment/ Climate Change in the PHC questionnaire by adding more relevant questions</a:t>
            </a:r>
          </a:p>
          <a:p>
            <a:pPr marL="804863" lvl="2" indent="-347663" algn="just">
              <a:spcBef>
                <a:spcPts val="600"/>
              </a:spcBef>
              <a:spcAft>
                <a:spcPts val="400"/>
              </a:spcAft>
              <a:buFont typeface="Arial" panose="020B0604020202020204" pitchFamily="34" charset="0"/>
              <a:buChar char="•"/>
            </a:pPr>
            <a:r>
              <a:rPr lang="en-GB" sz="2000" dirty="0">
                <a:cs typeface="Arial" pitchFamily="34" charset="0"/>
              </a:rPr>
              <a:t>explore inclusion of a separate section in the PHC</a:t>
            </a:r>
          </a:p>
          <a:p>
            <a:pPr marL="804863" lvl="2" indent="-347663" algn="just">
              <a:spcBef>
                <a:spcPts val="600"/>
              </a:spcBef>
              <a:spcAft>
                <a:spcPts val="400"/>
              </a:spcAft>
              <a:buFont typeface="Arial" panose="020B0604020202020204" pitchFamily="34" charset="0"/>
              <a:buChar char="•"/>
            </a:pPr>
            <a:r>
              <a:rPr lang="en-GB" sz="2000" dirty="0">
                <a:cs typeface="Arial" pitchFamily="34" charset="0"/>
              </a:rPr>
              <a:t>include a module on the environment/climate change in existing surveys</a:t>
            </a:r>
          </a:p>
          <a:p>
            <a:pPr marL="804863" lvl="2" indent="-347663" algn="just">
              <a:spcBef>
                <a:spcPts val="600"/>
              </a:spcBef>
              <a:spcAft>
                <a:spcPts val="400"/>
              </a:spcAft>
              <a:buFont typeface="Arial" panose="020B0604020202020204" pitchFamily="34" charset="0"/>
              <a:buChar char="•"/>
            </a:pPr>
            <a:r>
              <a:rPr lang="en-GB" sz="2000" dirty="0">
                <a:cs typeface="Arial" pitchFamily="34" charset="0"/>
              </a:rPr>
              <a:t>develop specialised surveys as many countries have successfully done. </a:t>
            </a:r>
          </a:p>
          <a:p>
            <a:pPr algn="just"/>
            <a:r>
              <a:rPr lang="en-GB" sz="2300" dirty="0">
                <a:cs typeface="Arial" pitchFamily="34" charset="0"/>
              </a:rPr>
              <a:t>UNSD urges countries to use the search tool on our website and send us feedback; also feel free to send us any survey instruments you have used or are aware of to </a:t>
            </a:r>
            <a:r>
              <a:rPr lang="en-GB" sz="2300" dirty="0">
                <a:cs typeface="Arial" pitchFamily="34" charset="0"/>
                <a:hlinkClick r:id="rId3"/>
              </a:rPr>
              <a:t>envstats@un.org</a:t>
            </a:r>
            <a:r>
              <a:rPr lang="en-GB" sz="2300" dirty="0">
                <a:cs typeface="Arial" pitchFamily="34" charset="0"/>
              </a:rPr>
              <a:t> </a:t>
            </a:r>
            <a:endParaRPr lang="en-GB" sz="2300" dirty="0"/>
          </a:p>
        </p:txBody>
      </p:sp>
    </p:spTree>
    <p:extLst>
      <p:ext uri="{BB962C8B-B14F-4D97-AF65-F5344CB8AC3E}">
        <p14:creationId xmlns:p14="http://schemas.microsoft.com/office/powerpoint/2010/main" val="17045780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CC3143-E776-4626-BB39-E99D0D92C66C}"/>
              </a:ext>
            </a:extLst>
          </p:cNvPr>
          <p:cNvSpPr>
            <a:spLocks noGrp="1"/>
          </p:cNvSpPr>
          <p:nvPr>
            <p:ph idx="1"/>
          </p:nvPr>
        </p:nvSpPr>
        <p:spPr>
          <a:xfrm>
            <a:off x="457200" y="762000"/>
            <a:ext cx="8229600" cy="5364163"/>
          </a:xfrm>
        </p:spPr>
        <p:txBody>
          <a:bodyPr>
            <a:normAutofit/>
          </a:bodyPr>
          <a:lstStyle/>
          <a:p>
            <a:endParaRPr lang="en-US" dirty="0"/>
          </a:p>
          <a:p>
            <a:pPr>
              <a:spcAft>
                <a:spcPts val="400"/>
              </a:spcAft>
            </a:pPr>
            <a:endParaRPr lang="en-US" dirty="0"/>
          </a:p>
          <a:p>
            <a:endParaRPr lang="en-US" dirty="0"/>
          </a:p>
        </p:txBody>
      </p:sp>
      <p:sp>
        <p:nvSpPr>
          <p:cNvPr id="4" name="TextBox 3">
            <a:extLst>
              <a:ext uri="{FF2B5EF4-FFF2-40B4-BE49-F238E27FC236}">
                <a16:creationId xmlns:a16="http://schemas.microsoft.com/office/drawing/2014/main" id="{DDAD262D-0161-6DB3-D76E-AD5848D94871}"/>
              </a:ext>
            </a:extLst>
          </p:cNvPr>
          <p:cNvSpPr txBox="1"/>
          <p:nvPr/>
        </p:nvSpPr>
        <p:spPr>
          <a:xfrm>
            <a:off x="762000" y="609600"/>
            <a:ext cx="7772400" cy="1985159"/>
          </a:xfrm>
          <a:prstGeom prst="rect">
            <a:avLst/>
          </a:prstGeom>
          <a:noFill/>
        </p:spPr>
        <p:txBody>
          <a:bodyPr wrap="square" rtlCol="0">
            <a:spAutoFit/>
          </a:bodyPr>
          <a:lstStyle/>
          <a:p>
            <a:pPr algn="ctr" rtl="0" fontAlgn="base"/>
            <a:r>
              <a:rPr lang="en-US" sz="2700" dirty="0">
                <a:solidFill>
                  <a:srgbClr val="008080"/>
                </a:solidFill>
                <a:latin typeface="+mj-lt"/>
                <a:ea typeface="+mj-ea"/>
                <a:cs typeface="+mj-cs"/>
              </a:rPr>
              <a:t>Thank You!​</a:t>
            </a:r>
          </a:p>
          <a:p>
            <a:pPr algn="ctr" rtl="0" fontAlgn="base"/>
            <a:r>
              <a:rPr lang="en-US" sz="2400" b="0" i="0" dirty="0">
                <a:solidFill>
                  <a:srgbClr val="000000"/>
                </a:solidFill>
                <a:effectLst/>
                <a:latin typeface="Helvetica" panose="020B0604020202020204" pitchFamily="34" charset="0"/>
              </a:rPr>
              <a:t>​</a:t>
            </a:r>
            <a:endParaRPr lang="en-US" sz="2400" b="0" i="0" dirty="0">
              <a:solidFill>
                <a:srgbClr val="000000"/>
              </a:solidFill>
              <a:effectLst/>
              <a:latin typeface="Segoe UI" panose="020B0502040204020203" pitchFamily="34" charset="0"/>
            </a:endParaRPr>
          </a:p>
          <a:p>
            <a:pPr algn="ctr" rtl="0" fontAlgn="base"/>
            <a:r>
              <a:rPr lang="en-US" sz="2400" b="0" i="0" u="none" strike="noStrike" dirty="0">
                <a:solidFill>
                  <a:srgbClr val="000000"/>
                </a:solidFill>
                <a:effectLst/>
                <a:latin typeface="Helvetica" panose="020B0604020202020204" pitchFamily="34" charset="0"/>
              </a:rPr>
              <a:t>UNSD Environment Statistics Section</a:t>
            </a:r>
            <a:r>
              <a:rPr lang="en-US" sz="2400" b="0" i="0" dirty="0">
                <a:solidFill>
                  <a:srgbClr val="000000"/>
                </a:solidFill>
                <a:effectLst/>
                <a:latin typeface="Helvetica" panose="020B0604020202020204" pitchFamily="34" charset="0"/>
              </a:rPr>
              <a:t>​</a:t>
            </a:r>
            <a:endParaRPr lang="en-US" sz="2400" b="0" i="0" dirty="0">
              <a:solidFill>
                <a:srgbClr val="000000"/>
              </a:solidFill>
              <a:effectLst/>
              <a:latin typeface="Segoe UI" panose="020B0502040204020203" pitchFamily="34" charset="0"/>
            </a:endParaRPr>
          </a:p>
          <a:p>
            <a:pPr algn="ctr" rtl="0" fontAlgn="base"/>
            <a:r>
              <a:rPr lang="en-US" sz="2400" b="0" i="0" u="none" strike="noStrike" dirty="0">
                <a:solidFill>
                  <a:srgbClr val="000000"/>
                </a:solidFill>
                <a:effectLst/>
                <a:latin typeface="Helvetica" panose="020B0604020202020204" pitchFamily="34" charset="0"/>
              </a:rPr>
              <a:t>Website: </a:t>
            </a:r>
            <a:r>
              <a:rPr lang="en-US" sz="2400" b="0" i="0" u="sng" strike="noStrike" dirty="0">
                <a:solidFill>
                  <a:srgbClr val="0563C1"/>
                </a:solidFill>
                <a:effectLst/>
                <a:latin typeface="Helvetica" panose="020B0604020202020204" pitchFamily="34" charset="0"/>
                <a:hlinkClick r:id="rId3"/>
              </a:rPr>
              <a:t>unstats.un.org/</a:t>
            </a:r>
            <a:r>
              <a:rPr lang="en-US" sz="2400" b="0" i="0" u="sng" strike="noStrike" dirty="0" err="1">
                <a:solidFill>
                  <a:srgbClr val="0563C1"/>
                </a:solidFill>
                <a:effectLst/>
                <a:latin typeface="Helvetica" panose="020B0604020202020204" pitchFamily="34" charset="0"/>
                <a:hlinkClick r:id="rId3"/>
              </a:rPr>
              <a:t>unsd</a:t>
            </a:r>
            <a:r>
              <a:rPr lang="en-US" sz="2400" b="0" i="0" u="sng" strike="noStrike" dirty="0">
                <a:solidFill>
                  <a:srgbClr val="0563C1"/>
                </a:solidFill>
                <a:effectLst/>
                <a:latin typeface="Helvetica" panose="020B0604020202020204" pitchFamily="34" charset="0"/>
                <a:hlinkClick r:id="rId3"/>
              </a:rPr>
              <a:t>/envstats </a:t>
            </a:r>
            <a:r>
              <a:rPr lang="en-US" sz="2400" b="0" i="0" dirty="0">
                <a:solidFill>
                  <a:srgbClr val="000000"/>
                </a:solidFill>
                <a:effectLst/>
                <a:latin typeface="Helvetica" panose="020B0604020202020204" pitchFamily="34" charset="0"/>
              </a:rPr>
              <a:t>​</a:t>
            </a:r>
            <a:endParaRPr lang="en-US" sz="2400" b="0" i="0" dirty="0">
              <a:solidFill>
                <a:srgbClr val="000000"/>
              </a:solidFill>
              <a:effectLst/>
              <a:latin typeface="Segoe UI" panose="020B0502040204020203" pitchFamily="34" charset="0"/>
            </a:endParaRPr>
          </a:p>
          <a:p>
            <a:pPr algn="ctr" rtl="0" fontAlgn="base"/>
            <a:r>
              <a:rPr lang="en-US" sz="2400" b="0" i="0" u="none" strike="noStrike" dirty="0">
                <a:solidFill>
                  <a:srgbClr val="000000"/>
                </a:solidFill>
                <a:effectLst/>
                <a:latin typeface="Helvetica" panose="020B0604020202020204" pitchFamily="34" charset="0"/>
              </a:rPr>
              <a:t>Email: </a:t>
            </a:r>
            <a:r>
              <a:rPr lang="en-US" sz="2400" b="0" i="0" u="none" strike="noStrike" dirty="0">
                <a:solidFill>
                  <a:srgbClr val="548235"/>
                </a:solidFill>
                <a:effectLst/>
                <a:latin typeface="Helvetica" panose="020B0604020202020204" pitchFamily="34" charset="0"/>
              </a:rPr>
              <a:t>envstats@un.org </a:t>
            </a:r>
            <a:r>
              <a:rPr lang="en-US" sz="2400" b="0" i="0" dirty="0">
                <a:solidFill>
                  <a:srgbClr val="000000"/>
                </a:solidFill>
                <a:effectLst/>
                <a:latin typeface="Helvetica" panose="020B0604020202020204" pitchFamily="34" charset="0"/>
              </a:rPr>
              <a:t>​</a:t>
            </a:r>
            <a:endParaRPr lang="en-US" sz="2400" b="0" i="0" dirty="0">
              <a:solidFill>
                <a:srgbClr val="000000"/>
              </a:solidFill>
              <a:effectLst/>
              <a:latin typeface="Segoe UI" panose="020B0502040204020203" pitchFamily="34" charset="0"/>
            </a:endParaRPr>
          </a:p>
        </p:txBody>
      </p:sp>
    </p:spTree>
    <p:extLst>
      <p:ext uri="{BB962C8B-B14F-4D97-AF65-F5344CB8AC3E}">
        <p14:creationId xmlns:p14="http://schemas.microsoft.com/office/powerpoint/2010/main" val="26168605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08270-6539-4795-B1ED-E1E25B7D585D}"/>
              </a:ext>
            </a:extLst>
          </p:cNvPr>
          <p:cNvSpPr>
            <a:spLocks noGrp="1"/>
          </p:cNvSpPr>
          <p:nvPr>
            <p:ph type="title"/>
          </p:nvPr>
        </p:nvSpPr>
        <p:spPr>
          <a:xfrm>
            <a:off x="228600" y="2438400"/>
            <a:ext cx="8229600" cy="1143000"/>
          </a:xfrm>
        </p:spPr>
        <p:txBody>
          <a:bodyPr/>
          <a:lstStyle/>
          <a:p>
            <a:r>
              <a:rPr lang="en-US" dirty="0"/>
              <a:t>Other data sources</a:t>
            </a:r>
          </a:p>
        </p:txBody>
      </p:sp>
    </p:spTree>
    <p:extLst>
      <p:ext uri="{BB962C8B-B14F-4D97-AF65-F5344CB8AC3E}">
        <p14:creationId xmlns:p14="http://schemas.microsoft.com/office/powerpoint/2010/main" val="16802361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Rectangle 2"/>
          <p:cNvSpPr>
            <a:spLocks noGrp="1" noChangeArrowheads="1"/>
          </p:cNvSpPr>
          <p:nvPr>
            <p:ph type="title"/>
          </p:nvPr>
        </p:nvSpPr>
        <p:spPr>
          <a:xfrm>
            <a:off x="-230188" y="427038"/>
            <a:ext cx="8640763" cy="647700"/>
          </a:xfrm>
        </p:spPr>
        <p:txBody>
          <a:bodyPr/>
          <a:lstStyle/>
          <a:p>
            <a:pPr algn="ctr">
              <a:defRPr/>
            </a:pPr>
            <a:r>
              <a:rPr lang="en-US" altLang="en-US" sz="2800">
                <a:solidFill>
                  <a:srgbClr val="000099"/>
                </a:solidFill>
                <a:effectLst>
                  <a:outerShdw blurRad="38100" dist="38100" dir="2700000" algn="tl">
                    <a:srgbClr val="000000"/>
                  </a:outerShdw>
                </a:effectLst>
              </a:rPr>
              <a:t>Administrative</a:t>
            </a:r>
            <a:r>
              <a:rPr lang="en-US" altLang="en-US" sz="2600" b="1">
                <a:effectLst>
                  <a:outerShdw blurRad="38100" dist="38100" dir="2700000" algn="tl">
                    <a:srgbClr val="FFFFFF"/>
                  </a:outerShdw>
                </a:effectLst>
              </a:rPr>
              <a:t> </a:t>
            </a:r>
            <a:r>
              <a:rPr lang="en-US" altLang="en-US" sz="2800">
                <a:solidFill>
                  <a:srgbClr val="000099"/>
                </a:solidFill>
                <a:effectLst>
                  <a:outerShdw blurRad="38100" dist="38100" dir="2700000" algn="tl">
                    <a:srgbClr val="000000"/>
                  </a:outerShdw>
                </a:effectLst>
              </a:rPr>
              <a:t>records</a:t>
            </a:r>
          </a:p>
        </p:txBody>
      </p:sp>
      <p:sp>
        <p:nvSpPr>
          <p:cNvPr id="18" name="Rectangle 6"/>
          <p:cNvSpPr>
            <a:spLocks noChangeArrowheads="1"/>
          </p:cNvSpPr>
          <p:nvPr/>
        </p:nvSpPr>
        <p:spPr bwMode="auto">
          <a:xfrm>
            <a:off x="128755" y="1243505"/>
            <a:ext cx="8685030" cy="5328486"/>
          </a:xfrm>
          <a:prstGeom prst="roundRect">
            <a:avLst>
              <a:gd name="adj" fmla="val 7593"/>
            </a:avLst>
          </a:prstGeom>
          <a:solidFill>
            <a:schemeClr val="bg1">
              <a:lumMod val="95000"/>
            </a:schemeClr>
          </a:solidFill>
          <a:ln w="9525" algn="ctr">
            <a:noFill/>
            <a:miter lim="800000"/>
            <a:headEnd/>
            <a:tailEnd type="none" w="lg"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lvl1pPr eaLnBrk="0" hangingPunct="0">
              <a:defRPr sz="2000">
                <a:solidFill>
                  <a:schemeClr val="tx1"/>
                </a:solidFill>
                <a:latin typeface="Calibri" pitchFamily="34" charset="0"/>
                <a:cs typeface="Arial" pitchFamily="34" charset="0"/>
              </a:defRPr>
            </a:lvl1pPr>
            <a:lvl2pPr marL="742950" indent="-285750" eaLnBrk="0" hangingPunct="0">
              <a:defRPr sz="2000">
                <a:solidFill>
                  <a:schemeClr val="tx1"/>
                </a:solidFill>
                <a:latin typeface="Calibri" pitchFamily="34" charset="0"/>
                <a:cs typeface="Arial" pitchFamily="34" charset="0"/>
              </a:defRPr>
            </a:lvl2pPr>
            <a:lvl3pPr marL="1143000" indent="-228600" eaLnBrk="0" hangingPunct="0">
              <a:defRPr sz="2000">
                <a:solidFill>
                  <a:schemeClr val="tx1"/>
                </a:solidFill>
                <a:latin typeface="Calibri" pitchFamily="34" charset="0"/>
                <a:cs typeface="Arial" pitchFamily="34" charset="0"/>
              </a:defRPr>
            </a:lvl3pPr>
            <a:lvl4pPr marL="1600200" indent="-228600" eaLnBrk="0" hangingPunct="0">
              <a:defRPr sz="2000">
                <a:solidFill>
                  <a:schemeClr val="tx1"/>
                </a:solidFill>
                <a:latin typeface="Calibri" pitchFamily="34" charset="0"/>
                <a:cs typeface="Arial" pitchFamily="34" charset="0"/>
              </a:defRPr>
            </a:lvl4pPr>
            <a:lvl5pPr marL="2057400" indent="-228600" eaLnBrk="0" hangingPunct="0">
              <a:defRPr sz="2000">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Calibri" pitchFamily="34" charset="0"/>
                <a:cs typeface="Arial" pitchFamily="34" charset="0"/>
              </a:defRPr>
            </a:lvl9pPr>
          </a:lstStyle>
          <a:p>
            <a:pPr algn="ctr" eaLnBrk="1" hangingPunct="1">
              <a:lnSpc>
                <a:spcPct val="90000"/>
              </a:lnSpc>
              <a:spcBef>
                <a:spcPct val="15000"/>
              </a:spcBef>
              <a:buClr>
                <a:srgbClr val="660066"/>
              </a:buClr>
              <a:buFont typeface="Wingdings" pitchFamily="2" charset="2"/>
              <a:buNone/>
              <a:defRPr/>
            </a:pPr>
            <a:endParaRPr lang="en-GB" altLang="en-US" sz="1400">
              <a:solidFill>
                <a:schemeClr val="bg1"/>
              </a:solidFill>
              <a:latin typeface="Barmeno"/>
            </a:endParaRPr>
          </a:p>
        </p:txBody>
      </p:sp>
      <p:sp>
        <p:nvSpPr>
          <p:cNvPr id="22534" name="Rectangle 3"/>
          <p:cNvSpPr>
            <a:spLocks noGrp="1" noChangeArrowheads="1"/>
          </p:cNvSpPr>
          <p:nvPr>
            <p:ph type="body" idx="1"/>
          </p:nvPr>
        </p:nvSpPr>
        <p:spPr>
          <a:xfrm>
            <a:off x="352425" y="1203612"/>
            <a:ext cx="8610600" cy="5308564"/>
          </a:xfrm>
        </p:spPr>
        <p:txBody>
          <a:bodyPr/>
          <a:lstStyle/>
          <a:p>
            <a:pPr>
              <a:lnSpc>
                <a:spcPct val="80000"/>
              </a:lnSpc>
              <a:buFontTx/>
              <a:buNone/>
            </a:pPr>
            <a:endParaRPr lang="en-US" altLang="en-US" sz="2000" dirty="0">
              <a:latin typeface="Calibri" pitchFamily="34" charset="0"/>
            </a:endParaRPr>
          </a:p>
          <a:p>
            <a:pPr>
              <a:lnSpc>
                <a:spcPct val="80000"/>
              </a:lnSpc>
              <a:buFontTx/>
              <a:buNone/>
            </a:pPr>
            <a:r>
              <a:rPr lang="en-US" altLang="en-US" sz="2000" dirty="0">
                <a:latin typeface="Calibri" pitchFamily="34" charset="0"/>
              </a:rPr>
              <a:t>Administrative data kept by </a:t>
            </a:r>
            <a:r>
              <a:rPr lang="en-US" altLang="en-US" sz="2000" b="1" dirty="0">
                <a:latin typeface="Calibri" pitchFamily="34" charset="0"/>
              </a:rPr>
              <a:t>government agencies and other</a:t>
            </a:r>
          </a:p>
          <a:p>
            <a:pPr>
              <a:lnSpc>
                <a:spcPct val="80000"/>
              </a:lnSpc>
              <a:buFontTx/>
              <a:buNone/>
            </a:pPr>
            <a:r>
              <a:rPr lang="en-US" altLang="en-US" sz="2000" b="1" dirty="0">
                <a:latin typeface="Calibri" pitchFamily="34" charset="0"/>
              </a:rPr>
              <a:t>organizations</a:t>
            </a:r>
            <a:r>
              <a:rPr lang="en-US" altLang="en-US" sz="2000" dirty="0">
                <a:latin typeface="Calibri" pitchFamily="34" charset="0"/>
              </a:rPr>
              <a:t> may be used for the production of environment statistics</a:t>
            </a:r>
          </a:p>
          <a:p>
            <a:pPr>
              <a:lnSpc>
                <a:spcPct val="80000"/>
              </a:lnSpc>
              <a:buFontTx/>
              <a:buNone/>
            </a:pPr>
            <a:r>
              <a:rPr lang="en-US" altLang="en-US" sz="2000" dirty="0">
                <a:solidFill>
                  <a:srgbClr val="000099"/>
                </a:solidFill>
                <a:latin typeface="Calibri" pitchFamily="34" charset="0"/>
              </a:rPr>
              <a:t>Advantage: </a:t>
            </a:r>
          </a:p>
          <a:p>
            <a:pPr>
              <a:lnSpc>
                <a:spcPct val="80000"/>
              </a:lnSpc>
            </a:pPr>
            <a:r>
              <a:rPr lang="en-US" altLang="en-US" sz="2000" dirty="0">
                <a:solidFill>
                  <a:srgbClr val="000099"/>
                </a:solidFill>
                <a:latin typeface="Calibri" pitchFamily="34" charset="0"/>
              </a:rPr>
              <a:t>Cost of collecting such data is significantly less than establishing and </a:t>
            </a:r>
          </a:p>
          <a:p>
            <a:pPr>
              <a:lnSpc>
                <a:spcPct val="80000"/>
              </a:lnSpc>
              <a:buFontTx/>
              <a:buNone/>
            </a:pPr>
            <a:r>
              <a:rPr lang="en-US" altLang="en-US" sz="2000" dirty="0">
                <a:solidFill>
                  <a:srgbClr val="000099"/>
                </a:solidFill>
                <a:latin typeface="Calibri" pitchFamily="34" charset="0"/>
              </a:rPr>
              <a:t>	conducting a survey</a:t>
            </a:r>
          </a:p>
          <a:p>
            <a:pPr>
              <a:lnSpc>
                <a:spcPct val="80000"/>
              </a:lnSpc>
            </a:pPr>
            <a:r>
              <a:rPr lang="en-US" altLang="en-US" sz="2000" dirty="0">
                <a:solidFill>
                  <a:srgbClr val="000099"/>
                </a:solidFill>
                <a:latin typeface="Calibri" pitchFamily="34" charset="0"/>
              </a:rPr>
              <a:t>Level of response burden is minimized</a:t>
            </a:r>
          </a:p>
          <a:p>
            <a:pPr>
              <a:lnSpc>
                <a:spcPct val="80000"/>
              </a:lnSpc>
            </a:pPr>
            <a:r>
              <a:rPr lang="en-US" altLang="en-US" sz="2000" dirty="0">
                <a:solidFill>
                  <a:srgbClr val="000099"/>
                </a:solidFill>
                <a:latin typeface="Calibri" pitchFamily="34" charset="0"/>
              </a:rPr>
              <a:t>Complete coverage is assured of units under administration</a:t>
            </a:r>
          </a:p>
          <a:p>
            <a:pPr>
              <a:lnSpc>
                <a:spcPct val="80000"/>
              </a:lnSpc>
              <a:buFontTx/>
              <a:buNone/>
            </a:pPr>
            <a:endParaRPr lang="en-US" altLang="en-US" sz="2000" dirty="0">
              <a:solidFill>
                <a:srgbClr val="000099"/>
              </a:solidFill>
              <a:latin typeface="Calibri" pitchFamily="34" charset="0"/>
            </a:endParaRPr>
          </a:p>
          <a:p>
            <a:pPr>
              <a:lnSpc>
                <a:spcPct val="80000"/>
              </a:lnSpc>
              <a:buFontTx/>
              <a:buNone/>
            </a:pPr>
            <a:r>
              <a:rPr lang="en-US" altLang="en-US" sz="2000" dirty="0">
                <a:latin typeface="Calibri" pitchFamily="34" charset="0"/>
              </a:rPr>
              <a:t>Possible Limitations:</a:t>
            </a:r>
          </a:p>
          <a:p>
            <a:pPr>
              <a:lnSpc>
                <a:spcPct val="80000"/>
              </a:lnSpc>
            </a:pPr>
            <a:r>
              <a:rPr lang="en-US" altLang="en-US" sz="2000" dirty="0">
                <a:latin typeface="Calibri" pitchFamily="34" charset="0"/>
              </a:rPr>
              <a:t>Differences between administrative and statistical terms and definitions</a:t>
            </a:r>
          </a:p>
          <a:p>
            <a:pPr>
              <a:lnSpc>
                <a:spcPct val="80000"/>
              </a:lnSpc>
            </a:pPr>
            <a:r>
              <a:rPr lang="en-US" altLang="en-US" sz="2000" dirty="0">
                <a:latin typeface="Calibri" pitchFamily="34" charset="0"/>
              </a:rPr>
              <a:t>Risk of deliberate misreporting</a:t>
            </a:r>
          </a:p>
          <a:p>
            <a:pPr>
              <a:lnSpc>
                <a:spcPct val="80000"/>
              </a:lnSpc>
            </a:pPr>
            <a:r>
              <a:rPr lang="en-US" altLang="en-US" sz="2000" dirty="0">
                <a:latin typeface="Calibri" pitchFamily="34" charset="0"/>
              </a:rPr>
              <a:t>Data may not be checked or validated for statistical purposes; there may be restrictions of access to the data</a:t>
            </a:r>
          </a:p>
          <a:p>
            <a:pPr>
              <a:lnSpc>
                <a:spcPct val="80000"/>
              </a:lnSpc>
            </a:pPr>
            <a:r>
              <a:rPr lang="en-US" altLang="en-US" sz="2000" dirty="0">
                <a:latin typeface="Calibri" pitchFamily="34" charset="0"/>
              </a:rPr>
              <a:t>Coverage of data, though complete for administrative purposes, might not match statistical requirements</a:t>
            </a:r>
          </a:p>
        </p:txBody>
      </p:sp>
      <p:grpSp>
        <p:nvGrpSpPr>
          <p:cNvPr id="22536" name="Group 19"/>
          <p:cNvGrpSpPr>
            <a:grpSpLocks/>
          </p:cNvGrpSpPr>
          <p:nvPr/>
        </p:nvGrpSpPr>
        <p:grpSpPr bwMode="auto">
          <a:xfrm>
            <a:off x="7070725" y="0"/>
            <a:ext cx="2073275" cy="2303463"/>
            <a:chOff x="3787" y="1480"/>
            <a:chExt cx="1731" cy="1905"/>
          </a:xfrm>
        </p:grpSpPr>
        <p:pic>
          <p:nvPicPr>
            <p:cNvPr id="22537" name="Picture 13" descr="computador carpet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7" y="1480"/>
              <a:ext cx="908" cy="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14" descr="validació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9" y="2387"/>
              <a:ext cx="869" cy="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9" name="Picture 15" descr="validacion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3" y="2395"/>
              <a:ext cx="771" cy="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0" name="Picture 16" descr="reuni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94" y="1766"/>
              <a:ext cx="817" cy="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1" name="Line 17"/>
            <p:cNvSpPr>
              <a:spLocks noChangeShapeType="1"/>
            </p:cNvSpPr>
            <p:nvPr/>
          </p:nvSpPr>
          <p:spPr bwMode="auto">
            <a:xfrm flipH="1">
              <a:off x="3923" y="2387"/>
              <a:ext cx="1588" cy="0"/>
            </a:xfrm>
            <a:prstGeom prst="line">
              <a:avLst/>
            </a:prstGeom>
            <a:noFill/>
            <a:ln w="63500">
              <a:solidFill>
                <a:schemeClr val="accent1"/>
              </a:solidFill>
              <a:round/>
              <a:headEnd/>
              <a:tailEnd/>
            </a:ln>
            <a:extLst>
              <a:ext uri="{909E8E84-426E-40DD-AFC4-6F175D3DCCD1}">
                <a14:hiddenFill xmlns:a14="http://schemas.microsoft.com/office/drawing/2010/main">
                  <a:noFill/>
                </a14:hiddenFill>
              </a:ext>
            </a:extLst>
          </p:spPr>
          <p:txBody>
            <a:bodyPr>
              <a:spAutoFit/>
            </a:bodyPr>
            <a:lstStyle/>
            <a:p>
              <a:endParaRPr lang="en-GB"/>
            </a:p>
          </p:txBody>
        </p:sp>
        <p:sp>
          <p:nvSpPr>
            <p:cNvPr id="22542" name="Line 18"/>
            <p:cNvSpPr>
              <a:spLocks noChangeShapeType="1"/>
            </p:cNvSpPr>
            <p:nvPr/>
          </p:nvSpPr>
          <p:spPr bwMode="auto">
            <a:xfrm flipH="1" flipV="1">
              <a:off x="4694" y="1525"/>
              <a:ext cx="0" cy="1814"/>
            </a:xfrm>
            <a:prstGeom prst="line">
              <a:avLst/>
            </a:prstGeom>
            <a:noFill/>
            <a:ln w="63500">
              <a:solidFill>
                <a:srgbClr val="808000"/>
              </a:solidFill>
              <a:round/>
              <a:headEnd/>
              <a:tailEnd/>
            </a:ln>
            <a:extLst>
              <a:ext uri="{909E8E84-426E-40DD-AFC4-6F175D3DCCD1}">
                <a14:hiddenFill xmlns:a14="http://schemas.microsoft.com/office/drawing/2010/main">
                  <a:noFill/>
                </a14:hiddenFill>
              </a:ext>
            </a:extLst>
          </p:spPr>
          <p:txBody>
            <a:bodyPr>
              <a:spAutoFit/>
            </a:bodyPr>
            <a:lstStyle/>
            <a:p>
              <a:endParaRPr lang="en-GB"/>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4" name="Rectangle 2"/>
          <p:cNvSpPr>
            <a:spLocks noGrp="1" noChangeArrowheads="1"/>
          </p:cNvSpPr>
          <p:nvPr>
            <p:ph type="title"/>
          </p:nvPr>
        </p:nvSpPr>
        <p:spPr>
          <a:xfrm>
            <a:off x="274638" y="388938"/>
            <a:ext cx="8736012" cy="542925"/>
          </a:xfrm>
        </p:spPr>
        <p:txBody>
          <a:bodyPr>
            <a:normAutofit fontScale="90000"/>
          </a:bodyPr>
          <a:lstStyle/>
          <a:p>
            <a:pPr algn="ctr">
              <a:defRPr/>
            </a:pPr>
            <a:r>
              <a:rPr lang="en-US" altLang="en-US" sz="3000" b="1" dirty="0">
                <a:effectLst>
                  <a:outerShdw blurRad="38100" dist="38100" dir="2700000" algn="tl">
                    <a:srgbClr val="FFFFFF"/>
                  </a:outerShdw>
                </a:effectLst>
              </a:rPr>
              <a:t>  </a:t>
            </a:r>
            <a:r>
              <a:rPr lang="en-US" altLang="en-US" sz="2800" dirty="0">
                <a:solidFill>
                  <a:srgbClr val="000099"/>
                </a:solidFill>
                <a:effectLst>
                  <a:outerShdw blurRad="38100" dist="38100" dir="2700000" algn="tl">
                    <a:srgbClr val="000000"/>
                  </a:outerShdw>
                </a:effectLst>
              </a:rPr>
              <a:t>Remote Sensing and Thematic Mapping</a:t>
            </a:r>
          </a:p>
        </p:txBody>
      </p:sp>
      <p:sp>
        <p:nvSpPr>
          <p:cNvPr id="18" name="Rectangle 6"/>
          <p:cNvSpPr>
            <a:spLocks noChangeArrowheads="1"/>
          </p:cNvSpPr>
          <p:nvPr/>
        </p:nvSpPr>
        <p:spPr bwMode="auto">
          <a:xfrm>
            <a:off x="762671" y="1027228"/>
            <a:ext cx="8397691" cy="5825790"/>
          </a:xfrm>
          <a:prstGeom prst="roundRect">
            <a:avLst>
              <a:gd name="adj" fmla="val 7593"/>
            </a:avLst>
          </a:prstGeom>
          <a:solidFill>
            <a:schemeClr val="bg1">
              <a:lumMod val="95000"/>
            </a:schemeClr>
          </a:solidFill>
          <a:ln w="9525" algn="ctr">
            <a:noFill/>
            <a:miter lim="800000"/>
            <a:headEnd/>
            <a:tailEnd type="none" w="lg"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lvl1pPr eaLnBrk="0" hangingPunct="0">
              <a:defRPr sz="2000">
                <a:solidFill>
                  <a:schemeClr val="tx1"/>
                </a:solidFill>
                <a:latin typeface="Calibri" pitchFamily="34" charset="0"/>
                <a:cs typeface="Arial" pitchFamily="34" charset="0"/>
              </a:defRPr>
            </a:lvl1pPr>
            <a:lvl2pPr marL="742950" indent="-285750" eaLnBrk="0" hangingPunct="0">
              <a:defRPr sz="2000">
                <a:solidFill>
                  <a:schemeClr val="tx1"/>
                </a:solidFill>
                <a:latin typeface="Calibri" pitchFamily="34" charset="0"/>
                <a:cs typeface="Arial" pitchFamily="34" charset="0"/>
              </a:defRPr>
            </a:lvl2pPr>
            <a:lvl3pPr marL="1143000" indent="-228600" eaLnBrk="0" hangingPunct="0">
              <a:defRPr sz="2000">
                <a:solidFill>
                  <a:schemeClr val="tx1"/>
                </a:solidFill>
                <a:latin typeface="Calibri" pitchFamily="34" charset="0"/>
                <a:cs typeface="Arial" pitchFamily="34" charset="0"/>
              </a:defRPr>
            </a:lvl3pPr>
            <a:lvl4pPr marL="1600200" indent="-228600" eaLnBrk="0" hangingPunct="0">
              <a:defRPr sz="2000">
                <a:solidFill>
                  <a:schemeClr val="tx1"/>
                </a:solidFill>
                <a:latin typeface="Calibri" pitchFamily="34" charset="0"/>
                <a:cs typeface="Arial" pitchFamily="34" charset="0"/>
              </a:defRPr>
            </a:lvl4pPr>
            <a:lvl5pPr marL="2057400" indent="-228600" eaLnBrk="0" hangingPunct="0">
              <a:defRPr sz="2000">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Calibri" pitchFamily="34" charset="0"/>
                <a:cs typeface="Arial" pitchFamily="34" charset="0"/>
              </a:defRPr>
            </a:lvl9pPr>
          </a:lstStyle>
          <a:p>
            <a:pPr algn="ctr" eaLnBrk="1" hangingPunct="1">
              <a:lnSpc>
                <a:spcPct val="90000"/>
              </a:lnSpc>
              <a:spcBef>
                <a:spcPct val="15000"/>
              </a:spcBef>
              <a:buClr>
                <a:srgbClr val="660066"/>
              </a:buClr>
              <a:buFont typeface="Wingdings" pitchFamily="2" charset="2"/>
              <a:buNone/>
              <a:defRPr/>
            </a:pPr>
            <a:endParaRPr lang="en-GB" altLang="en-US" sz="1400">
              <a:solidFill>
                <a:schemeClr val="bg1"/>
              </a:solidFill>
              <a:latin typeface="Barmeno"/>
            </a:endParaRPr>
          </a:p>
        </p:txBody>
      </p:sp>
      <p:sp>
        <p:nvSpPr>
          <p:cNvPr id="23558" name="Rectangle 3"/>
          <p:cNvSpPr>
            <a:spLocks noGrp="1" noChangeArrowheads="1"/>
          </p:cNvSpPr>
          <p:nvPr>
            <p:ph type="body" idx="1"/>
          </p:nvPr>
        </p:nvSpPr>
        <p:spPr>
          <a:xfrm>
            <a:off x="2628900" y="1152525"/>
            <a:ext cx="6410325" cy="4951193"/>
          </a:xfrm>
        </p:spPr>
        <p:txBody>
          <a:bodyPr/>
          <a:lstStyle/>
          <a:p>
            <a:pPr>
              <a:lnSpc>
                <a:spcPct val="90000"/>
              </a:lnSpc>
              <a:buFontTx/>
              <a:buNone/>
            </a:pPr>
            <a:r>
              <a:rPr lang="en-GB" sz="1900" dirty="0">
                <a:latin typeface="Calibri" pitchFamily="34" charset="0"/>
              </a:rPr>
              <a:t>Remote sensing is the science of obtaining information about objects or areas from a distance, typically from aircraft or satellites.</a:t>
            </a:r>
            <a:endParaRPr lang="en-US" altLang="en-US" sz="1900" dirty="0">
              <a:latin typeface="Calibri" pitchFamily="34" charset="0"/>
            </a:endParaRPr>
          </a:p>
          <a:p>
            <a:pPr>
              <a:lnSpc>
                <a:spcPct val="90000"/>
              </a:lnSpc>
              <a:buFontTx/>
              <a:buNone/>
            </a:pPr>
            <a:r>
              <a:rPr lang="en-US" altLang="en-US" sz="1900" dirty="0">
                <a:latin typeface="Calibri" pitchFamily="34" charset="0"/>
              </a:rPr>
              <a:t>Remote sensing makes it possible to:</a:t>
            </a:r>
          </a:p>
          <a:p>
            <a:pPr lvl="1">
              <a:lnSpc>
                <a:spcPct val="90000"/>
              </a:lnSpc>
            </a:pPr>
            <a:r>
              <a:rPr lang="en-US" altLang="en-US" sz="1900" dirty="0">
                <a:latin typeface="Calibri" pitchFamily="34" charset="0"/>
              </a:rPr>
              <a:t>Collect data on dangerous or inaccessible areas </a:t>
            </a:r>
          </a:p>
          <a:p>
            <a:pPr lvl="1">
              <a:lnSpc>
                <a:spcPct val="90000"/>
              </a:lnSpc>
            </a:pPr>
            <a:r>
              <a:rPr lang="en-US" altLang="en-US" sz="1900" dirty="0">
                <a:latin typeface="Calibri" pitchFamily="34" charset="0"/>
              </a:rPr>
              <a:t>Replace costly and slow data collection on the ground, ensuring in the process that areas or objects are not disturbed </a:t>
            </a:r>
          </a:p>
          <a:p>
            <a:pPr>
              <a:lnSpc>
                <a:spcPct val="90000"/>
              </a:lnSpc>
            </a:pPr>
            <a:r>
              <a:rPr lang="en-US" altLang="en-US" sz="1900" dirty="0">
                <a:latin typeface="Calibri" pitchFamily="34" charset="0"/>
              </a:rPr>
              <a:t>Uses: satellite, aircraft, spacecraft, buoy, ship, balloon and helicopter images </a:t>
            </a:r>
          </a:p>
          <a:p>
            <a:pPr>
              <a:lnSpc>
                <a:spcPct val="90000"/>
              </a:lnSpc>
            </a:pPr>
            <a:r>
              <a:rPr lang="en-US" altLang="en-US" sz="1900" dirty="0">
                <a:latin typeface="Calibri" pitchFamily="34" charset="0"/>
              </a:rPr>
              <a:t>Result can be: mapped, imaged, tracked and observed</a:t>
            </a:r>
          </a:p>
          <a:p>
            <a:pPr>
              <a:lnSpc>
                <a:spcPct val="90000"/>
              </a:lnSpc>
              <a:buFontTx/>
              <a:buNone/>
            </a:pPr>
            <a:r>
              <a:rPr lang="en-US" altLang="en-US" sz="1900" dirty="0">
                <a:latin typeface="Calibri" pitchFamily="34" charset="0"/>
              </a:rPr>
              <a:t>Example:</a:t>
            </a:r>
          </a:p>
          <a:p>
            <a:pPr>
              <a:lnSpc>
                <a:spcPct val="90000"/>
              </a:lnSpc>
              <a:buFontTx/>
              <a:buNone/>
            </a:pPr>
            <a:r>
              <a:rPr lang="en-US" altLang="en-US" sz="1900" dirty="0">
                <a:latin typeface="Calibri" pitchFamily="34" charset="0"/>
              </a:rPr>
              <a:t>Remote sensing data can be captured and analyzed to measure forest cover, compare the impact of natural disasters, changes in the area of soil erosion, the extension of pollution, changes in land cover </a:t>
            </a:r>
            <a:r>
              <a:rPr lang="en-US" altLang="en-US" sz="1900" b="1" dirty="0">
                <a:latin typeface="Calibri" pitchFamily="34" charset="0"/>
              </a:rPr>
              <a:t>or</a:t>
            </a:r>
            <a:r>
              <a:rPr lang="en-US" altLang="en-US" sz="1900" dirty="0">
                <a:latin typeface="Calibri" pitchFamily="34" charset="0"/>
              </a:rPr>
              <a:t> population estimates of different animal species. </a:t>
            </a:r>
          </a:p>
          <a:p>
            <a:pPr>
              <a:lnSpc>
                <a:spcPct val="90000"/>
              </a:lnSpc>
              <a:buFontTx/>
              <a:buNone/>
            </a:pPr>
            <a:endParaRPr lang="en-US" altLang="en-US" sz="1900" dirty="0">
              <a:latin typeface="Calibri" pitchFamily="34" charset="0"/>
            </a:endParaRPr>
          </a:p>
        </p:txBody>
      </p:sp>
      <p:pic>
        <p:nvPicPr>
          <p:cNvPr id="23559" name="Picture 12" descr="remote-sensing"/>
          <p:cNvPicPr>
            <a:picLocks noChangeAspect="1" noChangeArrowheads="1"/>
          </p:cNvPicPr>
          <p:nvPr/>
        </p:nvPicPr>
        <p:blipFill>
          <a:blip r:embed="rId2">
            <a:clrChange>
              <a:clrFrom>
                <a:srgbClr val="010101"/>
              </a:clrFrom>
              <a:clrTo>
                <a:srgbClr val="010101">
                  <a:alpha val="0"/>
                </a:srgbClr>
              </a:clrTo>
            </a:clrChange>
            <a:extLst>
              <a:ext uri="{28A0092B-C50C-407E-A947-70E740481C1C}">
                <a14:useLocalDpi xmlns:a14="http://schemas.microsoft.com/office/drawing/2010/main" val="0"/>
              </a:ext>
            </a:extLst>
          </a:blip>
          <a:srcRect/>
          <a:stretch>
            <a:fillRect/>
          </a:stretch>
        </p:blipFill>
        <p:spPr bwMode="auto">
          <a:xfrm>
            <a:off x="0" y="1000125"/>
            <a:ext cx="2784475" cy="430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8" name="Rectangle 2"/>
          <p:cNvSpPr>
            <a:spLocks noGrp="1" noChangeArrowheads="1"/>
          </p:cNvSpPr>
          <p:nvPr>
            <p:ph type="title"/>
          </p:nvPr>
        </p:nvSpPr>
        <p:spPr>
          <a:xfrm>
            <a:off x="-352425" y="248870"/>
            <a:ext cx="8755063" cy="541113"/>
          </a:xfrm>
        </p:spPr>
        <p:txBody>
          <a:bodyPr/>
          <a:lstStyle/>
          <a:p>
            <a:pPr algn="ctr">
              <a:defRPr/>
            </a:pPr>
            <a:r>
              <a:rPr lang="en-US" altLang="en-US" sz="2800" dirty="0">
                <a:solidFill>
                  <a:srgbClr val="000099"/>
                </a:solidFill>
                <a:effectLst>
                  <a:outerShdw blurRad="38100" dist="38100" dir="2700000" algn="tl">
                    <a:srgbClr val="000000"/>
                  </a:outerShdw>
                </a:effectLst>
              </a:rPr>
              <a:t>Monitoring systems</a:t>
            </a:r>
          </a:p>
        </p:txBody>
      </p:sp>
      <p:sp>
        <p:nvSpPr>
          <p:cNvPr id="18" name="Rectangle 6"/>
          <p:cNvSpPr>
            <a:spLocks noChangeArrowheads="1"/>
          </p:cNvSpPr>
          <p:nvPr/>
        </p:nvSpPr>
        <p:spPr bwMode="auto">
          <a:xfrm>
            <a:off x="120373" y="861198"/>
            <a:ext cx="8119622" cy="5679345"/>
          </a:xfrm>
          <a:prstGeom prst="roundRect">
            <a:avLst>
              <a:gd name="adj" fmla="val 7593"/>
            </a:avLst>
          </a:prstGeom>
          <a:solidFill>
            <a:schemeClr val="bg1">
              <a:lumMod val="95000"/>
            </a:schemeClr>
          </a:solidFill>
          <a:ln w="9525" algn="ctr">
            <a:noFill/>
            <a:miter lim="800000"/>
            <a:headEnd/>
            <a:tailEnd type="none" w="lg"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lvl1pPr eaLnBrk="0" hangingPunct="0">
              <a:defRPr sz="2000">
                <a:solidFill>
                  <a:schemeClr val="tx1"/>
                </a:solidFill>
                <a:latin typeface="Calibri" pitchFamily="34" charset="0"/>
                <a:cs typeface="Arial" pitchFamily="34" charset="0"/>
              </a:defRPr>
            </a:lvl1pPr>
            <a:lvl2pPr marL="742950" indent="-285750" eaLnBrk="0" hangingPunct="0">
              <a:defRPr sz="2000">
                <a:solidFill>
                  <a:schemeClr val="tx1"/>
                </a:solidFill>
                <a:latin typeface="Calibri" pitchFamily="34" charset="0"/>
                <a:cs typeface="Arial" pitchFamily="34" charset="0"/>
              </a:defRPr>
            </a:lvl2pPr>
            <a:lvl3pPr marL="1143000" indent="-228600" eaLnBrk="0" hangingPunct="0">
              <a:defRPr sz="2000">
                <a:solidFill>
                  <a:schemeClr val="tx1"/>
                </a:solidFill>
                <a:latin typeface="Calibri" pitchFamily="34" charset="0"/>
                <a:cs typeface="Arial" pitchFamily="34" charset="0"/>
              </a:defRPr>
            </a:lvl3pPr>
            <a:lvl4pPr marL="1600200" indent="-228600" eaLnBrk="0" hangingPunct="0">
              <a:defRPr sz="2000">
                <a:solidFill>
                  <a:schemeClr val="tx1"/>
                </a:solidFill>
                <a:latin typeface="Calibri" pitchFamily="34" charset="0"/>
                <a:cs typeface="Arial" pitchFamily="34" charset="0"/>
              </a:defRPr>
            </a:lvl4pPr>
            <a:lvl5pPr marL="2057400" indent="-228600" eaLnBrk="0" hangingPunct="0">
              <a:defRPr sz="2000">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Calibri" pitchFamily="34" charset="0"/>
                <a:cs typeface="Arial" pitchFamily="34" charset="0"/>
              </a:defRPr>
            </a:lvl9pPr>
          </a:lstStyle>
          <a:p>
            <a:pPr algn="ctr" eaLnBrk="1" hangingPunct="1">
              <a:lnSpc>
                <a:spcPct val="90000"/>
              </a:lnSpc>
              <a:spcBef>
                <a:spcPct val="15000"/>
              </a:spcBef>
              <a:buClr>
                <a:srgbClr val="660066"/>
              </a:buClr>
              <a:buFont typeface="Wingdings" pitchFamily="2" charset="2"/>
              <a:buNone/>
              <a:defRPr/>
            </a:pPr>
            <a:endParaRPr lang="en-GB" altLang="en-US" sz="1400">
              <a:solidFill>
                <a:schemeClr val="bg1"/>
              </a:solidFill>
              <a:latin typeface="Barmeno"/>
            </a:endParaRPr>
          </a:p>
        </p:txBody>
      </p:sp>
      <p:sp>
        <p:nvSpPr>
          <p:cNvPr id="24582" name="Rectangle 3"/>
          <p:cNvSpPr>
            <a:spLocks noGrp="1" noChangeArrowheads="1"/>
          </p:cNvSpPr>
          <p:nvPr>
            <p:ph type="body" idx="1"/>
          </p:nvPr>
        </p:nvSpPr>
        <p:spPr>
          <a:xfrm>
            <a:off x="312737" y="861198"/>
            <a:ext cx="7927257" cy="5874565"/>
          </a:xfrm>
        </p:spPr>
        <p:txBody>
          <a:bodyPr/>
          <a:lstStyle/>
          <a:p>
            <a:pPr>
              <a:lnSpc>
                <a:spcPct val="80000"/>
              </a:lnSpc>
              <a:buFontTx/>
              <a:buNone/>
            </a:pPr>
            <a:r>
              <a:rPr lang="en-US" altLang="en-US" sz="1900" dirty="0">
                <a:latin typeface="Calibri" pitchFamily="34" charset="0"/>
              </a:rPr>
              <a:t>Typically comprised of </a:t>
            </a:r>
            <a:r>
              <a:rPr lang="en-US" altLang="en-US" sz="1900" b="1" dirty="0">
                <a:latin typeface="Calibri" pitchFamily="34" charset="0"/>
              </a:rPr>
              <a:t>field-monitoring stations</a:t>
            </a:r>
            <a:r>
              <a:rPr lang="en-US" altLang="en-US" sz="1900" dirty="0">
                <a:latin typeface="Calibri" pitchFamily="34" charset="0"/>
              </a:rPr>
              <a:t> which are used to describe the qualitative and quantitative aspects of environmental media, i.e. air, water or soil quality; hydrological or meteorological parameters and characteristics</a:t>
            </a:r>
            <a:r>
              <a:rPr lang="en-US" altLang="en-US" sz="1900" dirty="0">
                <a:solidFill>
                  <a:srgbClr val="333399"/>
                </a:solidFill>
                <a:latin typeface="Calibri" pitchFamily="34" charset="0"/>
              </a:rPr>
              <a:t>.</a:t>
            </a:r>
          </a:p>
          <a:p>
            <a:pPr>
              <a:lnSpc>
                <a:spcPct val="80000"/>
              </a:lnSpc>
              <a:buFontTx/>
              <a:buNone/>
            </a:pPr>
            <a:endParaRPr lang="en-US" altLang="en-US" sz="1900" dirty="0">
              <a:solidFill>
                <a:srgbClr val="333399"/>
              </a:solidFill>
              <a:latin typeface="Calibri" pitchFamily="34" charset="0"/>
            </a:endParaRPr>
          </a:p>
          <a:p>
            <a:pPr>
              <a:lnSpc>
                <a:spcPct val="80000"/>
              </a:lnSpc>
              <a:buFontTx/>
              <a:buNone/>
            </a:pPr>
            <a:r>
              <a:rPr lang="en-US" altLang="en-US" sz="1900" dirty="0">
                <a:solidFill>
                  <a:srgbClr val="000099"/>
                </a:solidFill>
                <a:latin typeface="Calibri" pitchFamily="34" charset="0"/>
              </a:rPr>
              <a:t>Main advantages of these data are that they are: </a:t>
            </a:r>
          </a:p>
          <a:p>
            <a:pPr>
              <a:lnSpc>
                <a:spcPct val="80000"/>
              </a:lnSpc>
              <a:buFontTx/>
              <a:buNone/>
            </a:pPr>
            <a:r>
              <a:rPr lang="en-US" altLang="en-US" sz="1900" dirty="0">
                <a:solidFill>
                  <a:srgbClr val="000099"/>
                </a:solidFill>
                <a:latin typeface="Calibri" pitchFamily="34" charset="0"/>
              </a:rPr>
              <a:t>       (i)   Usually collected using verifiable scientific methods</a:t>
            </a:r>
          </a:p>
          <a:p>
            <a:pPr>
              <a:lnSpc>
                <a:spcPct val="80000"/>
              </a:lnSpc>
              <a:buFontTx/>
              <a:buNone/>
            </a:pPr>
            <a:r>
              <a:rPr lang="en-US" altLang="en-US" sz="1900" dirty="0">
                <a:solidFill>
                  <a:srgbClr val="000099"/>
                </a:solidFill>
                <a:latin typeface="Calibri" pitchFamily="34" charset="0"/>
              </a:rPr>
              <a:t>	(ii)   Usually validated</a:t>
            </a:r>
          </a:p>
          <a:p>
            <a:pPr>
              <a:lnSpc>
                <a:spcPct val="80000"/>
              </a:lnSpc>
              <a:buFontTx/>
              <a:buNone/>
            </a:pPr>
            <a:r>
              <a:rPr lang="en-US" altLang="en-US" sz="1900" dirty="0">
                <a:solidFill>
                  <a:srgbClr val="000099"/>
                </a:solidFill>
                <a:latin typeface="Calibri" pitchFamily="34" charset="0"/>
              </a:rPr>
              <a:t>	(iii)  Often available as time series</a:t>
            </a:r>
          </a:p>
          <a:p>
            <a:pPr>
              <a:lnSpc>
                <a:spcPct val="80000"/>
              </a:lnSpc>
              <a:buFontTx/>
              <a:buNone/>
            </a:pPr>
            <a:r>
              <a:rPr lang="en-US" altLang="en-US" sz="1900" dirty="0">
                <a:solidFill>
                  <a:srgbClr val="000099"/>
                </a:solidFill>
                <a:latin typeface="Calibri" pitchFamily="34" charset="0"/>
              </a:rPr>
              <a:t>	(iv)  Frequently use modeling to improve data quality</a:t>
            </a:r>
          </a:p>
          <a:p>
            <a:pPr>
              <a:lnSpc>
                <a:spcPct val="80000"/>
              </a:lnSpc>
              <a:buFontTx/>
              <a:buNone/>
            </a:pPr>
            <a:endParaRPr lang="en-US" altLang="en-US" sz="1900" dirty="0">
              <a:latin typeface="Calibri" pitchFamily="34" charset="0"/>
            </a:endParaRPr>
          </a:p>
          <a:p>
            <a:pPr>
              <a:lnSpc>
                <a:spcPct val="80000"/>
              </a:lnSpc>
              <a:buFontTx/>
              <a:buNone/>
            </a:pPr>
            <a:r>
              <a:rPr lang="en-US" altLang="en-US" sz="1900" dirty="0">
                <a:latin typeface="Calibri" pitchFamily="34" charset="0"/>
              </a:rPr>
              <a:t>Possible limitations of data from monitoring systems are: </a:t>
            </a:r>
          </a:p>
          <a:p>
            <a:pPr marL="787400" lvl="1" indent="-330200">
              <a:lnSpc>
                <a:spcPct val="80000"/>
              </a:lnSpc>
            </a:pPr>
            <a:r>
              <a:rPr lang="en-US" altLang="en-US" sz="1900" dirty="0">
                <a:latin typeface="Calibri" pitchFamily="34" charset="0"/>
              </a:rPr>
              <a:t>Field-monitoring stations are usually located in “hot-spot” areas where there are </a:t>
            </a:r>
          </a:p>
          <a:p>
            <a:pPr marL="1244600" lvl="2" indent="-330200">
              <a:lnSpc>
                <a:spcPct val="80000"/>
              </a:lnSpc>
              <a:buFontTx/>
              <a:buNone/>
            </a:pPr>
            <a:r>
              <a:rPr lang="en-US" altLang="en-US" sz="1900" dirty="0">
                <a:latin typeface="Calibri" pitchFamily="34" charset="0"/>
              </a:rPr>
              <a:t>(</a:t>
            </a:r>
            <a:r>
              <a:rPr lang="en-US" altLang="en-US" sz="1900" dirty="0" err="1">
                <a:latin typeface="Calibri" pitchFamily="34" charset="0"/>
              </a:rPr>
              <a:t>i</a:t>
            </a:r>
            <a:r>
              <a:rPr lang="en-US" altLang="en-US" sz="1900" dirty="0">
                <a:latin typeface="Calibri" pitchFamily="34" charset="0"/>
              </a:rPr>
              <a:t>) high levels of pollution </a:t>
            </a:r>
          </a:p>
          <a:p>
            <a:pPr marL="1244600" lvl="2" indent="-330200">
              <a:lnSpc>
                <a:spcPct val="80000"/>
              </a:lnSpc>
              <a:buFontTx/>
              <a:buNone/>
            </a:pPr>
            <a:r>
              <a:rPr lang="en-US" altLang="en-US" sz="1900" dirty="0">
                <a:latin typeface="Calibri" pitchFamily="34" charset="0"/>
              </a:rPr>
              <a:t>(ii) highly sensitive areas </a:t>
            </a:r>
          </a:p>
          <a:p>
            <a:pPr marL="1244600" lvl="2" indent="-330200">
              <a:lnSpc>
                <a:spcPct val="80000"/>
              </a:lnSpc>
              <a:buFontTx/>
              <a:buNone/>
            </a:pPr>
            <a:r>
              <a:rPr lang="en-US" altLang="en-US" sz="1900" dirty="0">
                <a:latin typeface="Calibri" pitchFamily="34" charset="0"/>
              </a:rPr>
              <a:t>(iii) large numbers of the population are affected</a:t>
            </a:r>
          </a:p>
          <a:p>
            <a:pPr>
              <a:lnSpc>
                <a:spcPct val="80000"/>
              </a:lnSpc>
            </a:pPr>
            <a:endParaRPr lang="en-US" altLang="en-US" sz="1900" dirty="0">
              <a:latin typeface="Calibri" pitchFamily="34" charset="0"/>
            </a:endParaRPr>
          </a:p>
          <a:p>
            <a:pPr algn="ctr">
              <a:lnSpc>
                <a:spcPct val="80000"/>
              </a:lnSpc>
              <a:buFontTx/>
              <a:buNone/>
            </a:pPr>
            <a:r>
              <a:rPr lang="en-US" altLang="en-US" sz="1900" b="1" dirty="0">
                <a:solidFill>
                  <a:srgbClr val="000099"/>
                </a:solidFill>
                <a:latin typeface="Calibri" pitchFamily="34" charset="0"/>
              </a:rPr>
              <a:t>Consequently, the measurements will be location-specific and due to the limitations of their representativeness, they are difficult to aggregate over space</a:t>
            </a:r>
          </a:p>
        </p:txBody>
      </p:sp>
      <p:pic>
        <p:nvPicPr>
          <p:cNvPr id="24584" name="Picture 9" descr="0193-004"/>
          <p:cNvPicPr>
            <a:picLocks noChangeAspect="1" noChangeArrowheads="1"/>
          </p:cNvPicPr>
          <p:nvPr/>
        </p:nvPicPr>
        <p:blipFill>
          <a:blip r:embed="rId3">
            <a:extLst>
              <a:ext uri="{28A0092B-C50C-407E-A947-70E740481C1C}">
                <a14:useLocalDpi xmlns:a14="http://schemas.microsoft.com/office/drawing/2010/main" val="0"/>
              </a:ext>
            </a:extLst>
          </a:blip>
          <a:srcRect r="7858" b="8817"/>
          <a:stretch>
            <a:fillRect/>
          </a:stretch>
        </p:blipFill>
        <p:spPr bwMode="auto">
          <a:xfrm>
            <a:off x="6983413" y="2581275"/>
            <a:ext cx="1949450"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Rectangle 2"/>
          <p:cNvSpPr>
            <a:spLocks noGrp="1" noChangeArrowheads="1"/>
          </p:cNvSpPr>
          <p:nvPr>
            <p:ph type="title"/>
          </p:nvPr>
        </p:nvSpPr>
        <p:spPr>
          <a:xfrm>
            <a:off x="265113" y="274638"/>
            <a:ext cx="8736012" cy="723900"/>
          </a:xfrm>
        </p:spPr>
        <p:txBody>
          <a:bodyPr/>
          <a:lstStyle/>
          <a:p>
            <a:pPr algn="ctr">
              <a:defRPr/>
            </a:pPr>
            <a:r>
              <a:rPr lang="en-US" altLang="en-US" sz="2800">
                <a:solidFill>
                  <a:srgbClr val="000099"/>
                </a:solidFill>
                <a:effectLst>
                  <a:outerShdw blurRad="38100" dist="38100" dir="2700000" algn="tl">
                    <a:srgbClr val="000000"/>
                  </a:outerShdw>
                </a:effectLst>
              </a:rPr>
              <a:t>Scientific Research</a:t>
            </a:r>
          </a:p>
        </p:txBody>
      </p:sp>
      <p:sp>
        <p:nvSpPr>
          <p:cNvPr id="18" name="Rectangle 6"/>
          <p:cNvSpPr>
            <a:spLocks noChangeArrowheads="1"/>
          </p:cNvSpPr>
          <p:nvPr/>
        </p:nvSpPr>
        <p:spPr bwMode="auto">
          <a:xfrm>
            <a:off x="111991" y="1081850"/>
            <a:ext cx="7554215" cy="5615275"/>
          </a:xfrm>
          <a:prstGeom prst="roundRect">
            <a:avLst>
              <a:gd name="adj" fmla="val 7593"/>
            </a:avLst>
          </a:prstGeom>
          <a:solidFill>
            <a:schemeClr val="bg1">
              <a:lumMod val="95000"/>
            </a:schemeClr>
          </a:solidFill>
          <a:ln w="9525" algn="ctr">
            <a:noFill/>
            <a:miter lim="800000"/>
            <a:headEnd/>
            <a:tailEnd type="none" w="lg"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lvl1pPr eaLnBrk="0" hangingPunct="0">
              <a:defRPr sz="2000">
                <a:solidFill>
                  <a:schemeClr val="tx1"/>
                </a:solidFill>
                <a:latin typeface="Calibri" pitchFamily="34" charset="0"/>
                <a:cs typeface="Arial" pitchFamily="34" charset="0"/>
              </a:defRPr>
            </a:lvl1pPr>
            <a:lvl2pPr marL="742950" indent="-285750" eaLnBrk="0" hangingPunct="0">
              <a:defRPr sz="2000">
                <a:solidFill>
                  <a:schemeClr val="tx1"/>
                </a:solidFill>
                <a:latin typeface="Calibri" pitchFamily="34" charset="0"/>
                <a:cs typeface="Arial" pitchFamily="34" charset="0"/>
              </a:defRPr>
            </a:lvl2pPr>
            <a:lvl3pPr marL="1143000" indent="-228600" eaLnBrk="0" hangingPunct="0">
              <a:defRPr sz="2000">
                <a:solidFill>
                  <a:schemeClr val="tx1"/>
                </a:solidFill>
                <a:latin typeface="Calibri" pitchFamily="34" charset="0"/>
                <a:cs typeface="Arial" pitchFamily="34" charset="0"/>
              </a:defRPr>
            </a:lvl3pPr>
            <a:lvl4pPr marL="1600200" indent="-228600" eaLnBrk="0" hangingPunct="0">
              <a:defRPr sz="2000">
                <a:solidFill>
                  <a:schemeClr val="tx1"/>
                </a:solidFill>
                <a:latin typeface="Calibri" pitchFamily="34" charset="0"/>
                <a:cs typeface="Arial" pitchFamily="34" charset="0"/>
              </a:defRPr>
            </a:lvl4pPr>
            <a:lvl5pPr marL="2057400" indent="-228600" eaLnBrk="0" hangingPunct="0">
              <a:defRPr sz="2000">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sz="2000">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sz="2000">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sz="2000">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sz="2000">
                <a:solidFill>
                  <a:schemeClr val="tx1"/>
                </a:solidFill>
                <a:latin typeface="Calibri" pitchFamily="34" charset="0"/>
                <a:cs typeface="Arial" pitchFamily="34" charset="0"/>
              </a:defRPr>
            </a:lvl9pPr>
          </a:lstStyle>
          <a:p>
            <a:pPr algn="ctr" eaLnBrk="1" hangingPunct="1">
              <a:lnSpc>
                <a:spcPct val="90000"/>
              </a:lnSpc>
              <a:spcBef>
                <a:spcPct val="15000"/>
              </a:spcBef>
              <a:buClr>
                <a:srgbClr val="660066"/>
              </a:buClr>
              <a:buFont typeface="Wingdings" pitchFamily="2" charset="2"/>
              <a:buNone/>
              <a:defRPr/>
            </a:pPr>
            <a:endParaRPr lang="en-GB" altLang="en-US" sz="1400" b="1">
              <a:solidFill>
                <a:schemeClr val="bg1"/>
              </a:solidFill>
              <a:latin typeface="Barmeno"/>
            </a:endParaRPr>
          </a:p>
        </p:txBody>
      </p:sp>
      <p:sp>
        <p:nvSpPr>
          <p:cNvPr id="26630" name="Rectangle 3"/>
          <p:cNvSpPr>
            <a:spLocks noGrp="1" noChangeArrowheads="1"/>
          </p:cNvSpPr>
          <p:nvPr>
            <p:ph type="body" idx="1"/>
          </p:nvPr>
        </p:nvSpPr>
        <p:spPr>
          <a:xfrm>
            <a:off x="180975" y="1171575"/>
            <a:ext cx="7164388" cy="5497513"/>
          </a:xfrm>
        </p:spPr>
        <p:txBody>
          <a:bodyPr/>
          <a:lstStyle/>
          <a:p>
            <a:pPr>
              <a:buFontTx/>
              <a:buNone/>
            </a:pPr>
            <a:r>
              <a:rPr lang="en-US" altLang="en-US" sz="2000">
                <a:solidFill>
                  <a:srgbClr val="000099"/>
                </a:solidFill>
                <a:latin typeface="Calibri" pitchFamily="34" charset="0"/>
              </a:rPr>
              <a:t>Main advantages of using data from scientific research and special projects are:</a:t>
            </a:r>
          </a:p>
          <a:p>
            <a:pPr>
              <a:buFontTx/>
              <a:buNone/>
            </a:pPr>
            <a:r>
              <a:rPr lang="en-US" altLang="en-US" sz="2000">
                <a:solidFill>
                  <a:srgbClr val="000099"/>
                </a:solidFill>
                <a:latin typeface="Calibri" pitchFamily="34" charset="0"/>
              </a:rPr>
              <a:t>	 (i) these data are usually available for free or for low cost</a:t>
            </a:r>
          </a:p>
          <a:p>
            <a:pPr>
              <a:buFontTx/>
              <a:buNone/>
            </a:pPr>
            <a:r>
              <a:rPr lang="en-US" altLang="en-US" sz="2000">
                <a:solidFill>
                  <a:srgbClr val="000099"/>
                </a:solidFill>
                <a:latin typeface="Calibri" pitchFamily="34" charset="0"/>
              </a:rPr>
              <a:t>	 (ii) they minimize response burden</a:t>
            </a:r>
          </a:p>
          <a:p>
            <a:pPr>
              <a:buFontTx/>
              <a:buNone/>
            </a:pPr>
            <a:r>
              <a:rPr lang="en-US" altLang="en-US" sz="2000">
                <a:solidFill>
                  <a:srgbClr val="000099"/>
                </a:solidFill>
                <a:latin typeface="Calibri" pitchFamily="34" charset="0"/>
              </a:rPr>
              <a:t>	(iii) they can be used to fill in data gaps</a:t>
            </a:r>
          </a:p>
          <a:p>
            <a:pPr>
              <a:buFontTx/>
              <a:buNone/>
            </a:pPr>
            <a:r>
              <a:rPr lang="en-US" altLang="en-US" sz="2000">
                <a:solidFill>
                  <a:srgbClr val="000099"/>
                </a:solidFill>
                <a:latin typeface="Calibri" pitchFamily="34" charset="0"/>
              </a:rPr>
              <a:t>	(iv) they are useful for developing coefficients for models</a:t>
            </a:r>
            <a:r>
              <a:rPr lang="en-US" altLang="en-US" sz="2000">
                <a:latin typeface="Calibri" pitchFamily="34" charset="0"/>
              </a:rPr>
              <a:t> </a:t>
            </a:r>
          </a:p>
          <a:p>
            <a:pPr>
              <a:buFontTx/>
              <a:buNone/>
            </a:pPr>
            <a:endParaRPr lang="en-US" altLang="en-US" sz="2000">
              <a:latin typeface="Calibri" pitchFamily="34" charset="0"/>
            </a:endParaRPr>
          </a:p>
          <a:p>
            <a:pPr>
              <a:buFontTx/>
              <a:buNone/>
            </a:pPr>
            <a:r>
              <a:rPr lang="en-US" altLang="en-US" sz="2000">
                <a:latin typeface="Calibri" pitchFamily="34" charset="0"/>
              </a:rPr>
              <a:t>Possible limitations of using these sources include: </a:t>
            </a:r>
          </a:p>
          <a:p>
            <a:pPr>
              <a:buFontTx/>
              <a:buNone/>
            </a:pPr>
            <a:r>
              <a:rPr lang="en-US" altLang="en-US" sz="2000">
                <a:latin typeface="Calibri" pitchFamily="34" charset="0"/>
              </a:rPr>
              <a:t>	(i) they often use terms and definitions that differ from those used in statistics</a:t>
            </a:r>
          </a:p>
          <a:p>
            <a:pPr>
              <a:buFontTx/>
              <a:buNone/>
            </a:pPr>
            <a:r>
              <a:rPr lang="en-US" altLang="en-US" sz="2000">
                <a:latin typeface="Calibri" pitchFamily="34" charset="0"/>
              </a:rPr>
              <a:t>      (ii) access to microdata may be limited</a:t>
            </a:r>
          </a:p>
          <a:p>
            <a:pPr>
              <a:buFontTx/>
              <a:buNone/>
            </a:pPr>
            <a:r>
              <a:rPr lang="en-US" altLang="en-US" sz="2000">
                <a:latin typeface="Calibri" pitchFamily="34" charset="0"/>
              </a:rPr>
              <a:t>	(iii) metadata may be missing</a:t>
            </a:r>
          </a:p>
          <a:p>
            <a:pPr>
              <a:buFontTx/>
              <a:buNone/>
            </a:pPr>
            <a:r>
              <a:rPr lang="en-US" altLang="en-US" sz="2000">
                <a:latin typeface="Calibri" pitchFamily="34" charset="0"/>
              </a:rPr>
              <a:t>      (iv) often data are available only for case examples </a:t>
            </a:r>
          </a:p>
          <a:p>
            <a:pPr>
              <a:buFontTx/>
              <a:buNone/>
            </a:pPr>
            <a:r>
              <a:rPr lang="en-US" altLang="en-US" sz="2000">
                <a:latin typeface="Calibri" pitchFamily="34" charset="0"/>
              </a:rPr>
              <a:t>           (i.e. limited areas or industries)</a:t>
            </a:r>
          </a:p>
          <a:p>
            <a:pPr>
              <a:buFontTx/>
              <a:buNone/>
            </a:pPr>
            <a:r>
              <a:rPr lang="en-US" altLang="en-US" sz="2000">
                <a:latin typeface="Calibri" pitchFamily="34" charset="0"/>
              </a:rPr>
              <a:t>      (v) often data are available on a one-time basis</a:t>
            </a:r>
          </a:p>
          <a:p>
            <a:pPr>
              <a:buFontTx/>
              <a:buNone/>
            </a:pPr>
            <a:endParaRPr lang="en-US" altLang="en-US" sz="2000">
              <a:latin typeface="Calibri" pitchFamily="34" charset="0"/>
            </a:endParaRPr>
          </a:p>
          <a:p>
            <a:pPr>
              <a:buFontTx/>
              <a:buNone/>
            </a:pPr>
            <a:endParaRPr lang="en-US" altLang="en-US" sz="2000">
              <a:latin typeface="Calibri" pitchFamily="34" charset="0"/>
            </a:endParaRPr>
          </a:p>
        </p:txBody>
      </p:sp>
      <p:sp>
        <p:nvSpPr>
          <p:cNvPr id="26632" name="AutoShape 12" descr="Z"/>
          <p:cNvSpPr>
            <a:spLocks noChangeAspect="1" noChangeArrowheads="1"/>
          </p:cNvSpPr>
          <p:nvPr/>
        </p:nvSpPr>
        <p:spPr bwMode="auto">
          <a:xfrm>
            <a:off x="155575" y="460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Char char="•"/>
              <a:defRPr sz="2400">
                <a:solidFill>
                  <a:schemeClr val="tx1"/>
                </a:solidFill>
                <a:latin typeface="Arial" pitchFamily="34" charset="0"/>
                <a:cs typeface="Arial" pitchFamily="34" charset="0"/>
              </a:defRPr>
            </a:lvl1pPr>
            <a:lvl2pPr marL="742950" indent="-285750" eaLnBrk="0" hangingPunct="0">
              <a:spcBef>
                <a:spcPct val="20000"/>
              </a:spcBef>
              <a:buClr>
                <a:schemeClr val="tx1"/>
              </a:buClr>
              <a:buChar char="•"/>
              <a:defRPr sz="2400">
                <a:solidFill>
                  <a:schemeClr val="tx1"/>
                </a:solidFill>
                <a:latin typeface="Arial" pitchFamily="34" charset="0"/>
                <a:cs typeface="Arial" pitchFamily="34" charset="0"/>
              </a:defRPr>
            </a:lvl2pPr>
            <a:lvl3pPr marL="1143000" indent="-228600" eaLnBrk="0" hangingPunct="0">
              <a:spcBef>
                <a:spcPct val="20000"/>
              </a:spcBef>
              <a:buClr>
                <a:schemeClr val="tx1"/>
              </a:buClr>
              <a:buChar char="•"/>
              <a:defRPr sz="2400">
                <a:solidFill>
                  <a:schemeClr val="tx1"/>
                </a:solidFill>
                <a:latin typeface="Arial" pitchFamily="34" charset="0"/>
                <a:cs typeface="Arial" pitchFamily="34" charset="0"/>
              </a:defRPr>
            </a:lvl3pPr>
            <a:lvl4pPr marL="1600200" indent="-228600" eaLnBrk="0" hangingPunct="0">
              <a:spcBef>
                <a:spcPct val="20000"/>
              </a:spcBef>
              <a:buClr>
                <a:schemeClr val="tx1"/>
              </a:buClr>
              <a:buChar char="•"/>
              <a:defRPr sz="2400">
                <a:solidFill>
                  <a:schemeClr val="tx1"/>
                </a:solidFill>
                <a:latin typeface="Arial" pitchFamily="34" charset="0"/>
                <a:cs typeface="Arial" pitchFamily="34" charset="0"/>
              </a:defRPr>
            </a:lvl4pPr>
            <a:lvl5pPr marL="2057400" indent="-228600" eaLnBrk="0" hangingPunct="0">
              <a:spcBef>
                <a:spcPct val="20000"/>
              </a:spcBef>
              <a:buClr>
                <a:schemeClr val="tx1"/>
              </a:buClr>
              <a:buChar char="•"/>
              <a:defRPr sz="24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Char char="•"/>
              <a:defRPr sz="24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Char char="•"/>
              <a:defRPr sz="24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Char char="•"/>
              <a:defRPr sz="24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Char char="•"/>
              <a:defRPr sz="2400">
                <a:solidFill>
                  <a:schemeClr val="tx1"/>
                </a:solidFill>
                <a:latin typeface="Arial" pitchFamily="34" charset="0"/>
                <a:cs typeface="Arial" pitchFamily="34" charset="0"/>
              </a:defRPr>
            </a:lvl9pPr>
          </a:lstStyle>
          <a:p>
            <a:pPr eaLnBrk="1" hangingPunct="1">
              <a:spcBef>
                <a:spcPct val="0"/>
              </a:spcBef>
              <a:buClrTx/>
              <a:buFontTx/>
              <a:buNone/>
            </a:pPr>
            <a:endParaRPr lang="en-GB" altLang="en-US" sz="2000">
              <a:latin typeface="Calibri" pitchFamily="34" charset="0"/>
            </a:endParaRPr>
          </a:p>
        </p:txBody>
      </p:sp>
      <p:sp>
        <p:nvSpPr>
          <p:cNvPr id="26633" name="AutoShape 14" descr="Z"/>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Char char="•"/>
              <a:defRPr sz="2400">
                <a:solidFill>
                  <a:schemeClr val="tx1"/>
                </a:solidFill>
                <a:latin typeface="Arial" pitchFamily="34" charset="0"/>
                <a:cs typeface="Arial" pitchFamily="34" charset="0"/>
              </a:defRPr>
            </a:lvl1pPr>
            <a:lvl2pPr marL="742950" indent="-285750" eaLnBrk="0" hangingPunct="0">
              <a:spcBef>
                <a:spcPct val="20000"/>
              </a:spcBef>
              <a:buClr>
                <a:schemeClr val="tx1"/>
              </a:buClr>
              <a:buChar char="•"/>
              <a:defRPr sz="2400">
                <a:solidFill>
                  <a:schemeClr val="tx1"/>
                </a:solidFill>
                <a:latin typeface="Arial" pitchFamily="34" charset="0"/>
                <a:cs typeface="Arial" pitchFamily="34" charset="0"/>
              </a:defRPr>
            </a:lvl2pPr>
            <a:lvl3pPr marL="1143000" indent="-228600" eaLnBrk="0" hangingPunct="0">
              <a:spcBef>
                <a:spcPct val="20000"/>
              </a:spcBef>
              <a:buClr>
                <a:schemeClr val="tx1"/>
              </a:buClr>
              <a:buChar char="•"/>
              <a:defRPr sz="2400">
                <a:solidFill>
                  <a:schemeClr val="tx1"/>
                </a:solidFill>
                <a:latin typeface="Arial" pitchFamily="34" charset="0"/>
                <a:cs typeface="Arial" pitchFamily="34" charset="0"/>
              </a:defRPr>
            </a:lvl3pPr>
            <a:lvl4pPr marL="1600200" indent="-228600" eaLnBrk="0" hangingPunct="0">
              <a:spcBef>
                <a:spcPct val="20000"/>
              </a:spcBef>
              <a:buClr>
                <a:schemeClr val="tx1"/>
              </a:buClr>
              <a:buChar char="•"/>
              <a:defRPr sz="2400">
                <a:solidFill>
                  <a:schemeClr val="tx1"/>
                </a:solidFill>
                <a:latin typeface="Arial" pitchFamily="34" charset="0"/>
                <a:cs typeface="Arial" pitchFamily="34" charset="0"/>
              </a:defRPr>
            </a:lvl4pPr>
            <a:lvl5pPr marL="2057400" indent="-228600" eaLnBrk="0" hangingPunct="0">
              <a:spcBef>
                <a:spcPct val="20000"/>
              </a:spcBef>
              <a:buClr>
                <a:schemeClr val="tx1"/>
              </a:buClr>
              <a:buChar char="•"/>
              <a:defRPr sz="24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Char char="•"/>
              <a:defRPr sz="24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Char char="•"/>
              <a:defRPr sz="24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Char char="•"/>
              <a:defRPr sz="24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Char char="•"/>
              <a:defRPr sz="2400">
                <a:solidFill>
                  <a:schemeClr val="tx1"/>
                </a:solidFill>
                <a:latin typeface="Arial" pitchFamily="34" charset="0"/>
                <a:cs typeface="Arial" pitchFamily="34" charset="0"/>
              </a:defRPr>
            </a:lvl9pPr>
          </a:lstStyle>
          <a:p>
            <a:pPr eaLnBrk="1" hangingPunct="1">
              <a:spcBef>
                <a:spcPct val="0"/>
              </a:spcBef>
              <a:buClrTx/>
              <a:buFontTx/>
              <a:buNone/>
            </a:pPr>
            <a:endParaRPr lang="en-GB" altLang="en-US" sz="2000">
              <a:latin typeface="Calibri" pitchFamily="34" charset="0"/>
            </a:endParaRPr>
          </a:p>
        </p:txBody>
      </p:sp>
      <p:pic>
        <p:nvPicPr>
          <p:cNvPr id="26634" name="Picture 16" descr="ANd9GcSxKghjlXsfJMeu4rSXXNNi3iwoR2uDkPE5FzNGv138ptf-WmJUh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2775" y="1879600"/>
            <a:ext cx="2057400" cy="167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5" name="Picture 18" descr="ANd9GcQFoKf_DBRGZqEkF-tkAf3oocvYyRbBNlsOvrnK7XrKQ3GMCN7_"/>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9425" y="4702175"/>
            <a:ext cx="2314575" cy="150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RNRSTYLE" val="Indezine_SM2_Title"/>
</p:tagLst>
</file>

<file path=ppt/tags/tag2.xml><?xml version="1.0" encoding="utf-8"?>
<p:tagLst xmlns:a="http://schemas.openxmlformats.org/drawingml/2006/main" xmlns:r="http://schemas.openxmlformats.org/officeDocument/2006/relationships" xmlns:p="http://schemas.openxmlformats.org/presentationml/2006/main">
  <p:tag name="RNRSTYLE" val="Indezine_SM2_Text"/>
</p:tagLst>
</file>

<file path=ppt/theme/theme1.xml><?xml version="1.0" encoding="utf-8"?>
<a:theme xmlns:a="http://schemas.openxmlformats.org/drawingml/2006/main" name="1_Default Design">
  <a:themeElements>
    <a:clrScheme name="1_Default Design 2">
      <a:dk1>
        <a:srgbClr val="000000"/>
      </a:dk1>
      <a:lt1>
        <a:srgbClr val="99CCFF"/>
      </a:lt1>
      <a:dk2>
        <a:srgbClr val="000000"/>
      </a:dk2>
      <a:lt2>
        <a:srgbClr val="CCCCCC"/>
      </a:lt2>
      <a:accent1>
        <a:srgbClr val="48468C"/>
      </a:accent1>
      <a:accent2>
        <a:srgbClr val="1F6660"/>
      </a:accent2>
      <a:accent3>
        <a:srgbClr val="CAE2FF"/>
      </a:accent3>
      <a:accent4>
        <a:srgbClr val="000000"/>
      </a:accent4>
      <a:accent5>
        <a:srgbClr val="B1B0C5"/>
      </a:accent5>
      <a:accent6>
        <a:srgbClr val="1B5C56"/>
      </a:accent6>
      <a:hlink>
        <a:srgbClr val="224B73"/>
      </a:hlink>
      <a:folHlink>
        <a:srgbClr val="583973"/>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99CCFF"/>
        </a:lt1>
        <a:dk2>
          <a:srgbClr val="000000"/>
        </a:dk2>
        <a:lt2>
          <a:srgbClr val="CCCCCC"/>
        </a:lt2>
        <a:accent1>
          <a:srgbClr val="315F8C"/>
        </a:accent1>
        <a:accent2>
          <a:srgbClr val="1C548C"/>
        </a:accent2>
        <a:accent3>
          <a:srgbClr val="CAE2FF"/>
        </a:accent3>
        <a:accent4>
          <a:srgbClr val="000000"/>
        </a:accent4>
        <a:accent5>
          <a:srgbClr val="ADB6C5"/>
        </a:accent5>
        <a:accent6>
          <a:srgbClr val="184B7E"/>
        </a:accent6>
        <a:hlink>
          <a:srgbClr val="224B73"/>
        </a:hlink>
        <a:folHlink>
          <a:srgbClr val="003973"/>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99CCFF"/>
        </a:lt1>
        <a:dk2>
          <a:srgbClr val="000000"/>
        </a:dk2>
        <a:lt2>
          <a:srgbClr val="CCCCCC"/>
        </a:lt2>
        <a:accent1>
          <a:srgbClr val="48468C"/>
        </a:accent1>
        <a:accent2>
          <a:srgbClr val="1F6660"/>
        </a:accent2>
        <a:accent3>
          <a:srgbClr val="CAE2FF"/>
        </a:accent3>
        <a:accent4>
          <a:srgbClr val="000000"/>
        </a:accent4>
        <a:accent5>
          <a:srgbClr val="B1B0C5"/>
        </a:accent5>
        <a:accent6>
          <a:srgbClr val="1B5C56"/>
        </a:accent6>
        <a:hlink>
          <a:srgbClr val="224B73"/>
        </a:hlink>
        <a:folHlink>
          <a:srgbClr val="583973"/>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99CCFF"/>
        </a:lt1>
        <a:dk2>
          <a:srgbClr val="000000"/>
        </a:dk2>
        <a:lt2>
          <a:srgbClr val="CCCCCC"/>
        </a:lt2>
        <a:accent1>
          <a:srgbClr val="73622E"/>
        </a:accent1>
        <a:accent2>
          <a:srgbClr val="265380"/>
        </a:accent2>
        <a:accent3>
          <a:srgbClr val="CAE2FF"/>
        </a:accent3>
        <a:accent4>
          <a:srgbClr val="000000"/>
        </a:accent4>
        <a:accent5>
          <a:srgbClr val="BCB7AD"/>
        </a:accent5>
        <a:accent6>
          <a:srgbClr val="214A73"/>
        </a:accent6>
        <a:hlink>
          <a:srgbClr val="6E3921"/>
        </a:hlink>
        <a:folHlink>
          <a:srgbClr val="661F54"/>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99CCFF"/>
        </a:lt1>
        <a:dk2>
          <a:srgbClr val="000000"/>
        </a:dk2>
        <a:lt2>
          <a:srgbClr val="CCCCCC"/>
        </a:lt2>
        <a:accent1>
          <a:srgbClr val="525E1C"/>
        </a:accent1>
        <a:accent2>
          <a:srgbClr val="734F22"/>
        </a:accent2>
        <a:accent3>
          <a:srgbClr val="CAE2FF"/>
        </a:accent3>
        <a:accent4>
          <a:srgbClr val="000000"/>
        </a:accent4>
        <a:accent5>
          <a:srgbClr val="B3B6AB"/>
        </a:accent5>
        <a:accent6>
          <a:srgbClr val="68471E"/>
        </a:accent6>
        <a:hlink>
          <a:srgbClr val="661F54"/>
        </a:hlink>
        <a:folHlink>
          <a:srgbClr val="224B73"/>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CCCCCC"/>
        </a:lt2>
        <a:accent1>
          <a:srgbClr val="315F8C"/>
        </a:accent1>
        <a:accent2>
          <a:srgbClr val="1C548C"/>
        </a:accent2>
        <a:accent3>
          <a:srgbClr val="FFFFFF"/>
        </a:accent3>
        <a:accent4>
          <a:srgbClr val="000000"/>
        </a:accent4>
        <a:accent5>
          <a:srgbClr val="ADB6C5"/>
        </a:accent5>
        <a:accent6>
          <a:srgbClr val="184B7E"/>
        </a:accent6>
        <a:hlink>
          <a:srgbClr val="224B73"/>
        </a:hlink>
        <a:folHlink>
          <a:srgbClr val="003973"/>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CCCCCC"/>
        </a:lt2>
        <a:accent1>
          <a:srgbClr val="48468C"/>
        </a:accent1>
        <a:accent2>
          <a:srgbClr val="1F6660"/>
        </a:accent2>
        <a:accent3>
          <a:srgbClr val="FFFFFF"/>
        </a:accent3>
        <a:accent4>
          <a:srgbClr val="000000"/>
        </a:accent4>
        <a:accent5>
          <a:srgbClr val="B1B0C5"/>
        </a:accent5>
        <a:accent6>
          <a:srgbClr val="1B5C56"/>
        </a:accent6>
        <a:hlink>
          <a:srgbClr val="224B73"/>
        </a:hlink>
        <a:folHlink>
          <a:srgbClr val="583973"/>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CCCCCC"/>
        </a:lt2>
        <a:accent1>
          <a:srgbClr val="73622E"/>
        </a:accent1>
        <a:accent2>
          <a:srgbClr val="265380"/>
        </a:accent2>
        <a:accent3>
          <a:srgbClr val="FFFFFF"/>
        </a:accent3>
        <a:accent4>
          <a:srgbClr val="000000"/>
        </a:accent4>
        <a:accent5>
          <a:srgbClr val="BCB7AD"/>
        </a:accent5>
        <a:accent6>
          <a:srgbClr val="214A73"/>
        </a:accent6>
        <a:hlink>
          <a:srgbClr val="6E3921"/>
        </a:hlink>
        <a:folHlink>
          <a:srgbClr val="661F54"/>
        </a:folHlink>
      </a:clrScheme>
      <a:clrMap bg1="lt1" tx1="dk1" bg2="lt2" tx2="dk2" accent1="accent1" accent2="accent2" accent3="accent3" accent4="accent4" accent5="accent5" accent6="accent6" hlink="hlink" folHlink="folHlink"/>
    </a:extraClrScheme>
    <a:extraClrScheme>
      <a:clrScheme name="1_Default Design 8">
        <a:dk1>
          <a:srgbClr val="000000"/>
        </a:dk1>
        <a:lt1>
          <a:srgbClr val="FFFFFF"/>
        </a:lt1>
        <a:dk2>
          <a:srgbClr val="000000"/>
        </a:dk2>
        <a:lt2>
          <a:srgbClr val="CCCCCC"/>
        </a:lt2>
        <a:accent1>
          <a:srgbClr val="525E1C"/>
        </a:accent1>
        <a:accent2>
          <a:srgbClr val="734F22"/>
        </a:accent2>
        <a:accent3>
          <a:srgbClr val="FFFFFF"/>
        </a:accent3>
        <a:accent4>
          <a:srgbClr val="000000"/>
        </a:accent4>
        <a:accent5>
          <a:srgbClr val="B3B6AB"/>
        </a:accent5>
        <a:accent6>
          <a:srgbClr val="68471E"/>
        </a:accent6>
        <a:hlink>
          <a:srgbClr val="661F54"/>
        </a:hlink>
        <a:folHlink>
          <a:srgbClr val="224B7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eme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item1.xml><?xml version="1.0" encoding="utf-8"?>
<Control xmlns="http://schemas.microsoft.com/VisualStudio/2011/storyboarding/control">
  <Id Name="System.Storyboarding.WindowsApps.WindowsAppsTileMedium" Revision="1" Stencil="System.Storyboarding.WindowsApps" StencilVersion="0.1"/>
</Control>
</file>

<file path=customXml/item2.xml><?xml version="1.0" encoding="utf-8"?>
<ct:contentTypeSchema xmlns:ct="http://schemas.microsoft.com/office/2006/metadata/contentType" xmlns:ma="http://schemas.microsoft.com/office/2006/metadata/properties/metaAttributes" ct:_="" ma:_="" ma:contentTypeName="Document" ma:contentTypeID="0x010100D0E44B3155D93548BFB5D9868DE50590" ma:contentTypeVersion="10" ma:contentTypeDescription="Create a new document." ma:contentTypeScope="" ma:versionID="7e22a306aac618458f692aab763351e1">
  <xsd:schema xmlns:xsd="http://www.w3.org/2001/XMLSchema" xmlns:xs="http://www.w3.org/2001/XMLSchema" xmlns:p="http://schemas.microsoft.com/office/2006/metadata/properties" xmlns:ns2="fc324f8e-c367-4552-ac84-3cb58e6ddd25" xmlns:ns3="fec07db8-52c1-4dac-bfc9-69c6002d1ead" targetNamespace="http://schemas.microsoft.com/office/2006/metadata/properties" ma:root="true" ma:fieldsID="c532f6df4ff4ad0be441253dffe1b410" ns2:_="" ns3:_="">
    <xsd:import namespace="fc324f8e-c367-4552-ac84-3cb58e6ddd25"/>
    <xsd:import namespace="fec07db8-52c1-4dac-bfc9-69c6002d1ea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324f8e-c367-4552-ac84-3cb58e6ddd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ec07db8-52c1-4dac-bfc9-69c6002d1ead"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745c902-9f8f-456d-acdd-58310ffb86c0}" ma:internalName="TaxCatchAll" ma:showField="CatchAllData" ma:web="fec07db8-52c1-4dac-bfc9-69c6002d1ead">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Control xmlns="http://schemas.microsoft.com/VisualStudio/2011/storyboarding/control">
  <Id Name="System.Storyboarding.WindowsPhoneIcons.Cancel" Revision="1" Stencil="System.Storyboarding.WindowsPhoneIcons" StencilVersion="0.1"/>
</Control>
</file>

<file path=customXml/item4.xml><?xml version="1.0" encoding="utf-8"?>
<Control xmlns="http://schemas.microsoft.com/VisualStudio/2011/storyboarding/control">
  <Id Name="System.Storyboarding.WindowsApps.WindowsAppsTileMedium" Revision="1" Stencil="System.Storyboarding.WindowsApps" StencilVersion="0.1"/>
</Control>
</file>

<file path=customXml/item5.xml><?xml version="1.0" encoding="utf-8"?>
<?mso-contentType ?>
<FormTemplates xmlns="http://schemas.microsoft.com/sharepoint/v3/contenttype/forms">
  <Display>DocumentLibraryForm</Display>
  <Edit>DocumentLibraryForm</Edit>
  <New>DocumentLibraryForm</New>
</FormTemplates>
</file>

<file path=customXml/item6.xml><?xml version="1.0" encoding="utf-8"?>
<Control xmlns="http://schemas.microsoft.com/VisualStudio/2011/storyboarding/control">
  <Id Name="System.Storyboarding.WindowsApps.WindowsAppsEditBox" Revision="1" Stencil="System.Storyboarding.WindowsApps" StencilVersion="0.1"/>
</Control>
</file>

<file path=customXml/item7.xml><?xml version="1.0" encoding="utf-8"?>
<Control xmlns="http://schemas.microsoft.com/VisualStudio/2011/storyboarding/control">
  <Id Name="System.Storyboarding.Common.SearchBox" Revision="1" Stencil="System.Storyboarding.Common" StencilVersion="0.1"/>
</Control>
</file>

<file path=customXml/item8.xml><?xml version="1.0" encoding="utf-8"?>
<Control xmlns="http://schemas.microsoft.com/VisualStudio/2011/storyboarding/control">
  <Id Name="System.Storyboarding.WindowsApps.WindowsAppsTileMedium" Revision="1" Stencil="System.Storyboarding.WindowsApps" StencilVersion="0.1"/>
</Control>
</file>

<file path=customXml/item9.xml><?xml version="1.0" encoding="utf-8"?>
<p:properties xmlns:p="http://schemas.microsoft.com/office/2006/metadata/properties" xmlns:xsi="http://www.w3.org/2001/XMLSchema-instance" xmlns:pc="http://schemas.microsoft.com/office/infopath/2007/PartnerControls">
  <documentManagement>
    <TaxCatchAll xmlns="fec07db8-52c1-4dac-bfc9-69c6002d1ead" xsi:nil="true"/>
    <lcf76f155ced4ddcb4097134ff3c332f xmlns="fc324f8e-c367-4552-ac84-3cb58e6ddd25">
      <Terms xmlns="http://schemas.microsoft.com/office/infopath/2007/PartnerControls"/>
    </lcf76f155ced4ddcb4097134ff3c332f>
  </documentManagement>
</p:properties>
</file>

<file path=customXml/item10.xml><?xml version="1.0" encoding="utf-8"?>
<Control xmlns="http://schemas.microsoft.com/VisualStudio/2011/storyboarding/control">
  <Id Name="System.Storyboarding.WindowsApps.WindowsAppsEditBox" Revision="1" Stencil="System.Storyboarding.WindowsApps" StencilVersion="0.1"/>
</Control>
</file>

<file path=customXml/item11.xml><?xml version="1.0" encoding="utf-8"?>
<Control xmlns="http://schemas.microsoft.com/VisualStudio/2011/storyboarding/control">
  <Id Name="System.Storyboarding.WindowsPhoneIcons.Cancel" Revision="1" Stencil="System.Storyboarding.WindowsPhoneIcons" StencilVersion="0.1"/>
</Control>
</file>

<file path=customXml/item12.xml><?xml version="1.0" encoding="utf-8"?>
<Control xmlns="http://schemas.microsoft.com/VisualStudio/2011/storyboarding/control">
  <Id Name="System.Storyboarding.Common.ScrollbarVertical" RevisionId="68ea164d-c1de-47a5-804f-d4d1290fa524" Stencil="System.Storyboarding.Common" StencilRevisionId="68ea164d-c1de-47a5-804f-d4d1290fa524" StencilVersion="0.1"/>
</Control>
</file>

<file path=customXml/item13.xml><?xml version="1.0" encoding="utf-8"?>
<Control xmlns="http://schemas.microsoft.com/VisualStudio/2011/storyboarding/control">
  <Id Name="System.Storyboarding.Common.ScrollbarVertical" RevisionId="68ea164d-c1de-47a5-804f-d4d1290fa524" Stencil="System.Storyboarding.Common" StencilRevisionId="68ea164d-c1de-47a5-804f-d4d1290fa524" StencilVersion="0.1"/>
</Control>
</file>

<file path=customXml/item14.xml><?xml version="1.0" encoding="utf-8"?>
<Control xmlns="http://schemas.microsoft.com/VisualStudio/2011/storyboarding/control">
  <Id Name="System.Storyboarding.Common.List" Revision="1" Stencil="System.Storyboarding.Common" StencilVersion="0.1"/>
</Control>
</file>

<file path=customXml/item15.xml><?xml version="1.0" encoding="utf-8"?>
<Control xmlns="http://schemas.microsoft.com/VisualStudio/2011/storyboarding/control">
  <Id Name="System.Storyboarding.WindowsApps.WindowsAppsEditBox" Revision="1" Stencil="System.Storyboarding.WindowsApps" StencilVersion="0.1"/>
</Control>
</file>

<file path=customXml/item16.xml><?xml version="1.0" encoding="utf-8"?>
<Control xmlns="http://schemas.microsoft.com/VisualStudio/2011/storyboarding/control">
  <Id Name="System.Storyboarding.Common.ScrollbarVertical" RevisionId="68ea164d-c1de-47a5-804f-d4d1290fa524" Stencil="System.Storyboarding.Common" StencilRevisionId="68ea164d-c1de-47a5-804f-d4d1290fa524" StencilVersion="0.1"/>
</Control>
</file>

<file path=customXml/item17.xml><?xml version="1.0" encoding="utf-8"?>
<Control xmlns="http://schemas.microsoft.com/VisualStudio/2011/storyboarding/control">
  <Id Name="System.Storyboarding.WindowsApps.WindowsAppsTileMedium" Revision="1" Stencil="System.Storyboarding.WindowsApps" StencilVersion="0.1"/>
</Control>
</file>

<file path=customXml/item18.xml><?xml version="1.0" encoding="utf-8"?>
<Control xmlns="http://schemas.microsoft.com/VisualStudio/2011/storyboarding/control">
  <Id Name="System.Storyboarding.WindowsPhoneIcons.Next" Revision="1" Stencil="System.Storyboarding.WindowsPhoneIcons" StencilVersion="0.1"/>
</Control>
</file>

<file path=customXml/item19.xml><?xml version="1.0" encoding="utf-8"?>
<Control xmlns="http://schemas.microsoft.com/VisualStudio/2011/storyboarding/control">
  <Id Name="System.Storyboarding.WindowsApps.WindowsAppsTileMedium" Revision="1" Stencil="System.Storyboarding.WindowsApps" StencilVersion="0.1"/>
</Control>
</file>

<file path=customXml/item20.xml><?xml version="1.0" encoding="utf-8"?>
<Control xmlns="http://schemas.microsoft.com/VisualStudio/2011/storyboarding/control">
  <Id Name="System.Storyboarding.WindowsApps.WindowsAppsTileMedium" Revision="1" Stencil="System.Storyboarding.WindowsApps" StencilVersion="0.1"/>
</Control>
</file>

<file path=customXml/item21.xml><?xml version="1.0" encoding="utf-8"?>
<Control xmlns="http://schemas.microsoft.com/VisualStudio/2011/storyboarding/control">
  <Id Name="System.Storyboarding.WindowsApps.WindowsAppsEditBox" Revision="1" Stencil="System.Storyboarding.WindowsApps" StencilVersion="0.1"/>
</Control>
</file>

<file path=customXml/itemProps1.xml><?xml version="1.0" encoding="utf-8"?>
<ds:datastoreItem xmlns:ds="http://schemas.openxmlformats.org/officeDocument/2006/customXml" ds:itemID="{C06DBC34-773E-40B3-9650-079A456EC2AC}">
  <ds:schemaRefs>
    <ds:schemaRef ds:uri="http://schemas.microsoft.com/VisualStudio/2011/storyboarding/control"/>
  </ds:schemaRefs>
</ds:datastoreItem>
</file>

<file path=customXml/itemProps2.xml><?xml version="1.0" encoding="utf-8"?>
<ds:datastoreItem xmlns:ds="http://schemas.openxmlformats.org/officeDocument/2006/customXml" ds:itemID="{6B3D96DA-B8EA-42D4-885B-54A651D138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324f8e-c367-4552-ac84-3cb58e6ddd25"/>
    <ds:schemaRef ds:uri="fec07db8-52c1-4dac-bfc9-69c6002d1e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9ED8E04-2AF4-41CF-A53C-0E6B0DBF9A51}">
  <ds:schemaRefs>
    <ds:schemaRef ds:uri="http://schemas.microsoft.com/VisualStudio/2011/storyboarding/control"/>
  </ds:schemaRefs>
</ds:datastoreItem>
</file>

<file path=customXml/itemProps4.xml><?xml version="1.0" encoding="utf-8"?>
<ds:datastoreItem xmlns:ds="http://schemas.openxmlformats.org/officeDocument/2006/customXml" ds:itemID="{0AA01144-D73D-450A-A1B1-C95016D15BC7}">
  <ds:schemaRefs>
    <ds:schemaRef ds:uri="http://schemas.microsoft.com/VisualStudio/2011/storyboarding/control"/>
  </ds:schemaRefs>
</ds:datastoreItem>
</file>

<file path=customXml/itemProps5.xml><?xml version="1.0" encoding="utf-8"?>
<ds:datastoreItem xmlns:ds="http://schemas.openxmlformats.org/officeDocument/2006/customXml" ds:itemID="{1ADDC720-A65D-4BFF-B6A7-C7687D6DDE14}">
  <ds:schemaRefs>
    <ds:schemaRef ds:uri="http://schemas.microsoft.com/sharepoint/v3/contenttype/forms"/>
  </ds:schemaRefs>
</ds:datastoreItem>
</file>

<file path=customXml/itemProps6.xml><?xml version="1.0" encoding="utf-8"?>
<ds:datastoreItem xmlns:ds="http://schemas.openxmlformats.org/officeDocument/2006/customXml" ds:itemID="{C19987D0-F557-44A6-A55F-D1B8E828454D}">
  <ds:schemaRefs>
    <ds:schemaRef ds:uri="http://schemas.microsoft.com/VisualStudio/2011/storyboarding/control"/>
  </ds:schemaRefs>
</ds:datastoreItem>
</file>

<file path=customXml/itemProps7.xml><?xml version="1.0" encoding="utf-8"?>
<ds:datastoreItem xmlns:ds="http://schemas.openxmlformats.org/officeDocument/2006/customXml" ds:itemID="{8E59B9F7-6FDF-4792-AEC6-EB8EBCF79CE7}">
  <ds:schemaRefs>
    <ds:schemaRef ds:uri="http://schemas.microsoft.com/VisualStudio/2011/storyboarding/control"/>
  </ds:schemaRefs>
</ds:datastoreItem>
</file>

<file path=customXml/itemProps8.xml><?xml version="1.0" encoding="utf-8"?>
<ds:datastoreItem xmlns:ds="http://schemas.openxmlformats.org/officeDocument/2006/customXml" ds:itemID="{B7D08BD1-3471-400F-B73B-71ECAE20D97E}">
  <ds:schemaRefs>
    <ds:schemaRef ds:uri="http://schemas.microsoft.com/VisualStudio/2011/storyboarding/control"/>
  </ds:schemaRefs>
</ds:datastoreItem>
</file>

<file path=customXml/itemProps9.xml><?xml version="1.0" encoding="utf-8"?>
<ds:datastoreItem xmlns:ds="http://schemas.openxmlformats.org/officeDocument/2006/customXml" ds:itemID="{2C257BEE-1D51-4615-BD8E-83388E0BDB41}">
  <ds:schemaRefs>
    <ds:schemaRef ds:uri="80b4fa15-76ba-48c8-b961-b781e21574d2"/>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985ec44e-1bab-4c0b-9df0-6ba128686fc9"/>
    <ds:schemaRef ds:uri="d0274a15-5367-45e1-987a-873acbd8baaa"/>
    <ds:schemaRef ds:uri="http://www.w3.org/XML/1998/namespace"/>
    <ds:schemaRef ds:uri="http://purl.org/dc/dcmitype/"/>
    <ds:schemaRef ds:uri="fec07db8-52c1-4dac-bfc9-69c6002d1ead"/>
    <ds:schemaRef ds:uri="fc324f8e-c367-4552-ac84-3cb58e6ddd25"/>
  </ds:schemaRefs>
</ds:datastoreItem>
</file>

<file path=customXml/itemProps10.xml><?xml version="1.0" encoding="utf-8"?>
<ds:datastoreItem xmlns:ds="http://schemas.openxmlformats.org/officeDocument/2006/customXml" ds:itemID="{BD56B706-3AA9-4538-8201-5EFF9DA0073D}">
  <ds:schemaRefs>
    <ds:schemaRef ds:uri="http://schemas.microsoft.com/VisualStudio/2011/storyboarding/control"/>
  </ds:schemaRefs>
</ds:datastoreItem>
</file>

<file path=customXml/itemProps11.xml><?xml version="1.0" encoding="utf-8"?>
<ds:datastoreItem xmlns:ds="http://schemas.openxmlformats.org/officeDocument/2006/customXml" ds:itemID="{3B2A02A7-3B2D-4EC9-9338-5904DA70646C}">
  <ds:schemaRefs>
    <ds:schemaRef ds:uri="http://schemas.microsoft.com/VisualStudio/2011/storyboarding/control"/>
  </ds:schemaRefs>
</ds:datastoreItem>
</file>

<file path=customXml/itemProps12.xml><?xml version="1.0" encoding="utf-8"?>
<ds:datastoreItem xmlns:ds="http://schemas.openxmlformats.org/officeDocument/2006/customXml" ds:itemID="{5EFB0B1C-95A4-4DE5-A5E1-59F97AA95F1E}">
  <ds:schemaRefs>
    <ds:schemaRef ds:uri="http://schemas.microsoft.com/VisualStudio/2011/storyboarding/control"/>
  </ds:schemaRefs>
</ds:datastoreItem>
</file>

<file path=customXml/itemProps13.xml><?xml version="1.0" encoding="utf-8"?>
<ds:datastoreItem xmlns:ds="http://schemas.openxmlformats.org/officeDocument/2006/customXml" ds:itemID="{B86FC14E-608D-4408-A64C-21E6AEE90D98}">
  <ds:schemaRefs>
    <ds:schemaRef ds:uri="http://schemas.microsoft.com/VisualStudio/2011/storyboarding/control"/>
  </ds:schemaRefs>
</ds:datastoreItem>
</file>

<file path=customXml/itemProps14.xml><?xml version="1.0" encoding="utf-8"?>
<ds:datastoreItem xmlns:ds="http://schemas.openxmlformats.org/officeDocument/2006/customXml" ds:itemID="{56BE22B1-7989-4F22-9426-0AB8703CD554}">
  <ds:schemaRefs>
    <ds:schemaRef ds:uri="http://schemas.microsoft.com/VisualStudio/2011/storyboarding/control"/>
  </ds:schemaRefs>
</ds:datastoreItem>
</file>

<file path=customXml/itemProps15.xml><?xml version="1.0" encoding="utf-8"?>
<ds:datastoreItem xmlns:ds="http://schemas.openxmlformats.org/officeDocument/2006/customXml" ds:itemID="{B987F276-2DD7-41F7-92EF-2C4D2BA1C7A3}">
  <ds:schemaRefs>
    <ds:schemaRef ds:uri="http://schemas.microsoft.com/VisualStudio/2011/storyboarding/control"/>
  </ds:schemaRefs>
</ds:datastoreItem>
</file>

<file path=customXml/itemProps16.xml><?xml version="1.0" encoding="utf-8"?>
<ds:datastoreItem xmlns:ds="http://schemas.openxmlformats.org/officeDocument/2006/customXml" ds:itemID="{2681B142-2751-436A-936D-BC44D0469225}">
  <ds:schemaRefs>
    <ds:schemaRef ds:uri="http://schemas.microsoft.com/VisualStudio/2011/storyboarding/control"/>
  </ds:schemaRefs>
</ds:datastoreItem>
</file>

<file path=customXml/itemProps17.xml><?xml version="1.0" encoding="utf-8"?>
<ds:datastoreItem xmlns:ds="http://schemas.openxmlformats.org/officeDocument/2006/customXml" ds:itemID="{15C3CA29-0DC7-4E67-B185-6F5A20579C38}">
  <ds:schemaRefs>
    <ds:schemaRef ds:uri="http://schemas.microsoft.com/VisualStudio/2011/storyboarding/control"/>
  </ds:schemaRefs>
</ds:datastoreItem>
</file>

<file path=customXml/itemProps18.xml><?xml version="1.0" encoding="utf-8"?>
<ds:datastoreItem xmlns:ds="http://schemas.openxmlformats.org/officeDocument/2006/customXml" ds:itemID="{2D874E60-2F44-4B27-B33F-B4638C153B90}">
  <ds:schemaRefs>
    <ds:schemaRef ds:uri="http://schemas.microsoft.com/VisualStudio/2011/storyboarding/control"/>
  </ds:schemaRefs>
</ds:datastoreItem>
</file>

<file path=customXml/itemProps19.xml><?xml version="1.0" encoding="utf-8"?>
<ds:datastoreItem xmlns:ds="http://schemas.openxmlformats.org/officeDocument/2006/customXml" ds:itemID="{EAA85D4B-7A54-4AE6-9D2F-4A1BC16ADF99}">
  <ds:schemaRefs>
    <ds:schemaRef ds:uri="http://schemas.microsoft.com/VisualStudio/2011/storyboarding/control"/>
  </ds:schemaRefs>
</ds:datastoreItem>
</file>

<file path=customXml/itemProps20.xml><?xml version="1.0" encoding="utf-8"?>
<ds:datastoreItem xmlns:ds="http://schemas.openxmlformats.org/officeDocument/2006/customXml" ds:itemID="{66B5A331-3344-4960-BF31-8CE636F284D4}">
  <ds:schemaRefs>
    <ds:schemaRef ds:uri="http://schemas.microsoft.com/VisualStudio/2011/storyboarding/control"/>
  </ds:schemaRefs>
</ds:datastoreItem>
</file>

<file path=customXml/itemProps21.xml><?xml version="1.0" encoding="utf-8"?>
<ds:datastoreItem xmlns:ds="http://schemas.openxmlformats.org/officeDocument/2006/customXml" ds:itemID="{EBACCEB9-90BD-4A7C-A929-29B8B40A0936}">
  <ds:schemaRefs>
    <ds:schemaRef ds:uri="http://schemas.microsoft.com/VisualStudio/2011/storyboarding/control"/>
  </ds:schemaRefs>
</ds:datastoreItem>
</file>

<file path=docProps/app.xml><?xml version="1.0" encoding="utf-8"?>
<Properties xmlns="http://schemas.openxmlformats.org/officeDocument/2006/extended-properties" xmlns:vt="http://schemas.openxmlformats.org/officeDocument/2006/docPropsVTypes">
  <TotalTime>61798</TotalTime>
  <Words>3420</Words>
  <Application>Microsoft Office PowerPoint</Application>
  <PresentationFormat>On-screen Show (4:3)</PresentationFormat>
  <Paragraphs>256</Paragraphs>
  <Slides>25</Slides>
  <Notes>22</Notes>
  <HiddenSlides>6</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25</vt:i4>
      </vt:variant>
    </vt:vector>
  </HeadingPairs>
  <TitlesOfParts>
    <vt:vector size="37" baseType="lpstr">
      <vt:lpstr>Arial</vt:lpstr>
      <vt:lpstr>Barmeno</vt:lpstr>
      <vt:lpstr>Black-Chance</vt:lpstr>
      <vt:lpstr>Calibri</vt:lpstr>
      <vt:lpstr>Helvetica</vt:lpstr>
      <vt:lpstr>Noto Sans Symbols</vt:lpstr>
      <vt:lpstr>Segoe UI</vt:lpstr>
      <vt:lpstr>Times New Roman</vt:lpstr>
      <vt:lpstr>Tw Cen MT</vt:lpstr>
      <vt:lpstr>Wingdings</vt:lpstr>
      <vt:lpstr>1_Default Design</vt:lpstr>
      <vt:lpstr>Theme4</vt:lpstr>
      <vt:lpstr>Data Sources in Environment and Climate Change Statistics</vt:lpstr>
      <vt:lpstr>Sources of Data</vt:lpstr>
      <vt:lpstr>Sources of Data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Examples of Environment as a Separate Section (3)  </vt:lpstr>
      <vt:lpstr>PowerPoint Presentation</vt:lpstr>
      <vt:lpstr>PowerPoint Presentation</vt:lpstr>
      <vt:lpstr>PowerPoint Presentation</vt:lpstr>
      <vt:lpstr>PowerPoint Presentation</vt:lpstr>
      <vt:lpstr>PowerPoint Presentation</vt:lpstr>
      <vt:lpstr>Methodology of the BDRS 2015 &amp; 2021</vt:lpstr>
      <vt:lpstr>Way Forward</vt:lpstr>
      <vt:lpstr>Conclusion</vt:lpstr>
      <vt:lpstr>PowerPoint Presentation</vt:lpstr>
      <vt:lpstr>Other data sources</vt:lpstr>
      <vt:lpstr>Administrative records</vt:lpstr>
      <vt:lpstr>  Remote Sensing and Thematic Mapping</vt:lpstr>
      <vt:lpstr>Monitoring systems</vt:lpstr>
      <vt:lpstr>Scientific Research</vt:lpstr>
    </vt:vector>
  </TitlesOfParts>
  <Company>United Nations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Rayen Quiroga</dc:creator>
  <cp:lastModifiedBy>Samuel Opiyo</cp:lastModifiedBy>
  <cp:revision>1442</cp:revision>
  <cp:lastPrinted>2022-10-13T19:20:31Z</cp:lastPrinted>
  <dcterms:created xsi:type="dcterms:W3CDTF">2016-02-08T15:46:42Z</dcterms:created>
  <dcterms:modified xsi:type="dcterms:W3CDTF">2024-01-03T06:08:04Z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0x010100D0E44B3155D93548BFB5D9868DE50590</vt:lpwstr>
  </property>
  <property fmtid="{D5CDD505-2E9C-101B-9397-08002B2CF9AE}" pid="3" name="MediaServiceImageTags">
    <vt:lpwstr/>
  </property>
</Properties>
</file>