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14"/>
    <p:sldMasterId id="2147483783" r:id="rId115"/>
  </p:sldMasterIdLst>
  <p:notesMasterIdLst>
    <p:notesMasterId r:id="rId133"/>
  </p:notesMasterIdLst>
  <p:handoutMasterIdLst>
    <p:handoutMasterId r:id="rId134"/>
  </p:handoutMasterIdLst>
  <p:sldIdLst>
    <p:sldId id="419" r:id="rId116"/>
    <p:sldId id="438" r:id="rId117"/>
    <p:sldId id="440" r:id="rId118"/>
    <p:sldId id="420" r:id="rId119"/>
    <p:sldId id="447" r:id="rId120"/>
    <p:sldId id="448" r:id="rId121"/>
    <p:sldId id="449" r:id="rId122"/>
    <p:sldId id="450" r:id="rId123"/>
    <p:sldId id="451" r:id="rId124"/>
    <p:sldId id="452" r:id="rId125"/>
    <p:sldId id="459" r:id="rId126"/>
    <p:sldId id="454" r:id="rId127"/>
    <p:sldId id="455" r:id="rId128"/>
    <p:sldId id="456" r:id="rId129"/>
    <p:sldId id="457" r:id="rId130"/>
    <p:sldId id="458" r:id="rId131"/>
    <p:sldId id="446" r:id="rId132"/>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7" userDrawn="1">
          <p15:clr>
            <a:srgbClr val="A4A3A4"/>
          </p15:clr>
        </p15:guide>
        <p15:guide id="2" pos="2139" userDrawn="1">
          <p15:clr>
            <a:srgbClr val="A4A3A4"/>
          </p15:clr>
        </p15:guide>
        <p15:guide id="3" orient="horz" pos="2928" userDrawn="1">
          <p15:clr>
            <a:srgbClr val="A4A3A4"/>
          </p15:clr>
        </p15:guide>
        <p15:guide id="4"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bandemehr" initials="A" lastIdx="2" clrIdx="0"/>
  <p:cmAuthor id="1" name="CWadlington" initials="CWad" lastIdx="4" clrIdx="1">
    <p:extLst/>
  </p:cmAuthor>
  <p:cmAuthor id="2" name="Mccann, Ellie" initials="ME" lastIdx="2" clrIdx="2">
    <p:extLst/>
  </p:cmAuthor>
  <p:cmAuthor id="3" name="Bandemehr, Angela" initials="BA" lastIdx="13" clrIdx="3">
    <p:extLst/>
  </p:cmAuthor>
  <p:cmAuthor id="4" name="Marzouk, Evonne" initials="ME" lastIdx="1" clrIdx="4">
    <p:extLst>
      <p:ext uri="{19B8F6BF-5375-455C-9EA6-DF929625EA0E}">
        <p15:presenceInfo xmlns:p15="http://schemas.microsoft.com/office/powerpoint/2012/main" userId="S-1-5-21-1339303556-449845944-1601390327-149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E2AC00"/>
    <a:srgbClr val="009E47"/>
    <a:srgbClr val="3648A4"/>
    <a:srgbClr val="919C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71" autoAdjust="0"/>
  </p:normalViewPr>
  <p:slideViewPr>
    <p:cSldViewPr>
      <p:cViewPr varScale="1">
        <p:scale>
          <a:sx n="39" d="100"/>
          <a:sy n="39" d="100"/>
        </p:scale>
        <p:origin x="762" y="54"/>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480" y="-4026"/>
      </p:cViewPr>
      <p:guideLst>
        <p:guide orient="horz" pos="2907"/>
        <p:guide pos="2139"/>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slide" Target="slides/slide2.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customXml" Target="../customXml/item84.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notesMaster" Target="notesMasters/notesMaster1.xml"/><Relationship Id="rId138" Type="http://schemas.openxmlformats.org/officeDocument/2006/relationships/theme" Target="theme/theme1.xml"/><Relationship Id="rId16" Type="http://schemas.openxmlformats.org/officeDocument/2006/relationships/customXml" Target="../customXml/item16.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slide" Target="slides/slide8.xml"/><Relationship Id="rId128" Type="http://schemas.openxmlformats.org/officeDocument/2006/relationships/slide" Target="slides/slide13.xml"/><Relationship Id="rId5" Type="http://schemas.openxmlformats.org/officeDocument/2006/relationships/customXml" Target="../customXml/item5.xml"/><Relationship Id="rId90" Type="http://schemas.openxmlformats.org/officeDocument/2006/relationships/customXml" Target="../customXml/item90.xml"/><Relationship Id="rId95" Type="http://schemas.openxmlformats.org/officeDocument/2006/relationships/customXml" Target="../customXml/item95.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customXml" Target="../customXml/item113.xml"/><Relationship Id="rId118" Type="http://schemas.openxmlformats.org/officeDocument/2006/relationships/slide" Target="slides/slide3.xml"/><Relationship Id="rId134" Type="http://schemas.openxmlformats.org/officeDocument/2006/relationships/handoutMaster" Target="handoutMasters/handoutMaster1.xml"/><Relationship Id="rId139"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80" Type="http://schemas.openxmlformats.org/officeDocument/2006/relationships/customXml" Target="../customXml/item80.xml"/><Relationship Id="rId85" Type="http://schemas.openxmlformats.org/officeDocument/2006/relationships/customXml" Target="../customXml/item85.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slide" Target="slides/slide6.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103" Type="http://schemas.openxmlformats.org/officeDocument/2006/relationships/customXml" Target="../customXml/item103.xml"/><Relationship Id="rId108" Type="http://schemas.openxmlformats.org/officeDocument/2006/relationships/customXml" Target="../customXml/item108.xml"/><Relationship Id="rId116" Type="http://schemas.openxmlformats.org/officeDocument/2006/relationships/slide" Target="slides/slide1.xml"/><Relationship Id="rId124" Type="http://schemas.openxmlformats.org/officeDocument/2006/relationships/slide" Target="slides/slide9.xml"/><Relationship Id="rId129" Type="http://schemas.openxmlformats.org/officeDocument/2006/relationships/slide" Target="slides/slide14.xml"/><Relationship Id="rId137" Type="http://schemas.openxmlformats.org/officeDocument/2006/relationships/viewProps" Target="viewProps.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customXml" Target="../customXml/item70.xml"/><Relationship Id="rId75" Type="http://schemas.openxmlformats.org/officeDocument/2006/relationships/customXml" Target="../customXml/item75.xml"/><Relationship Id="rId83" Type="http://schemas.openxmlformats.org/officeDocument/2006/relationships/customXml" Target="../customXml/item83.xml"/><Relationship Id="rId88" Type="http://schemas.openxmlformats.org/officeDocument/2006/relationships/customXml" Target="../customXml/item88.xml"/><Relationship Id="rId91" Type="http://schemas.openxmlformats.org/officeDocument/2006/relationships/customXml" Target="../customXml/item91.xml"/><Relationship Id="rId96" Type="http://schemas.openxmlformats.org/officeDocument/2006/relationships/customXml" Target="../customXml/item96.xml"/><Relationship Id="rId111" Type="http://schemas.openxmlformats.org/officeDocument/2006/relationships/customXml" Target="../customXml/item111.xml"/><Relationship Id="rId132"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6" Type="http://schemas.openxmlformats.org/officeDocument/2006/relationships/customXml" Target="../customXml/item106.xml"/><Relationship Id="rId114" Type="http://schemas.openxmlformats.org/officeDocument/2006/relationships/slideMaster" Target="slideMasters/slideMaster1.xml"/><Relationship Id="rId119" Type="http://schemas.openxmlformats.org/officeDocument/2006/relationships/slide" Target="slides/slide4.xml"/><Relationship Id="rId127" Type="http://schemas.openxmlformats.org/officeDocument/2006/relationships/slide" Target="slides/slide12.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customXml" Target="../customXml/item78.xml"/><Relationship Id="rId81" Type="http://schemas.openxmlformats.org/officeDocument/2006/relationships/customXml" Target="../customXml/item81.xml"/><Relationship Id="rId86" Type="http://schemas.openxmlformats.org/officeDocument/2006/relationships/customXml" Target="../customXml/item86.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slide" Target="slides/slide7.xml"/><Relationship Id="rId130" Type="http://schemas.openxmlformats.org/officeDocument/2006/relationships/slide" Target="slides/slide15.xml"/><Relationship Id="rId13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slide" Target="slides/slide5.xml"/><Relationship Id="rId125" Type="http://schemas.openxmlformats.org/officeDocument/2006/relationships/slide" Target="slides/slide10.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slideMaster" Target="slideMasters/slideMaster2.xml"/><Relationship Id="rId131" Type="http://schemas.openxmlformats.org/officeDocument/2006/relationships/slide" Target="slides/slide16.xml"/><Relationship Id="rId136" Type="http://schemas.openxmlformats.org/officeDocument/2006/relationships/presProps" Target="presProps.xml"/><Relationship Id="rId61" Type="http://schemas.openxmlformats.org/officeDocument/2006/relationships/customXml" Target="../customXml/item61.xml"/><Relationship Id="rId82" Type="http://schemas.openxmlformats.org/officeDocument/2006/relationships/customXml" Target="../customXml/item82.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9" y="10"/>
            <a:ext cx="2972098" cy="465743"/>
          </a:xfrm>
          <a:prstGeom prst="rect">
            <a:avLst/>
          </a:prstGeom>
          <a:noFill/>
          <a:ln w="9525">
            <a:noFill/>
            <a:miter lim="800000"/>
            <a:headEnd/>
            <a:tailEnd/>
          </a:ln>
          <a:effectLst/>
        </p:spPr>
        <p:txBody>
          <a:bodyPr vert="horz" wrap="square" lIns="91412" tIns="45705" rIns="91412" bIns="45705" numCol="1" anchor="t" anchorCtr="0" compatLnSpc="1">
            <a:prstTxWarp prst="textNoShape">
              <a:avLst/>
            </a:prstTxWarp>
          </a:bodyPr>
          <a:lstStyle>
            <a:lvl1pPr>
              <a:defRPr sz="1200" dirty="0"/>
            </a:lvl1pPr>
          </a:lstStyle>
          <a:p>
            <a:pPr>
              <a:defRPr/>
            </a:pPr>
            <a:endParaRPr lang="en-GB" dirty="0"/>
          </a:p>
        </p:txBody>
      </p:sp>
      <p:sp>
        <p:nvSpPr>
          <p:cNvPr id="47107" name="Rectangle 3"/>
          <p:cNvSpPr>
            <a:spLocks noGrp="1" noChangeArrowheads="1"/>
          </p:cNvSpPr>
          <p:nvPr>
            <p:ph type="dt" sz="quarter" idx="1"/>
          </p:nvPr>
        </p:nvSpPr>
        <p:spPr bwMode="auto">
          <a:xfrm>
            <a:off x="3884417" y="10"/>
            <a:ext cx="2972098" cy="465743"/>
          </a:xfrm>
          <a:prstGeom prst="rect">
            <a:avLst/>
          </a:prstGeom>
          <a:noFill/>
          <a:ln w="9525">
            <a:noFill/>
            <a:miter lim="800000"/>
            <a:headEnd/>
            <a:tailEnd/>
          </a:ln>
          <a:effectLst/>
        </p:spPr>
        <p:txBody>
          <a:bodyPr vert="horz" wrap="square" lIns="91412" tIns="45705" rIns="91412" bIns="45705" numCol="1" anchor="t" anchorCtr="0" compatLnSpc="1">
            <a:prstTxWarp prst="textNoShape">
              <a:avLst/>
            </a:prstTxWarp>
          </a:bodyPr>
          <a:lstStyle>
            <a:lvl1pPr algn="r">
              <a:defRPr sz="1200"/>
            </a:lvl1pPr>
          </a:lstStyle>
          <a:p>
            <a:pPr>
              <a:defRPr/>
            </a:pPr>
            <a:fld id="{40DCD292-CBD3-4501-8F48-D3DB30399293}" type="datetime1">
              <a:rPr lang="en-US"/>
              <a:pPr>
                <a:defRPr/>
              </a:pPr>
              <a:t>5/19/2016</a:t>
            </a:fld>
            <a:endParaRPr lang="en-US" dirty="0"/>
          </a:p>
        </p:txBody>
      </p:sp>
      <p:sp>
        <p:nvSpPr>
          <p:cNvPr id="47108" name="Rectangle 4"/>
          <p:cNvSpPr>
            <a:spLocks noGrp="1" noChangeArrowheads="1"/>
          </p:cNvSpPr>
          <p:nvPr>
            <p:ph type="ftr" sz="quarter" idx="2"/>
          </p:nvPr>
        </p:nvSpPr>
        <p:spPr bwMode="auto">
          <a:xfrm>
            <a:off x="9" y="8829131"/>
            <a:ext cx="2972098" cy="465743"/>
          </a:xfrm>
          <a:prstGeom prst="rect">
            <a:avLst/>
          </a:prstGeom>
          <a:noFill/>
          <a:ln w="9525">
            <a:noFill/>
            <a:miter lim="800000"/>
            <a:headEnd/>
            <a:tailEnd/>
          </a:ln>
          <a:effectLst/>
        </p:spPr>
        <p:txBody>
          <a:bodyPr vert="horz" wrap="square" lIns="91412" tIns="45705" rIns="91412" bIns="45705" numCol="1" anchor="b" anchorCtr="0" compatLnSpc="1">
            <a:prstTxWarp prst="textNoShape">
              <a:avLst/>
            </a:prstTxWarp>
          </a:bodyPr>
          <a:lstStyle>
            <a:lvl1pPr>
              <a:defRPr sz="1200" dirty="0"/>
            </a:lvl1pPr>
          </a:lstStyle>
          <a:p>
            <a:pPr>
              <a:defRPr/>
            </a:pPr>
            <a:endParaRPr lang="en-GB" dirty="0"/>
          </a:p>
        </p:txBody>
      </p:sp>
      <p:sp>
        <p:nvSpPr>
          <p:cNvPr id="47109" name="Rectangle 5"/>
          <p:cNvSpPr>
            <a:spLocks noGrp="1" noChangeArrowheads="1"/>
          </p:cNvSpPr>
          <p:nvPr>
            <p:ph type="sldNum" sz="quarter" idx="3"/>
          </p:nvPr>
        </p:nvSpPr>
        <p:spPr bwMode="auto">
          <a:xfrm>
            <a:off x="3884417" y="8829131"/>
            <a:ext cx="2972098" cy="465743"/>
          </a:xfrm>
          <a:prstGeom prst="rect">
            <a:avLst/>
          </a:prstGeom>
          <a:noFill/>
          <a:ln w="9525">
            <a:noFill/>
            <a:miter lim="800000"/>
            <a:headEnd/>
            <a:tailEnd/>
          </a:ln>
          <a:effectLst/>
        </p:spPr>
        <p:txBody>
          <a:bodyPr vert="horz" wrap="square" lIns="91412" tIns="45705" rIns="91412" bIns="45705" numCol="1" anchor="b" anchorCtr="0" compatLnSpc="1">
            <a:prstTxWarp prst="textNoShape">
              <a:avLst/>
            </a:prstTxWarp>
          </a:bodyPr>
          <a:lstStyle>
            <a:lvl1pPr algn="r">
              <a:defRPr sz="1200"/>
            </a:lvl1pPr>
          </a:lstStyle>
          <a:p>
            <a:pPr>
              <a:defRPr/>
            </a:pPr>
            <a:fld id="{CCD27276-2945-4AB2-830A-F1A8B5F16042}" type="slidenum">
              <a:rPr lang="en-US"/>
              <a:pPr>
                <a:defRPr/>
              </a:pPr>
              <a:t>‹#›</a:t>
            </a:fld>
            <a:endParaRPr lang="en-US" dirty="0"/>
          </a:p>
        </p:txBody>
      </p:sp>
    </p:spTree>
    <p:extLst>
      <p:ext uri="{BB962C8B-B14F-4D97-AF65-F5344CB8AC3E}">
        <p14:creationId xmlns:p14="http://schemas.microsoft.com/office/powerpoint/2010/main" val="2741999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9" y="10"/>
            <a:ext cx="2972098" cy="465743"/>
          </a:xfrm>
          <a:prstGeom prst="rect">
            <a:avLst/>
          </a:prstGeom>
          <a:noFill/>
          <a:ln w="9525">
            <a:noFill/>
            <a:miter lim="800000"/>
            <a:headEnd/>
            <a:tailEnd/>
          </a:ln>
        </p:spPr>
        <p:txBody>
          <a:bodyPr vert="horz" wrap="square" lIns="93149" tIns="46574" rIns="93149" bIns="46574" numCol="1" anchor="t" anchorCtr="0" compatLnSpc="1">
            <a:prstTxWarp prst="textNoShape">
              <a:avLst/>
            </a:prstTxWarp>
          </a:bodyPr>
          <a:lstStyle>
            <a:lvl1pPr defTabSz="931571">
              <a:defRPr sz="1200" dirty="0">
                <a:latin typeface="Arial" charset="0"/>
              </a:defRPr>
            </a:lvl1pPr>
          </a:lstStyle>
          <a:p>
            <a:pPr>
              <a:defRPr/>
            </a:pPr>
            <a:endParaRPr lang="en-GB" dirty="0"/>
          </a:p>
        </p:txBody>
      </p:sp>
      <p:sp>
        <p:nvSpPr>
          <p:cNvPr id="9219" name="Rectangle 3"/>
          <p:cNvSpPr>
            <a:spLocks noGrp="1" noChangeArrowheads="1"/>
          </p:cNvSpPr>
          <p:nvPr>
            <p:ph type="dt" idx="1"/>
          </p:nvPr>
        </p:nvSpPr>
        <p:spPr bwMode="auto">
          <a:xfrm>
            <a:off x="3884417" y="10"/>
            <a:ext cx="2972098" cy="465743"/>
          </a:xfrm>
          <a:prstGeom prst="rect">
            <a:avLst/>
          </a:prstGeom>
          <a:noFill/>
          <a:ln w="9525">
            <a:noFill/>
            <a:miter lim="800000"/>
            <a:headEnd/>
            <a:tailEnd/>
          </a:ln>
        </p:spPr>
        <p:txBody>
          <a:bodyPr vert="horz" wrap="square" lIns="93149" tIns="46574" rIns="93149" bIns="46574" numCol="1" anchor="t" anchorCtr="0" compatLnSpc="1">
            <a:prstTxWarp prst="textNoShape">
              <a:avLst/>
            </a:prstTxWarp>
          </a:bodyPr>
          <a:lstStyle>
            <a:lvl1pPr algn="r" defTabSz="931571">
              <a:defRPr sz="1200">
                <a:latin typeface="Arial" charset="0"/>
              </a:defRPr>
            </a:lvl1pPr>
          </a:lstStyle>
          <a:p>
            <a:pPr>
              <a:defRPr/>
            </a:pPr>
            <a:fld id="{74A5E966-4AD0-48E3-83AF-85E11A01381F}" type="datetime1">
              <a:rPr lang="en-GB"/>
              <a:pPr>
                <a:defRPr/>
              </a:pPr>
              <a:t>19/05/2016</a:t>
            </a:fld>
            <a:endParaRPr lang="en-GB" dirty="0"/>
          </a:p>
        </p:txBody>
      </p:sp>
      <p:sp>
        <p:nvSpPr>
          <p:cNvPr id="1536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86108" y="4416108"/>
            <a:ext cx="5485804" cy="4183995"/>
          </a:xfrm>
          <a:prstGeom prst="rect">
            <a:avLst/>
          </a:prstGeom>
          <a:noFill/>
          <a:ln w="9525">
            <a:noFill/>
            <a:miter lim="800000"/>
            <a:headEnd/>
            <a:tailEnd/>
          </a:ln>
        </p:spPr>
        <p:txBody>
          <a:bodyPr vert="horz" wrap="square" lIns="93149" tIns="46574" rIns="93149" bIns="4657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9" y="8829131"/>
            <a:ext cx="2972098" cy="465743"/>
          </a:xfrm>
          <a:prstGeom prst="rect">
            <a:avLst/>
          </a:prstGeom>
          <a:noFill/>
          <a:ln w="9525">
            <a:noFill/>
            <a:miter lim="800000"/>
            <a:headEnd/>
            <a:tailEnd/>
          </a:ln>
        </p:spPr>
        <p:txBody>
          <a:bodyPr vert="horz" wrap="square" lIns="93149" tIns="46574" rIns="93149" bIns="46574" numCol="1" anchor="b" anchorCtr="0" compatLnSpc="1">
            <a:prstTxWarp prst="textNoShape">
              <a:avLst/>
            </a:prstTxWarp>
          </a:bodyPr>
          <a:lstStyle>
            <a:lvl1pPr defTabSz="931571">
              <a:defRPr sz="1200" dirty="0">
                <a:latin typeface="Arial" charset="0"/>
              </a:defRPr>
            </a:lvl1pPr>
          </a:lstStyle>
          <a:p>
            <a:pPr>
              <a:defRPr/>
            </a:pPr>
            <a:endParaRPr lang="en-GB" dirty="0"/>
          </a:p>
        </p:txBody>
      </p:sp>
      <p:sp>
        <p:nvSpPr>
          <p:cNvPr id="9223" name="Rectangle 7"/>
          <p:cNvSpPr>
            <a:spLocks noGrp="1" noChangeArrowheads="1"/>
          </p:cNvSpPr>
          <p:nvPr>
            <p:ph type="sldNum" sz="quarter" idx="5"/>
          </p:nvPr>
        </p:nvSpPr>
        <p:spPr bwMode="auto">
          <a:xfrm>
            <a:off x="3884417" y="8829131"/>
            <a:ext cx="2972098" cy="465743"/>
          </a:xfrm>
          <a:prstGeom prst="rect">
            <a:avLst/>
          </a:prstGeom>
          <a:noFill/>
          <a:ln w="9525">
            <a:noFill/>
            <a:miter lim="800000"/>
            <a:headEnd/>
            <a:tailEnd/>
          </a:ln>
        </p:spPr>
        <p:txBody>
          <a:bodyPr vert="horz" wrap="square" lIns="93149" tIns="46574" rIns="93149" bIns="46574" numCol="1" anchor="b" anchorCtr="0" compatLnSpc="1">
            <a:prstTxWarp prst="textNoShape">
              <a:avLst/>
            </a:prstTxWarp>
          </a:bodyPr>
          <a:lstStyle>
            <a:lvl1pPr algn="r" defTabSz="931571">
              <a:defRPr sz="1200">
                <a:latin typeface="Arial" charset="0"/>
              </a:defRPr>
            </a:lvl1pPr>
          </a:lstStyle>
          <a:p>
            <a:pPr>
              <a:defRPr/>
            </a:pPr>
            <a:fld id="{57E978A9-76D2-46B5-9634-078DBA260E4B}" type="slidenum">
              <a:rPr lang="en-US"/>
              <a:pPr>
                <a:defRPr/>
              </a:pPr>
              <a:t>‹#›</a:t>
            </a:fld>
            <a:endParaRPr lang="en-US" dirty="0"/>
          </a:p>
        </p:txBody>
      </p:sp>
    </p:spTree>
    <p:extLst>
      <p:ext uri="{BB962C8B-B14F-4D97-AF65-F5344CB8AC3E}">
        <p14:creationId xmlns:p14="http://schemas.microsoft.com/office/powerpoint/2010/main" val="5883198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Good morning Ministers, partners, and</a:t>
            </a:r>
            <a:r>
              <a:rPr lang="en-US" baseline="0" dirty="0" smtClean="0"/>
              <a:t> colleagues and thank you for the opportunity to share with you this morning on an issue that is important to all of us in our efforts to protect human health and the environment.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a:pPr>
                <a:defRPr/>
              </a:pPr>
              <a:t>1</a:t>
            </a:fld>
            <a:endParaRPr lang="en-US" dirty="0"/>
          </a:p>
        </p:txBody>
      </p:sp>
    </p:spTree>
    <p:extLst>
      <p:ext uri="{BB962C8B-B14F-4D97-AF65-F5344CB8AC3E}">
        <p14:creationId xmlns:p14="http://schemas.microsoft.com/office/powerpoint/2010/main" val="427575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a:t>
            </a:r>
            <a:r>
              <a:rPr lang="en-US" baseline="0" dirty="0" smtClean="0"/>
              <a:t> is a serious threat to human health and the environment and is especially dangerous for growing children.  We have known this for a long time and countries around the world have been working together for years to reduce exposure to lead.</a:t>
            </a:r>
          </a:p>
          <a:p>
            <a:endParaRPr lang="en-US" baseline="0" dirty="0" smtClean="0"/>
          </a:p>
          <a:p>
            <a:r>
              <a:rPr lang="en-US" baseline="0" dirty="0" smtClean="0"/>
              <a:t>Through the Partnership for Clean Fuels in Vehicles, we banned lead in gasoline and this has produced tremendous health, environment, and economic benefits around the world.</a:t>
            </a:r>
          </a:p>
          <a:p>
            <a:endParaRPr lang="en-US" baseline="0" dirty="0" smtClean="0"/>
          </a:p>
          <a:p>
            <a:r>
              <a:rPr lang="en-US" baseline="0" dirty="0" smtClean="0"/>
              <a:t>However, lead exposure is still a problem and lead in paint is now the major source of childhood exposure to lead.  </a:t>
            </a:r>
          </a:p>
          <a:p>
            <a:endParaRPr lang="en-US" baseline="0" dirty="0" smtClean="0"/>
          </a:p>
          <a:p>
            <a:r>
              <a:rPr lang="en-US" baseline="0" dirty="0" smtClean="0"/>
              <a:t>The good news is that we can do something about it.  Governments can require the use of low-cost alternatives and both government and industry agree that laws are needed to eliminate lead in paint.  </a:t>
            </a:r>
          </a:p>
          <a:p>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2</a:t>
            </a:fld>
            <a:endParaRPr lang="en-US" dirty="0"/>
          </a:p>
        </p:txBody>
      </p:sp>
    </p:spTree>
    <p:extLst>
      <p:ext uri="{BB962C8B-B14F-4D97-AF65-F5344CB8AC3E}">
        <p14:creationId xmlns:p14="http://schemas.microsoft.com/office/powerpoint/2010/main" val="300374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80000"/>
              </a:lnSpc>
              <a:spcBef>
                <a:spcPts val="0"/>
              </a:spcBef>
              <a:spcAft>
                <a:spcPts val="0"/>
              </a:spcAft>
              <a:buClr>
                <a:srgbClr val="922984"/>
              </a:buClr>
              <a:buSzTx/>
              <a:buFontTx/>
              <a:buNone/>
              <a:tabLst/>
              <a:defRPr/>
            </a:pPr>
            <a:r>
              <a:rPr lang="en-US" altLang="en-US" dirty="0" smtClean="0"/>
              <a:t>Lead is</a:t>
            </a:r>
            <a:r>
              <a:rPr lang="en-US" altLang="en-US" baseline="0" dirty="0" smtClean="0"/>
              <a:t> especially harmful to children, affecting their n</a:t>
            </a:r>
            <a:r>
              <a:rPr lang="en-US" dirty="0" smtClean="0"/>
              <a:t>eurological, cardiovascular, reproductive, renal, gastrointestinal and hematological systems.</a:t>
            </a:r>
            <a:r>
              <a:rPr lang="en-US" baseline="0" dirty="0" smtClean="0"/>
              <a:t> </a:t>
            </a:r>
          </a:p>
          <a:p>
            <a:pPr marL="0" marR="0" lvl="0" indent="0" algn="l" defTabSz="914400" rtl="0" eaLnBrk="1" fontAlgn="auto" latinLnBrk="0" hangingPunct="1">
              <a:lnSpc>
                <a:spcPct val="80000"/>
              </a:lnSpc>
              <a:spcBef>
                <a:spcPts val="0"/>
              </a:spcBef>
              <a:spcAft>
                <a:spcPts val="0"/>
              </a:spcAft>
              <a:buClr>
                <a:srgbClr val="922984"/>
              </a:buClr>
              <a:buSzTx/>
              <a:buFontTx/>
              <a:buNone/>
              <a:tabLst/>
              <a:defRPr/>
            </a:pPr>
            <a:endParaRPr lang="en-US" altLang="en-US" baseline="0" dirty="0" smtClean="0"/>
          </a:p>
          <a:p>
            <a:pPr marL="0" marR="0" lvl="0" indent="0" algn="l" defTabSz="914400" rtl="0" eaLnBrk="1" fontAlgn="auto" latinLnBrk="0" hangingPunct="1">
              <a:lnSpc>
                <a:spcPct val="80000"/>
              </a:lnSpc>
              <a:spcBef>
                <a:spcPts val="0"/>
              </a:spcBef>
              <a:spcAft>
                <a:spcPts val="0"/>
              </a:spcAft>
              <a:buClr>
                <a:srgbClr val="922984"/>
              </a:buClr>
              <a:buSzTx/>
              <a:buFontTx/>
              <a:buNone/>
              <a:tabLst/>
              <a:defRPr/>
            </a:pPr>
            <a:r>
              <a:rPr lang="en-US" altLang="en-US" dirty="0" smtClean="0"/>
              <a:t>Children are uniquely vulnerable because, pound for pound, children</a:t>
            </a:r>
            <a:r>
              <a:rPr lang="en-US" altLang="en-US" baseline="0" dirty="0" smtClean="0"/>
              <a:t> </a:t>
            </a:r>
            <a:r>
              <a:rPr lang="en-US" altLang="en-US" dirty="0" smtClean="0"/>
              <a:t>drink more water, eat more food and breathe in more air than</a:t>
            </a:r>
            <a:r>
              <a:rPr lang="en-US" altLang="en-US" baseline="0" dirty="0" smtClean="0"/>
              <a:t> adults and because d</a:t>
            </a:r>
            <a:r>
              <a:rPr lang="en-US" altLang="en-US" dirty="0" smtClean="0"/>
              <a:t>eveloping organ systems are more susceptible to the damaging effects of lead exposure.</a:t>
            </a:r>
            <a:endParaRPr lang="en-US" altLang="en-US" baseline="0" dirty="0" smtClean="0"/>
          </a:p>
          <a:p>
            <a:pPr marL="0" marR="0" lvl="0" indent="0" algn="l" defTabSz="914400" rtl="0" eaLnBrk="1" fontAlgn="auto" latinLnBrk="0" hangingPunct="1">
              <a:lnSpc>
                <a:spcPct val="80000"/>
              </a:lnSpc>
              <a:spcBef>
                <a:spcPts val="0"/>
              </a:spcBef>
              <a:spcAft>
                <a:spcPts val="0"/>
              </a:spcAft>
              <a:buClr>
                <a:srgbClr val="922984"/>
              </a:buClr>
              <a:buSzTx/>
              <a:buFontTx/>
              <a:buNone/>
              <a:tabLst/>
              <a:defRPr/>
            </a:pPr>
            <a:endParaRPr lang="en-US" altLang="en-US" baseline="0" dirty="0" smtClean="0"/>
          </a:p>
          <a:p>
            <a:pPr marL="0" marR="0" lvl="0" indent="0" algn="l" defTabSz="914400" rtl="0" eaLnBrk="1" fontAlgn="auto" latinLnBrk="0" hangingPunct="1">
              <a:lnSpc>
                <a:spcPct val="80000"/>
              </a:lnSpc>
              <a:spcBef>
                <a:spcPts val="0"/>
              </a:spcBef>
              <a:spcAft>
                <a:spcPts val="0"/>
              </a:spcAft>
              <a:buClr>
                <a:srgbClr val="922984"/>
              </a:buClr>
              <a:buSzTx/>
              <a:buFontTx/>
              <a:buNone/>
              <a:tabLst/>
              <a:defRPr/>
            </a:pPr>
            <a:r>
              <a:rPr lang="en-US" altLang="en-US" baseline="0" dirty="0" smtClean="0"/>
              <a:t>Exposure to lead can carry life-long consequences.  There is simply no safe level of exposure to lead.  </a:t>
            </a:r>
            <a:endParaRPr lang="en-US" alt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3</a:t>
            </a:fld>
            <a:endParaRPr lang="en-US" dirty="0"/>
          </a:p>
        </p:txBody>
      </p:sp>
    </p:spTree>
    <p:extLst>
      <p:ext uri="{BB962C8B-B14F-4D97-AF65-F5344CB8AC3E}">
        <p14:creationId xmlns:p14="http://schemas.microsoft.com/office/powerpoint/2010/main" val="1415338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the years, legal restrictions on lead have successfully decreased the use of lead in fuel, plumbing and other products and processes. These restrictions have effectively reduced the level of lead exposure in human populations.</a:t>
            </a:r>
          </a:p>
          <a:p>
            <a:endParaRPr lang="en-US" dirty="0" smtClean="0"/>
          </a:p>
          <a:p>
            <a:r>
              <a:rPr lang="en-US" dirty="0" smtClean="0"/>
              <a:t>The</a:t>
            </a:r>
            <a:r>
              <a:rPr lang="en-US" baseline="0" dirty="0" smtClean="0"/>
              <a:t>se reduced exposure levels are correlated with an increase of 4-7 IQ points in children born today versus those born 40 years ago. </a:t>
            </a:r>
          </a:p>
          <a:p>
            <a:endParaRPr lang="en-US" baseline="0" dirty="0" smtClean="0"/>
          </a:p>
          <a:p>
            <a:r>
              <a:rPr lang="en-US" baseline="0" dirty="0" smtClean="0"/>
              <a:t>Getting the lead out of gasoline is one of the major health victories of the past 50 years and has lead to economic benefits ranging up to 4% of annual global GDP.  </a:t>
            </a:r>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4</a:t>
            </a:fld>
            <a:endParaRPr lang="en-US" dirty="0"/>
          </a:p>
        </p:txBody>
      </p:sp>
    </p:spTree>
    <p:extLst>
      <p:ext uri="{BB962C8B-B14F-4D97-AF65-F5344CB8AC3E}">
        <p14:creationId xmlns:p14="http://schemas.microsoft.com/office/powerpoint/2010/main" val="3815328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there is</a:t>
            </a:r>
            <a:r>
              <a:rPr lang="en-US" baseline="0" dirty="0" smtClean="0"/>
              <a:t> still a long way to go in preventing lead exposure </a:t>
            </a:r>
          </a:p>
          <a:p>
            <a:endParaRPr lang="en-US" dirty="0" smtClean="0"/>
          </a:p>
          <a:p>
            <a:r>
              <a:rPr lang="en-US" dirty="0" smtClean="0"/>
              <a:t>In countries</a:t>
            </a:r>
            <a:r>
              <a:rPr lang="en-US" baseline="0" dirty="0" smtClean="0"/>
              <a:t> around the world, lead is still sold on shelves and uses to decorate homes, schools, children’s toys, and all over the environment in which we live everyday.</a:t>
            </a:r>
          </a:p>
          <a:p>
            <a:endParaRPr lang="en-US" baseline="0" dirty="0" smtClean="0"/>
          </a:p>
          <a:p>
            <a:r>
              <a:rPr lang="en-US" dirty="0" smtClean="0"/>
              <a:t>Lead is intentionally added to paint for drying and color properties, but economically feasible alternatives are available for all lead-containing paint ingredients. </a:t>
            </a:r>
          </a:p>
          <a:p>
            <a:endParaRPr lang="en-US" dirty="0" smtClean="0"/>
          </a:p>
          <a:p>
            <a:r>
              <a:rPr lang="en-US" dirty="0" smtClean="0"/>
              <a:t>Alternatives to using lead in paint are both affordable and available.</a:t>
            </a:r>
            <a:r>
              <a:rPr lang="en-US" baseline="0" dirty="0" smtClean="0"/>
              <a:t>  </a:t>
            </a:r>
          </a:p>
          <a:p>
            <a:endParaRPr lang="en-US" baseline="0" dirty="0" smtClean="0"/>
          </a:p>
          <a:p>
            <a:r>
              <a:rPr lang="en-US" baseline="0" dirty="0" smtClean="0"/>
              <a:t>And industry and government are in agreement that the solution to this problem is enacting and enforcing lead paint laws in every country around the world so that the children of tomorrow are not exposed to this serious health risk.  </a:t>
            </a:r>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5</a:t>
            </a:fld>
            <a:endParaRPr lang="en-US" dirty="0"/>
          </a:p>
        </p:txBody>
      </p:sp>
    </p:spTree>
    <p:extLst>
      <p:ext uri="{BB962C8B-B14F-4D97-AF65-F5344CB8AC3E}">
        <p14:creationId xmlns:p14="http://schemas.microsoft.com/office/powerpoint/2010/main" val="314747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Lead Paint Alliance is working to get the lead out of paint by 2020.</a:t>
            </a:r>
          </a:p>
          <a:p>
            <a:r>
              <a:rPr lang="en-US" baseline="0" dirty="0" smtClean="0"/>
              <a:t>  </a:t>
            </a:r>
          </a:p>
          <a:p>
            <a:r>
              <a:rPr lang="en-US" dirty="0" smtClean="0"/>
              <a:t>The</a:t>
            </a:r>
            <a:r>
              <a:rPr lang="en-US" baseline="0" dirty="0" smtClean="0"/>
              <a:t> Lead Paint Alliance is a voluntary partnership that is jointly led by the World Health Organization and UNEP.</a:t>
            </a:r>
          </a:p>
          <a:p>
            <a:endParaRPr lang="en-US" baseline="0" dirty="0" smtClean="0"/>
          </a:p>
          <a:p>
            <a:r>
              <a:rPr lang="en-US" baseline="0" dirty="0" smtClean="0"/>
              <a:t>EPA serves as the Chair of the Alliance Advisory Group.</a:t>
            </a:r>
          </a:p>
          <a:p>
            <a:endParaRPr lang="en-US" baseline="0" dirty="0" smtClean="0"/>
          </a:p>
          <a:p>
            <a:r>
              <a:rPr lang="en-US" baseline="0" dirty="0" smtClean="0"/>
              <a:t>Partners to the alliance include government agencies, NGOs, Industry and academics.  UNIDO is one of the newer partners and we are glad they are on board.</a:t>
            </a:r>
          </a:p>
          <a:p>
            <a:endParaRPr lang="en-US" baseline="0" dirty="0" smtClean="0"/>
          </a:p>
          <a:p>
            <a:r>
              <a:rPr lang="en-US" baseline="0" dirty="0" smtClean="0"/>
              <a:t>A subset of governments from each major region in the world, industry, NGOs and international organizations are members of an Advisory Group, which leads the work of the Alliance.</a:t>
            </a:r>
          </a:p>
          <a:p>
            <a:endParaRPr lang="en-US" dirty="0" smtClean="0"/>
          </a:p>
          <a:p>
            <a:r>
              <a:rPr lang="en-US" dirty="0" smtClean="0"/>
              <a:t>Models PCFV,</a:t>
            </a:r>
            <a:r>
              <a:rPr lang="en-US" baseline="0" dirty="0" smtClean="0"/>
              <a:t> which was successful in phasing out lead in gasoline.</a:t>
            </a:r>
          </a:p>
          <a:p>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6</a:t>
            </a:fld>
            <a:endParaRPr lang="en-US" dirty="0"/>
          </a:p>
        </p:txBody>
      </p:sp>
    </p:spTree>
    <p:extLst>
      <p:ext uri="{BB962C8B-B14F-4D97-AF65-F5344CB8AC3E}">
        <p14:creationId xmlns:p14="http://schemas.microsoft.com/office/powerpoint/2010/main" val="3871039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Arial" charset="0"/>
                <a:ea typeface="ＭＳ Ｐゴシック" charset="-128"/>
                <a:cs typeface="ＭＳ Ｐゴシック" charset="-128"/>
              </a:rPr>
              <a:t>A recent report developed by UNEP in partnership with World Resources Institute highlights the status of lead regulations around the world.  </a:t>
            </a:r>
          </a:p>
          <a:p>
            <a:pPr lvl="0"/>
            <a:r>
              <a:rPr lang="en-US" sz="1200" kern="1200" dirty="0" smtClean="0">
                <a:solidFill>
                  <a:schemeClr val="tx1"/>
                </a:solidFill>
                <a:effectLst/>
                <a:latin typeface="Arial" charset="0"/>
                <a:ea typeface="ＭＳ Ｐゴシック" charset="-128"/>
                <a:cs typeface="ＭＳ Ｐゴシック" charset="-128"/>
              </a:rPr>
              <a:t>Over the years, legal restrictions on lead have successfully decreased the use of lead in fuel, plumbing and other products and processes. These restrictions have effectively reduced the level of lead exposure in human populations.</a:t>
            </a:r>
          </a:p>
          <a:p>
            <a:pPr lvl="0"/>
            <a:r>
              <a:rPr lang="en-US" sz="1200" kern="1200" dirty="0" smtClean="0">
                <a:solidFill>
                  <a:schemeClr val="tx1"/>
                </a:solidFill>
                <a:effectLst/>
                <a:latin typeface="Arial" charset="0"/>
                <a:ea typeface="ＭＳ Ｐゴシック" charset="-128"/>
                <a:cs typeface="ＭＳ Ｐゴシック" charset="-128"/>
              </a:rPr>
              <a:t> </a:t>
            </a:r>
          </a:p>
          <a:p>
            <a:pPr lvl="0"/>
            <a:r>
              <a:rPr lang="en-US" sz="1200" kern="1200" dirty="0" smtClean="0">
                <a:solidFill>
                  <a:schemeClr val="tx1"/>
                </a:solidFill>
                <a:effectLst/>
                <a:latin typeface="Arial" charset="0"/>
                <a:ea typeface="ＭＳ Ｐゴシック" charset="-128"/>
                <a:cs typeface="ＭＳ Ｐゴシック" charset="-128"/>
              </a:rPr>
              <a:t>However, paints containing lead are still widely manufactured and purchased in many countries across the world.</a:t>
            </a:r>
          </a:p>
          <a:p>
            <a:pPr lvl="0"/>
            <a:r>
              <a:rPr lang="en-US" sz="1200" kern="1200" dirty="0" smtClean="0">
                <a:solidFill>
                  <a:schemeClr val="tx1"/>
                </a:solidFill>
                <a:effectLst/>
                <a:latin typeface="Arial" charset="0"/>
                <a:ea typeface="ＭＳ Ｐゴシック" charset="-128"/>
                <a:cs typeface="ＭＳ Ｐゴシック" charset="-128"/>
              </a:rPr>
              <a:t> </a:t>
            </a:r>
          </a:p>
          <a:p>
            <a:pPr lvl="0"/>
            <a:r>
              <a:rPr lang="en-US" sz="1200" kern="1200" dirty="0" smtClean="0">
                <a:solidFill>
                  <a:schemeClr val="tx1"/>
                </a:solidFill>
                <a:effectLst/>
                <a:latin typeface="Arial" charset="0"/>
                <a:ea typeface="ＭＳ Ｐゴシック" charset="-128"/>
                <a:cs typeface="ＭＳ Ｐゴシック" charset="-128"/>
              </a:rPr>
              <a:t>The global status report on phasing out lead paint is a comprehensive report on legislations and regulations of lead paint limits in countries around the world. The report further analyses the importance of legislation and regulations which are still needed in many developing countries around the world to reduce exposure to lead.</a:t>
            </a:r>
          </a:p>
          <a:p>
            <a:pPr lvl="0"/>
            <a:endParaRPr lang="en-US" sz="1200" kern="1200" dirty="0" smtClean="0">
              <a:solidFill>
                <a:schemeClr val="tx1"/>
              </a:solidFill>
              <a:effectLst/>
              <a:latin typeface="Arial" charset="0"/>
              <a:ea typeface="ＭＳ Ｐゴシック" charset="-128"/>
              <a:cs typeface="ＭＳ Ｐゴシック" charset="-128"/>
            </a:endParaRPr>
          </a:p>
          <a:p>
            <a:pPr lvl="0"/>
            <a:r>
              <a:rPr lang="en-US" sz="1200" kern="1200" dirty="0" smtClean="0">
                <a:solidFill>
                  <a:schemeClr val="tx1"/>
                </a:solidFill>
                <a:effectLst/>
                <a:latin typeface="Arial" charset="0"/>
                <a:ea typeface="ＭＳ Ｐゴシック" charset="-128"/>
                <a:cs typeface="ＭＳ Ｐゴシック" charset="-128"/>
              </a:rPr>
              <a:t>The report highlights the need for lead paint laws to protect children and workers in the developing world.  </a:t>
            </a:r>
          </a:p>
          <a:p>
            <a:pPr lvl="0"/>
            <a:r>
              <a:rPr lang="en-US" sz="1200" kern="1200" dirty="0" smtClean="0">
                <a:solidFill>
                  <a:schemeClr val="tx1"/>
                </a:solidFill>
                <a:effectLst/>
                <a:latin typeface="Arial" charset="0"/>
                <a:ea typeface="ＭＳ Ｐゴシック" charset="-128"/>
                <a:cs typeface="ＭＳ Ｐゴシック" charset="-128"/>
              </a:rPr>
              <a:t>Regardless of the limits, the report further looks towards enforcement on manufacture, use and trade to phase-out lead in paint.</a:t>
            </a:r>
            <a:endParaRPr lang="en-US" sz="1200" kern="1200" dirty="0">
              <a:solidFill>
                <a:schemeClr val="tx1"/>
              </a:solidFill>
              <a:effectLst/>
              <a:latin typeface="Arial" charset="0"/>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4FDD0424-66C1-40D5-99B3-D31C7D144E37}" type="slidenum">
              <a:rPr lang="en-US" smtClean="0"/>
              <a:pPr/>
              <a:t>7</a:t>
            </a:fld>
            <a:endParaRPr lang="en-US"/>
          </a:p>
        </p:txBody>
      </p:sp>
    </p:spTree>
    <p:extLst>
      <p:ext uri="{BB962C8B-B14F-4D97-AF65-F5344CB8AC3E}">
        <p14:creationId xmlns:p14="http://schemas.microsoft.com/office/powerpoint/2010/main" val="1018444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Arial" charset="0"/>
                <a:ea typeface="ＭＳ Ｐゴシック" charset="-128"/>
                <a:cs typeface="ＭＳ Ｐゴシック" charset="-128"/>
              </a:rPr>
              <a:t>On a continental level, Europe dominated highest number of countries with lead paint laws and Africa has the highest number of countries with no lead paint laws. Showing a direct linkage between lead paint laws and income level of countries.</a:t>
            </a:r>
          </a:p>
          <a:p>
            <a:pPr lvl="0"/>
            <a:r>
              <a:rPr lang="en-US" sz="1200" kern="1200" dirty="0" smtClean="0">
                <a:solidFill>
                  <a:schemeClr val="tx1"/>
                </a:solidFill>
                <a:effectLst/>
                <a:latin typeface="Arial" charset="0"/>
                <a:ea typeface="ＭＳ Ｐゴシック" charset="-128"/>
                <a:cs typeface="ＭＳ Ｐゴシック" charset="-128"/>
              </a:rPr>
              <a:t>   </a:t>
            </a:r>
          </a:p>
          <a:p>
            <a:pPr lvl="0"/>
            <a:r>
              <a:rPr lang="en-US" sz="1200" kern="1200" dirty="0" smtClean="0">
                <a:solidFill>
                  <a:schemeClr val="tx1"/>
                </a:solidFill>
                <a:effectLst/>
                <a:latin typeface="Arial" charset="0"/>
                <a:ea typeface="ＭＳ Ｐゴシック" charset="-128"/>
                <a:cs typeface="ＭＳ Ｐゴシック" charset="-128"/>
              </a:rPr>
              <a:t>This graph illustrates even more clearly the imbalance of countries with lead paint laws. </a:t>
            </a:r>
          </a:p>
          <a:p>
            <a:pPr lvl="0"/>
            <a:endParaRPr lang="en-US" sz="1200" kern="1200" dirty="0" smtClean="0">
              <a:solidFill>
                <a:schemeClr val="tx1"/>
              </a:solidFill>
              <a:effectLst/>
              <a:latin typeface="Arial" charset="0"/>
              <a:ea typeface="ＭＳ Ｐゴシック" charset="-128"/>
              <a:cs typeface="ＭＳ Ｐゴシック" charset="-128"/>
            </a:endParaRPr>
          </a:p>
          <a:p>
            <a:pPr lvl="0"/>
            <a:r>
              <a:rPr lang="en-US" sz="1200" kern="1200" dirty="0" smtClean="0">
                <a:solidFill>
                  <a:schemeClr val="tx1"/>
                </a:solidFill>
                <a:effectLst/>
                <a:latin typeface="Arial" charset="0"/>
                <a:ea typeface="ＭＳ Ｐゴシック" charset="-128"/>
                <a:cs typeface="ＭＳ Ｐゴシック" charset="-128"/>
              </a:rPr>
              <a:t>On the brighter side, progress has been made in some countries over the last 5 years, however lead paint still remains largely unregulated or subject to purely voluntary standards in many countries throughout the world.</a:t>
            </a:r>
          </a:p>
          <a:p>
            <a:endParaRPr lang="en-US" dirty="0"/>
          </a:p>
        </p:txBody>
      </p:sp>
      <p:sp>
        <p:nvSpPr>
          <p:cNvPr id="4" name="Slide Number Placeholder 3"/>
          <p:cNvSpPr>
            <a:spLocks noGrp="1"/>
          </p:cNvSpPr>
          <p:nvPr>
            <p:ph type="sldNum" sz="quarter" idx="10"/>
          </p:nvPr>
        </p:nvSpPr>
        <p:spPr/>
        <p:txBody>
          <a:bodyPr/>
          <a:lstStyle/>
          <a:p>
            <a:fld id="{4FDD0424-66C1-40D5-99B3-D31C7D144E37}" type="slidenum">
              <a:rPr lang="en-US" smtClean="0"/>
              <a:pPr/>
              <a:t>8</a:t>
            </a:fld>
            <a:endParaRPr lang="en-US"/>
          </a:p>
        </p:txBody>
      </p:sp>
    </p:spTree>
    <p:extLst>
      <p:ext uri="{BB962C8B-B14F-4D97-AF65-F5344CB8AC3E}">
        <p14:creationId xmlns:p14="http://schemas.microsoft.com/office/powerpoint/2010/main" val="3932589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Lead exposure to children has staggering economic costs.</a:t>
            </a:r>
          </a:p>
          <a:p>
            <a:pPr lvl="0"/>
            <a:r>
              <a:rPr lang="en-US" sz="1200" kern="1200" dirty="0" smtClean="0">
                <a:solidFill>
                  <a:schemeClr val="tx1"/>
                </a:solidFill>
                <a:effectLst/>
                <a:latin typeface="Arial" charset="0"/>
                <a:ea typeface="ＭＳ Ｐゴシック" charset="-128"/>
                <a:cs typeface="ＭＳ Ｐゴシック" charset="-128"/>
              </a:rPr>
              <a:t>An NYU study has estimated the annual cost of children's lost IQ in low and middle income countries at $977 billion – almost a trillion dollars per year.  </a:t>
            </a:r>
          </a:p>
          <a:p>
            <a:pPr lvl="0"/>
            <a:r>
              <a:rPr lang="en-US" sz="1200" kern="1200" dirty="0" smtClean="0">
                <a:solidFill>
                  <a:schemeClr val="tx1"/>
                </a:solidFill>
                <a:effectLst/>
                <a:latin typeface="Arial" charset="0"/>
                <a:ea typeface="ＭＳ Ｐゴシック" charset="-128"/>
                <a:cs typeface="ＭＳ Ｐゴシック" charset="-128"/>
              </a:rPr>
              <a:t>For some countries the economic cost is 3, 5 or even 7 percent of their GDP. </a:t>
            </a:r>
          </a:p>
          <a:p>
            <a:endParaRPr lang="en-US" dirty="0"/>
          </a:p>
        </p:txBody>
      </p:sp>
      <p:sp>
        <p:nvSpPr>
          <p:cNvPr id="4" name="Slide Number Placeholder 3"/>
          <p:cNvSpPr>
            <a:spLocks noGrp="1"/>
          </p:cNvSpPr>
          <p:nvPr>
            <p:ph type="sldNum" sz="quarter" idx="10"/>
          </p:nvPr>
        </p:nvSpPr>
        <p:spPr/>
        <p:txBody>
          <a:bodyPr/>
          <a:lstStyle/>
          <a:p>
            <a:fld id="{4FDD0424-66C1-40D5-99B3-D31C7D144E37}" type="slidenum">
              <a:rPr lang="en-US" smtClean="0"/>
              <a:pPr/>
              <a:t>9</a:t>
            </a:fld>
            <a:endParaRPr lang="en-US"/>
          </a:p>
        </p:txBody>
      </p:sp>
    </p:spTree>
    <p:extLst>
      <p:ext uri="{BB962C8B-B14F-4D97-AF65-F5344CB8AC3E}">
        <p14:creationId xmlns:p14="http://schemas.microsoft.com/office/powerpoint/2010/main" val="3503084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a:t>
            </a:r>
            <a:r>
              <a:rPr lang="en-US" baseline="0" dirty="0" smtClean="0"/>
              <a:t> countries suffer higher rates of exposure to lead and bear high costs for lead exposure.  Until legal limits are in place, the developing world will continue to bear the burden of these costs. </a:t>
            </a:r>
            <a:endParaRPr lang="en-US" dirty="0"/>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10</a:t>
            </a:fld>
            <a:endParaRPr lang="en-US" dirty="0"/>
          </a:p>
        </p:txBody>
      </p:sp>
    </p:spTree>
    <p:extLst>
      <p:ext uri="{BB962C8B-B14F-4D97-AF65-F5344CB8AC3E}">
        <p14:creationId xmlns:p14="http://schemas.microsoft.com/office/powerpoint/2010/main" val="1654658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A</a:t>
            </a:r>
            <a:r>
              <a:rPr lang="en-US" b="0" baseline="0" dirty="0" smtClean="0"/>
              <a:t> new map from NYU can help countries understand the economic cost of childhood lead exposure in their countries.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solidFill>
                  <a:prstClr val="black"/>
                </a:solidFill>
                <a:latin typeface="Arial" panose="020B0604020202020204" pitchFamily="34" charset="0"/>
                <a:cs typeface="Arial" panose="020B0604020202020204" pitchFamily="34" charset="0"/>
              </a:rPr>
              <a:t>The map helps stakeholders and decision makers understand and quantify the preventable economic burden of childhood lead exposure in LMICs</a:t>
            </a:r>
            <a:endParaRPr lang="en-US" b="0" dirty="0" smtClean="0"/>
          </a:p>
          <a:p>
            <a:r>
              <a:rPr lang="en-US" b="0" baseline="0" dirty="0" smtClean="0"/>
              <a:t>The map enables you to click on your country and see the economic cost of childhood IQ loss in your country.</a:t>
            </a:r>
          </a:p>
          <a:p>
            <a:r>
              <a:rPr lang="en-US" b="0" baseline="0" dirty="0" smtClean="0"/>
              <a:t>The map displays both the economic cost in dollars and the percent GDP loss for each country.</a:t>
            </a:r>
          </a:p>
          <a:p>
            <a:r>
              <a:rPr lang="en-US" b="0" baseline="0" dirty="0" smtClean="0"/>
              <a:t>This view shows the impact by cost.</a:t>
            </a:r>
          </a:p>
          <a:p>
            <a:endParaRPr lang="en-US" dirty="0"/>
          </a:p>
        </p:txBody>
      </p:sp>
      <p:sp>
        <p:nvSpPr>
          <p:cNvPr id="4" name="Slide Number Placeholder 3"/>
          <p:cNvSpPr>
            <a:spLocks noGrp="1"/>
          </p:cNvSpPr>
          <p:nvPr>
            <p:ph type="sldNum" sz="quarter" idx="10"/>
          </p:nvPr>
        </p:nvSpPr>
        <p:spPr/>
        <p:txBody>
          <a:bodyPr/>
          <a:lstStyle/>
          <a:p>
            <a:fld id="{31DC997A-E8DD-4DFF-9F9C-E79874C95327}" type="slidenum">
              <a:rPr lang="en-US" smtClean="0"/>
              <a:t>11</a:t>
            </a:fld>
            <a:endParaRPr lang="en-US"/>
          </a:p>
        </p:txBody>
      </p:sp>
    </p:spTree>
    <p:extLst>
      <p:ext uri="{BB962C8B-B14F-4D97-AF65-F5344CB8AC3E}">
        <p14:creationId xmlns:p14="http://schemas.microsoft.com/office/powerpoint/2010/main" val="4182089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latin typeface="Arial" panose="020B0604020202020204" pitchFamily="34" charset="0"/>
                <a:cs typeface="Arial" panose="020B0604020202020204" pitchFamily="34" charset="0"/>
              </a:rPr>
              <a:t>This map shows</a:t>
            </a:r>
            <a:r>
              <a:rPr lang="en-US" b="1" baseline="0" dirty="0" smtClean="0">
                <a:latin typeface="Arial" panose="020B0604020202020204" pitchFamily="34" charset="0"/>
                <a:cs typeface="Arial" panose="020B0604020202020204" pitchFamily="34" charset="0"/>
              </a:rPr>
              <a:t> the economic cost in percent of GDP.  </a:t>
            </a:r>
          </a:p>
          <a:p>
            <a:pPr marL="0" indent="0">
              <a:buFont typeface="Arial" panose="020B0604020202020204" pitchFamily="34" charset="0"/>
              <a:buNone/>
            </a:pPr>
            <a:r>
              <a:rPr lang="en-US" b="1" dirty="0" smtClean="0">
                <a:latin typeface="Arial" panose="020B0604020202020204" pitchFamily="34" charset="0"/>
                <a:cs typeface="Arial" panose="020B0604020202020204" pitchFamily="34" charset="0"/>
              </a:rPr>
              <a:t>Interactive map </a:t>
            </a:r>
            <a:r>
              <a:rPr lang="en-US" dirty="0" smtClean="0">
                <a:latin typeface="Arial" panose="020B0604020202020204" pitchFamily="34" charset="0"/>
                <a:cs typeface="Arial" panose="020B0604020202020204" pitchFamily="34" charset="0"/>
              </a:rPr>
              <a:t>based on the findings of this analysis</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 low and middle income countries</a:t>
            </a:r>
            <a:r>
              <a:rPr lang="en-US" baseline="0" dirty="0" smtClean="0">
                <a:latin typeface="Arial" panose="020B0604020202020204" pitchFamily="34" charset="0"/>
                <a:cs typeface="Arial" panose="020B0604020202020204" pitchFamily="34" charset="0"/>
              </a:rPr>
              <a:t> and </a:t>
            </a:r>
            <a:r>
              <a:rPr lang="en-US" dirty="0" smtClean="0">
                <a:latin typeface="Arial" panose="020B0604020202020204" pitchFamily="34" charset="0"/>
                <a:cs typeface="Arial" panose="020B0604020202020204" pitchFamily="34" charset="0"/>
              </a:rPr>
              <a:t>displays cost and corresponding percent GDP loss by country.</a:t>
            </a:r>
          </a:p>
          <a:p>
            <a:pPr marL="285734" indent="-285734">
              <a:buFont typeface="Arial" panose="020B0604020202020204" pitchFamily="34" charset="0"/>
              <a:buChar char="•"/>
            </a:pPr>
            <a:r>
              <a:rPr lang="en-US" dirty="0" smtClean="0">
                <a:latin typeface="Arial" panose="020B0604020202020204" pitchFamily="34" charset="0"/>
                <a:cs typeface="Arial" panose="020B0604020202020204" pitchFamily="34" charset="0"/>
              </a:rPr>
              <a:t>It</a:t>
            </a:r>
            <a:r>
              <a:rPr lang="en-US" baseline="0" dirty="0" smtClean="0">
                <a:latin typeface="Arial" panose="020B0604020202020204" pitchFamily="34" charset="0"/>
                <a:cs typeface="Arial" panose="020B0604020202020204" pitchFamily="34" charset="0"/>
              </a:rPr>
              <a:t> p</a:t>
            </a:r>
            <a:r>
              <a:rPr lang="en-US" dirty="0" smtClean="0">
                <a:latin typeface="Arial" panose="020B0604020202020204" pitchFamily="34" charset="0"/>
                <a:cs typeface="Arial" panose="020B0604020202020204" pitchFamily="34" charset="0"/>
              </a:rPr>
              <a:t>rovides </a:t>
            </a:r>
            <a:r>
              <a:rPr lang="en-US" b="1" dirty="0" smtClean="0">
                <a:latin typeface="Arial" panose="020B0604020202020204" pitchFamily="34" charset="0"/>
                <a:cs typeface="Arial" panose="020B0604020202020204" pitchFamily="34" charset="0"/>
              </a:rPr>
              <a:t>comparison information:</a:t>
            </a:r>
          </a:p>
          <a:p>
            <a:pPr marL="800056" lvl="1" indent="-342881">
              <a:buFont typeface="Wingdings" panose="05000000000000000000" pitchFamily="2" charset="2"/>
              <a:buChar char="Ø"/>
            </a:pPr>
            <a:r>
              <a:rPr lang="en-US" dirty="0" smtClean="0">
                <a:latin typeface="Arial" panose="020B0604020202020204" pitchFamily="34" charset="0"/>
                <a:cs typeface="Arial" panose="020B0604020202020204" pitchFamily="34" charset="0"/>
              </a:rPr>
              <a:t>among countries in the same region</a:t>
            </a:r>
          </a:p>
          <a:p>
            <a:pPr marL="800056" lvl="1" indent="-342881">
              <a:buFont typeface="Wingdings" panose="05000000000000000000" pitchFamily="2" charset="2"/>
              <a:buChar char="Ø"/>
            </a:pPr>
            <a:r>
              <a:rPr lang="en-US" dirty="0" smtClean="0">
                <a:latin typeface="Arial" panose="020B0604020202020204" pitchFamily="34" charset="0"/>
                <a:cs typeface="Arial" panose="020B0604020202020204" pitchFamily="34" charset="0"/>
              </a:rPr>
              <a:t>to the costs in EU countries and the U.S.</a:t>
            </a:r>
          </a:p>
        </p:txBody>
      </p:sp>
      <p:sp>
        <p:nvSpPr>
          <p:cNvPr id="4" name="Slide Number Placeholder 3"/>
          <p:cNvSpPr>
            <a:spLocks noGrp="1"/>
          </p:cNvSpPr>
          <p:nvPr>
            <p:ph type="sldNum" sz="quarter" idx="10"/>
          </p:nvPr>
        </p:nvSpPr>
        <p:spPr/>
        <p:txBody>
          <a:bodyPr/>
          <a:lstStyle/>
          <a:p>
            <a:fld id="{31DC997A-E8DD-4DFF-9F9C-E79874C95327}" type="slidenum">
              <a:rPr lang="en-US" smtClean="0"/>
              <a:t>12</a:t>
            </a:fld>
            <a:endParaRPr lang="en-US"/>
          </a:p>
        </p:txBody>
      </p:sp>
    </p:spTree>
    <p:extLst>
      <p:ext uri="{BB962C8B-B14F-4D97-AF65-F5344CB8AC3E}">
        <p14:creationId xmlns:p14="http://schemas.microsoft.com/office/powerpoint/2010/main" val="1039400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you click on a specific</a:t>
            </a:r>
            <a:r>
              <a:rPr lang="en-US" baseline="0" dirty="0" smtClean="0"/>
              <a:t> country on the map, you will see details from that country, including that country’s cost and GDP loss compared to the region.</a:t>
            </a:r>
            <a:endParaRPr lang="en-US" dirty="0" smtClean="0"/>
          </a:p>
          <a:p>
            <a:endParaRPr lang="en-US" dirty="0"/>
          </a:p>
        </p:txBody>
      </p:sp>
      <p:sp>
        <p:nvSpPr>
          <p:cNvPr id="4" name="Slide Number Placeholder 3"/>
          <p:cNvSpPr>
            <a:spLocks noGrp="1"/>
          </p:cNvSpPr>
          <p:nvPr>
            <p:ph type="sldNum" sz="quarter" idx="10"/>
          </p:nvPr>
        </p:nvSpPr>
        <p:spPr/>
        <p:txBody>
          <a:bodyPr/>
          <a:lstStyle/>
          <a:p>
            <a:fld id="{31DC997A-E8DD-4DFF-9F9C-E79874C95327}" type="slidenum">
              <a:rPr lang="en-US" smtClean="0"/>
              <a:t>13</a:t>
            </a:fld>
            <a:endParaRPr lang="en-US"/>
          </a:p>
        </p:txBody>
      </p:sp>
    </p:spTree>
    <p:extLst>
      <p:ext uri="{BB962C8B-B14F-4D97-AF65-F5344CB8AC3E}">
        <p14:creationId xmlns:p14="http://schemas.microsoft.com/office/powerpoint/2010/main" val="292748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many countries, t</a:t>
            </a:r>
            <a:r>
              <a:rPr lang="en-US" dirty="0" smtClean="0"/>
              <a:t>he costs of IQ loss to their children from lead exposure far outweigh the overseas development assistance they receive.</a:t>
            </a:r>
          </a:p>
          <a:p>
            <a:endParaRPr lang="en-US" dirty="0"/>
          </a:p>
        </p:txBody>
      </p:sp>
      <p:sp>
        <p:nvSpPr>
          <p:cNvPr id="4" name="Slide Number Placeholder 3"/>
          <p:cNvSpPr>
            <a:spLocks noGrp="1"/>
          </p:cNvSpPr>
          <p:nvPr>
            <p:ph type="sldNum" sz="quarter" idx="10"/>
          </p:nvPr>
        </p:nvSpPr>
        <p:spPr/>
        <p:txBody>
          <a:bodyPr/>
          <a:lstStyle/>
          <a:p>
            <a:fld id="{4FDD0424-66C1-40D5-99B3-D31C7D144E37}" type="slidenum">
              <a:rPr lang="en-US" smtClean="0"/>
              <a:pPr/>
              <a:t>14</a:t>
            </a:fld>
            <a:endParaRPr lang="en-US"/>
          </a:p>
        </p:txBody>
      </p:sp>
    </p:spTree>
    <p:extLst>
      <p:ext uri="{BB962C8B-B14F-4D97-AF65-F5344CB8AC3E}">
        <p14:creationId xmlns:p14="http://schemas.microsoft.com/office/powerpoint/2010/main" val="728094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have heard</a:t>
            </a:r>
            <a:r>
              <a:rPr lang="en-US" baseline="0" dirty="0" smtClean="0"/>
              <a:t> about the dangers of lead, the benefits of reducing lead exposure, how we can reduce exposure and the tools that are available to help us achieve these goals.  </a:t>
            </a:r>
            <a:endParaRPr lang="en-US" dirty="0"/>
          </a:p>
        </p:txBody>
      </p:sp>
      <p:sp>
        <p:nvSpPr>
          <p:cNvPr id="4" name="Slide Number Placeholder 3"/>
          <p:cNvSpPr>
            <a:spLocks noGrp="1"/>
          </p:cNvSpPr>
          <p:nvPr>
            <p:ph type="sldNum" sz="quarter" idx="10"/>
          </p:nvPr>
        </p:nvSpPr>
        <p:spPr/>
        <p:txBody>
          <a:bodyPr/>
          <a:lstStyle/>
          <a:p>
            <a:fld id="{4FDD0424-66C1-40D5-99B3-D31C7D144E37}" type="slidenum">
              <a:rPr lang="en-US" smtClean="0"/>
              <a:pPr/>
              <a:t>15</a:t>
            </a:fld>
            <a:endParaRPr lang="en-US"/>
          </a:p>
        </p:txBody>
      </p:sp>
    </p:spTree>
    <p:extLst>
      <p:ext uri="{BB962C8B-B14F-4D97-AF65-F5344CB8AC3E}">
        <p14:creationId xmlns:p14="http://schemas.microsoft.com/office/powerpoint/2010/main" val="17151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what can we do to solve the problem of lead in paint?</a:t>
            </a:r>
          </a:p>
          <a:p>
            <a:endParaRPr lang="en-US" baseline="0" dirty="0" smtClean="0"/>
          </a:p>
          <a:p>
            <a:r>
              <a:rPr lang="en-US" baseline="0" dirty="0" smtClean="0"/>
              <a:t>Enact laws and legal restrictions on the use of lead in all paints</a:t>
            </a:r>
          </a:p>
          <a:p>
            <a:endParaRPr lang="en-US" baseline="0" dirty="0" smtClean="0"/>
          </a:p>
          <a:p>
            <a:r>
              <a:rPr lang="en-US" baseline="0" dirty="0" smtClean="0"/>
              <a:t>We can enforce existing laws that limit lead in paint.</a:t>
            </a:r>
          </a:p>
          <a:p>
            <a:endParaRPr lang="en-US" baseline="0" dirty="0" smtClean="0"/>
          </a:p>
          <a:p>
            <a:r>
              <a:rPr lang="en-US" baseline="0" dirty="0" smtClean="0"/>
              <a:t>And we encourage governments, private industry, and NGOs to join the Lead Paint Alliance and help get lead out of paint by 2020.</a:t>
            </a:r>
          </a:p>
          <a:p>
            <a:endParaRPr lang="en-US" baseline="0" dirty="0" smtClean="0"/>
          </a:p>
          <a:p>
            <a:r>
              <a:rPr lang="en-US" baseline="0" dirty="0" smtClean="0"/>
              <a:t>Thank you. </a:t>
            </a:r>
          </a:p>
        </p:txBody>
      </p:sp>
      <p:sp>
        <p:nvSpPr>
          <p:cNvPr id="4" name="Slide Number Placeholder 3"/>
          <p:cNvSpPr>
            <a:spLocks noGrp="1"/>
          </p:cNvSpPr>
          <p:nvPr>
            <p:ph type="sldNum" sz="quarter" idx="10"/>
          </p:nvPr>
        </p:nvSpPr>
        <p:spPr/>
        <p:txBody>
          <a:bodyPr/>
          <a:lstStyle/>
          <a:p>
            <a:fld id="{4FDD0424-66C1-40D5-99B3-D31C7D144E37}" type="slidenum">
              <a:rPr lang="en-US" smtClean="0"/>
              <a:pPr/>
              <a:t>16</a:t>
            </a:fld>
            <a:endParaRPr lang="en-US"/>
          </a:p>
        </p:txBody>
      </p:sp>
    </p:spTree>
    <p:extLst>
      <p:ext uri="{BB962C8B-B14F-4D97-AF65-F5344CB8AC3E}">
        <p14:creationId xmlns:p14="http://schemas.microsoft.com/office/powerpoint/2010/main" val="657841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E978A9-76D2-46B5-9634-078DBA260E4B}" type="slidenum">
              <a:rPr lang="en-US" smtClean="0"/>
              <a:pPr>
                <a:defRPr/>
              </a:pPr>
              <a:t>17</a:t>
            </a:fld>
            <a:endParaRPr lang="en-US" dirty="0"/>
          </a:p>
        </p:txBody>
      </p:sp>
    </p:spTree>
    <p:extLst>
      <p:ext uri="{BB962C8B-B14F-4D97-AF65-F5344CB8AC3E}">
        <p14:creationId xmlns:p14="http://schemas.microsoft.com/office/powerpoint/2010/main" val="667756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grpSp>
        <p:nvGrpSpPr>
          <p:cNvPr id="3" name="Group 15"/>
          <p:cNvGrpSpPr>
            <a:grpSpLocks/>
          </p:cNvGrpSpPr>
          <p:nvPr/>
        </p:nvGrpSpPr>
        <p:grpSpPr bwMode="auto">
          <a:xfrm>
            <a:off x="0" y="5562600"/>
            <a:ext cx="9144000" cy="400050"/>
            <a:chOff x="0" y="6038850"/>
            <a:chExt cx="9144000" cy="400110"/>
          </a:xfrm>
        </p:grpSpPr>
        <p:sp>
          <p:nvSpPr>
            <p:cNvPr id="4" name="Line 19"/>
            <p:cNvSpPr>
              <a:spLocks noChangeShapeType="1"/>
            </p:cNvSpPr>
            <p:nvPr/>
          </p:nvSpPr>
          <p:spPr bwMode="auto">
            <a:xfrm>
              <a:off x="0" y="6248431"/>
              <a:ext cx="9144000" cy="0"/>
            </a:xfrm>
            <a:prstGeom prst="line">
              <a:avLst/>
            </a:prstGeom>
            <a:noFill/>
            <a:ln w="523875">
              <a:solidFill>
                <a:srgbClr val="3D52B9"/>
              </a:solidFill>
              <a:round/>
              <a:headEnd/>
              <a:tailEnd/>
            </a:ln>
          </p:spPr>
          <p:txBody>
            <a:bodyPr/>
            <a:lstStyle/>
            <a:p>
              <a:pPr>
                <a:defRPr/>
              </a:pPr>
              <a:endParaRPr lang="en-US" dirty="0">
                <a:cs typeface="+mn-cs"/>
              </a:endParaRPr>
            </a:p>
          </p:txBody>
        </p:sp>
        <p:sp>
          <p:nvSpPr>
            <p:cNvPr id="5" name="Rectangle 23"/>
            <p:cNvSpPr>
              <a:spLocks noChangeArrowheads="1"/>
            </p:cNvSpPr>
            <p:nvPr/>
          </p:nvSpPr>
          <p:spPr bwMode="auto">
            <a:xfrm>
              <a:off x="3362325" y="6038850"/>
              <a:ext cx="5181600" cy="400110"/>
            </a:xfrm>
            <a:prstGeom prst="rect">
              <a:avLst/>
            </a:prstGeom>
            <a:noFill/>
            <a:ln w="9525">
              <a:noFill/>
              <a:miter lim="800000"/>
              <a:headEnd/>
              <a:tailEnd/>
            </a:ln>
          </p:spPr>
          <p:txBody>
            <a:bodyPr>
              <a:spAutoFit/>
            </a:bodyPr>
            <a:lstStyle/>
            <a:p>
              <a:pPr algn="r">
                <a:defRPr/>
              </a:pPr>
              <a:endParaRPr lang="en-GB" sz="2000" b="1" dirty="0">
                <a:solidFill>
                  <a:schemeClr val="bg1"/>
                </a:solidFill>
                <a:latin typeface="Calibri" pitchFamily="34" charset="0"/>
              </a:endParaRPr>
            </a:p>
          </p:txBody>
        </p:sp>
      </p:grpSp>
      <p:sp>
        <p:nvSpPr>
          <p:cNvPr id="6" name="Line 2"/>
          <p:cNvSpPr>
            <a:spLocks noChangeShapeType="1"/>
          </p:cNvSpPr>
          <p:nvPr userDrawn="1"/>
        </p:nvSpPr>
        <p:spPr bwMode="auto">
          <a:xfrm>
            <a:off x="0" y="9144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7" name="Line 4"/>
          <p:cNvSpPr>
            <a:spLocks noChangeShapeType="1"/>
          </p:cNvSpPr>
          <p:nvPr userDrawn="1"/>
        </p:nvSpPr>
        <p:spPr bwMode="auto">
          <a:xfrm>
            <a:off x="0" y="3048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8" name="Line 11"/>
          <p:cNvSpPr>
            <a:spLocks noChangeShapeType="1"/>
          </p:cNvSpPr>
          <p:nvPr userDrawn="1"/>
        </p:nvSpPr>
        <p:spPr bwMode="auto">
          <a:xfrm>
            <a:off x="0" y="15240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9" name="Line 12"/>
          <p:cNvSpPr>
            <a:spLocks noChangeShapeType="1"/>
          </p:cNvSpPr>
          <p:nvPr userDrawn="1"/>
        </p:nvSpPr>
        <p:spPr bwMode="auto">
          <a:xfrm>
            <a:off x="0" y="20574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10" name="Line 10"/>
          <p:cNvSpPr>
            <a:spLocks noChangeShapeType="1"/>
          </p:cNvSpPr>
          <p:nvPr userDrawn="1"/>
        </p:nvSpPr>
        <p:spPr bwMode="auto">
          <a:xfrm>
            <a:off x="381000" y="838200"/>
            <a:ext cx="0" cy="1219200"/>
          </a:xfrm>
          <a:prstGeom prst="line">
            <a:avLst/>
          </a:prstGeom>
          <a:noFill/>
          <a:ln w="76200">
            <a:solidFill>
              <a:schemeClr val="folHlink"/>
            </a:solidFill>
            <a:round/>
            <a:headEnd/>
            <a:tailEnd/>
          </a:ln>
        </p:spPr>
        <p:txBody>
          <a:bodyPr/>
          <a:lstStyle/>
          <a:p>
            <a:pPr>
              <a:defRPr/>
            </a:pPr>
            <a:endParaRPr lang="en-US" dirty="0">
              <a:cs typeface="+mn-cs"/>
            </a:endParaRPr>
          </a:p>
        </p:txBody>
      </p:sp>
      <p:sp>
        <p:nvSpPr>
          <p:cNvPr id="51" name="Title 50"/>
          <p:cNvSpPr>
            <a:spLocks noGrp="1"/>
          </p:cNvSpPr>
          <p:nvPr>
            <p:ph type="title"/>
          </p:nvPr>
        </p:nvSpPr>
        <p:spPr>
          <a:xfrm>
            <a:off x="457200" y="914400"/>
            <a:ext cx="8229600" cy="1143000"/>
          </a:xfrm>
          <a:prstGeom prst="rect">
            <a:avLst/>
          </a:prstGeom>
        </p:spPr>
        <p:txBody>
          <a:bodyPr/>
          <a:lstStyle>
            <a:lvl1pPr algn="l">
              <a:defRPr sz="44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Arial" pitchFamily="34" charset="0"/>
              </a:defRPr>
            </a:lvl1pPr>
          </a:lstStyle>
          <a:p>
            <a:r>
              <a:rPr lang="en-US"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Line 23"/>
          <p:cNvSpPr>
            <a:spLocks noChangeShapeType="1"/>
          </p:cNvSpPr>
          <p:nvPr userDrawn="1"/>
        </p:nvSpPr>
        <p:spPr bwMode="auto">
          <a:xfrm>
            <a:off x="0" y="9144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5" name="Line 25"/>
          <p:cNvSpPr>
            <a:spLocks noChangeShapeType="1"/>
          </p:cNvSpPr>
          <p:nvPr userDrawn="1"/>
        </p:nvSpPr>
        <p:spPr bwMode="auto">
          <a:xfrm>
            <a:off x="0" y="3048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6" name="Line 26"/>
          <p:cNvSpPr>
            <a:spLocks noChangeShapeType="1"/>
          </p:cNvSpPr>
          <p:nvPr userDrawn="1"/>
        </p:nvSpPr>
        <p:spPr bwMode="auto">
          <a:xfrm>
            <a:off x="304800" y="304800"/>
            <a:ext cx="0" cy="685800"/>
          </a:xfrm>
          <a:prstGeom prst="line">
            <a:avLst/>
          </a:prstGeom>
          <a:noFill/>
          <a:ln w="76200">
            <a:solidFill>
              <a:schemeClr val="folHlink"/>
            </a:solidFill>
            <a:round/>
            <a:headEnd/>
            <a:tailEnd/>
          </a:ln>
        </p:spPr>
        <p:txBody>
          <a:bodyPr/>
          <a:lstStyle/>
          <a:p>
            <a:pPr>
              <a:defRPr/>
            </a:pPr>
            <a:endParaRPr lang="en-US" dirty="0">
              <a:cs typeface="+mn-cs"/>
            </a:endParaRPr>
          </a:p>
        </p:txBody>
      </p:sp>
      <p:sp>
        <p:nvSpPr>
          <p:cNvPr id="7" name="Rectangle 23"/>
          <p:cNvSpPr>
            <a:spLocks noChangeArrowheads="1"/>
          </p:cNvSpPr>
          <p:nvPr userDrawn="1"/>
        </p:nvSpPr>
        <p:spPr bwMode="auto">
          <a:xfrm>
            <a:off x="457200" y="6053138"/>
            <a:ext cx="5638800" cy="779462"/>
          </a:xfrm>
          <a:prstGeom prst="rect">
            <a:avLst/>
          </a:prstGeom>
          <a:noFill/>
          <a:ln w="9525">
            <a:noFill/>
            <a:miter lim="800000"/>
            <a:headEnd/>
            <a:tailEnd/>
          </a:ln>
        </p:spPr>
        <p:txBody>
          <a:bodyPr>
            <a:spAutoFit/>
          </a:bodyPr>
          <a:lstStyle/>
          <a:p>
            <a:pPr>
              <a:spcBef>
                <a:spcPct val="50000"/>
              </a:spcBef>
              <a:defRPr/>
            </a:pPr>
            <a:r>
              <a:rPr lang="en-US" dirty="0">
                <a:solidFill>
                  <a:schemeClr val="bg1"/>
                </a:solidFill>
              </a:rPr>
              <a:t>Office of Chemical Safety and Pollution Prevention </a:t>
            </a:r>
          </a:p>
          <a:p>
            <a:pPr>
              <a:spcBef>
                <a:spcPct val="50000"/>
              </a:spcBef>
              <a:defRPr/>
            </a:pPr>
            <a:endParaRPr lang="en-US" dirty="0">
              <a:solidFill>
                <a:schemeClr val="bg1"/>
              </a:solidFill>
            </a:endParaRPr>
          </a:p>
        </p:txBody>
      </p:sp>
      <p:grpSp>
        <p:nvGrpSpPr>
          <p:cNvPr id="8" name="Group 11"/>
          <p:cNvGrpSpPr>
            <a:grpSpLocks/>
          </p:cNvGrpSpPr>
          <p:nvPr userDrawn="1"/>
        </p:nvGrpSpPr>
        <p:grpSpPr bwMode="auto">
          <a:xfrm>
            <a:off x="0" y="5867400"/>
            <a:ext cx="9144000" cy="400050"/>
            <a:chOff x="0" y="6050518"/>
            <a:chExt cx="9144000" cy="400110"/>
          </a:xfrm>
        </p:grpSpPr>
        <p:grpSp>
          <p:nvGrpSpPr>
            <p:cNvPr id="9" name="Group 15"/>
            <p:cNvGrpSpPr>
              <a:grpSpLocks/>
            </p:cNvGrpSpPr>
            <p:nvPr/>
          </p:nvGrpSpPr>
          <p:grpSpPr bwMode="auto">
            <a:xfrm>
              <a:off x="0" y="6050518"/>
              <a:ext cx="9144000" cy="400110"/>
              <a:chOff x="0" y="6050518"/>
              <a:chExt cx="9144000" cy="400110"/>
            </a:xfrm>
          </p:grpSpPr>
          <p:sp>
            <p:nvSpPr>
              <p:cNvPr id="11" name="Line 19"/>
              <p:cNvSpPr>
                <a:spLocks noChangeShapeType="1"/>
              </p:cNvSpPr>
              <p:nvPr/>
            </p:nvSpPr>
            <p:spPr bwMode="auto">
              <a:xfrm>
                <a:off x="0" y="6248986"/>
                <a:ext cx="9144000" cy="0"/>
              </a:xfrm>
              <a:prstGeom prst="line">
                <a:avLst/>
              </a:prstGeom>
              <a:noFill/>
              <a:ln w="523875">
                <a:solidFill>
                  <a:srgbClr val="3D52B9"/>
                </a:solidFill>
                <a:round/>
                <a:headEnd/>
                <a:tailEnd/>
              </a:ln>
            </p:spPr>
            <p:txBody>
              <a:bodyPr/>
              <a:lstStyle/>
              <a:p>
                <a:pPr>
                  <a:defRPr/>
                </a:pPr>
                <a:endParaRPr lang="en-US" dirty="0">
                  <a:cs typeface="+mn-cs"/>
                </a:endParaRPr>
              </a:p>
            </p:txBody>
          </p:sp>
          <p:sp>
            <p:nvSpPr>
              <p:cNvPr id="12" name="Rectangle 23"/>
              <p:cNvSpPr>
                <a:spLocks noChangeArrowheads="1"/>
              </p:cNvSpPr>
              <p:nvPr/>
            </p:nvSpPr>
            <p:spPr bwMode="auto">
              <a:xfrm>
                <a:off x="4114800" y="6050518"/>
                <a:ext cx="4343400" cy="400110"/>
              </a:xfrm>
              <a:prstGeom prst="rect">
                <a:avLst/>
              </a:prstGeom>
              <a:noFill/>
              <a:ln w="9525">
                <a:noFill/>
                <a:miter lim="800000"/>
                <a:headEnd/>
                <a:tailEnd/>
              </a:ln>
            </p:spPr>
            <p:txBody>
              <a:bodyPr>
                <a:spAutoFit/>
              </a:bodyPr>
              <a:lstStyle/>
              <a:p>
                <a:pPr algn="r">
                  <a:defRPr/>
                </a:pPr>
                <a:endParaRPr lang="en-GB" sz="2000" b="1" dirty="0">
                  <a:solidFill>
                    <a:schemeClr val="bg1"/>
                  </a:solidFill>
                  <a:latin typeface="Calibri" pitchFamily="34" charset="0"/>
                </a:endParaRPr>
              </a:p>
            </p:txBody>
          </p:sp>
        </p:grpSp>
        <p:sp>
          <p:nvSpPr>
            <p:cNvPr id="10" name="Line 26"/>
            <p:cNvSpPr>
              <a:spLocks noChangeShapeType="1"/>
            </p:cNvSpPr>
            <p:nvPr/>
          </p:nvSpPr>
          <p:spPr bwMode="auto">
            <a:xfrm>
              <a:off x="8591550" y="6096563"/>
              <a:ext cx="0" cy="304846"/>
            </a:xfrm>
            <a:prstGeom prst="line">
              <a:avLst/>
            </a:prstGeom>
            <a:noFill/>
            <a:ln w="76200">
              <a:solidFill>
                <a:schemeClr val="folHlink"/>
              </a:solidFill>
              <a:round/>
              <a:headEnd/>
              <a:tailEnd/>
            </a:ln>
          </p:spPr>
          <p:txBody>
            <a:bodyPr/>
            <a:lstStyle/>
            <a:p>
              <a:pPr>
                <a:defRPr/>
              </a:pPr>
              <a:endParaRPr lang="en-US" dirty="0">
                <a:cs typeface="+mn-cs"/>
              </a:endParaRPr>
            </a:p>
          </p:txBody>
        </p:sp>
      </p:grpSp>
      <p:sp>
        <p:nvSpPr>
          <p:cNvPr id="13" name="Rectangle 6"/>
          <p:cNvSpPr txBox="1">
            <a:spLocks noChangeArrowheads="1"/>
          </p:cNvSpPr>
          <p:nvPr userDrawn="1"/>
        </p:nvSpPr>
        <p:spPr bwMode="auto">
          <a:xfrm>
            <a:off x="7010400" y="6019800"/>
            <a:ext cx="2133600" cy="476250"/>
          </a:xfrm>
          <a:prstGeom prst="rect">
            <a:avLst/>
          </a:prstGeom>
          <a:noFill/>
          <a:ln w="9525">
            <a:noFill/>
            <a:miter lim="800000"/>
            <a:headEnd/>
            <a:tailEnd/>
          </a:ln>
          <a:effectLst/>
        </p:spPr>
        <p:txBody>
          <a:bodyPr/>
          <a:lstStyle/>
          <a:p>
            <a:pPr algn="r">
              <a:defRPr/>
            </a:pPr>
            <a:endParaRPr lang="en-GB" sz="2400" b="1" dirty="0">
              <a:solidFill>
                <a:schemeClr val="bg1"/>
              </a:solidFill>
              <a:latin typeface="Arial" charset="0"/>
            </a:endParaRPr>
          </a:p>
        </p:txBody>
      </p:sp>
      <p:sp>
        <p:nvSpPr>
          <p:cNvPr id="14" name="Line 26"/>
          <p:cNvSpPr>
            <a:spLocks noChangeShapeType="1"/>
          </p:cNvSpPr>
          <p:nvPr userDrawn="1"/>
        </p:nvSpPr>
        <p:spPr bwMode="auto">
          <a:xfrm>
            <a:off x="304800" y="304800"/>
            <a:ext cx="0" cy="685800"/>
          </a:xfrm>
          <a:prstGeom prst="line">
            <a:avLst/>
          </a:prstGeom>
          <a:noFill/>
          <a:ln w="76200">
            <a:solidFill>
              <a:schemeClr val="folHlink"/>
            </a:solidFill>
            <a:round/>
            <a:headEnd/>
            <a:tailEnd/>
          </a:ln>
        </p:spPr>
        <p:txBody>
          <a:bodyPr/>
          <a:lstStyle/>
          <a:p>
            <a:pPr>
              <a:defRPr/>
            </a:pPr>
            <a:endParaRPr lang="en-US" dirty="0">
              <a:cs typeface="+mn-cs"/>
            </a:endParaRPr>
          </a:p>
        </p:txBody>
      </p:sp>
      <p:sp>
        <p:nvSpPr>
          <p:cNvPr id="15" name="Slide Number Placeholder 4"/>
          <p:cNvSpPr txBox="1">
            <a:spLocks/>
          </p:cNvSpPr>
          <p:nvPr userDrawn="1"/>
        </p:nvSpPr>
        <p:spPr bwMode="auto">
          <a:xfrm>
            <a:off x="6934200" y="5867400"/>
            <a:ext cx="2133600" cy="476250"/>
          </a:xfrm>
          <a:prstGeom prst="rect">
            <a:avLst/>
          </a:prstGeom>
          <a:noFill/>
          <a:ln w="9525">
            <a:noFill/>
            <a:miter lim="800000"/>
            <a:headEnd/>
            <a:tailEnd/>
          </a:ln>
          <a:effectLst/>
        </p:spPr>
        <p:txBody>
          <a:bodyPr/>
          <a:lstStyle/>
          <a:p>
            <a:pPr algn="r">
              <a:defRPr/>
            </a:pPr>
            <a:fld id="{806DAEEB-5AE2-4A4E-8246-B1C53EFDDCD2}" type="slidenum">
              <a:rPr lang="en-US" sz="2000">
                <a:solidFill>
                  <a:schemeClr val="bg1"/>
                </a:solidFill>
                <a:latin typeface="Calibri" pitchFamily="34" charset="0"/>
              </a:rPr>
              <a:pPr algn="r">
                <a:defRPr/>
              </a:pPr>
              <a:t>‹#›</a:t>
            </a:fld>
            <a:endParaRPr lang="en-US" sz="2000" dirty="0">
              <a:solidFill>
                <a:schemeClr val="bg1"/>
              </a:solidFill>
              <a:latin typeface="Calibri" pitchFamily="34" charset="0"/>
            </a:endParaRPr>
          </a:p>
        </p:txBody>
      </p:sp>
      <p:sp>
        <p:nvSpPr>
          <p:cNvPr id="41" name="Text Placeholder 40"/>
          <p:cNvSpPr>
            <a:spLocks noGrp="1" noChangeAspect="1"/>
          </p:cNvSpPr>
          <p:nvPr>
            <p:ph type="body" sz="quarter" idx="13"/>
          </p:nvPr>
        </p:nvSpPr>
        <p:spPr>
          <a:xfrm>
            <a:off x="304800" y="1371600"/>
            <a:ext cx="8534400" cy="4419600"/>
          </a:xfrm>
          <a:prstGeom prst="rect">
            <a:avLst/>
          </a:prstGeom>
        </p:spPr>
        <p:txBody>
          <a:bodyPr/>
          <a:lstStyle>
            <a:lvl1pPr>
              <a:defRPr sz="2000">
                <a:latin typeface="+mj-lt"/>
                <a:cs typeface="Arial" pitchFamily="34" charset="0"/>
              </a:defRPr>
            </a:lvl1pPr>
            <a:lvl2pPr>
              <a:defRPr sz="1800" baseline="0">
                <a:solidFill>
                  <a:srgbClr val="3648A4"/>
                </a:solidFill>
                <a:latin typeface="+mj-lt"/>
                <a:cs typeface="Arial" pitchFamily="34" charset="0"/>
              </a:defRPr>
            </a:lvl2pPr>
            <a:lvl3pPr>
              <a:defRPr sz="1600" baseline="0">
                <a:solidFill>
                  <a:srgbClr val="009E47"/>
                </a:solidFill>
                <a:latin typeface="+mj-lt"/>
                <a:cs typeface="Arial" pitchFamily="34" charset="0"/>
              </a:defRPr>
            </a:lvl3pPr>
            <a:lvl4pPr>
              <a:defRPr sz="1600">
                <a:latin typeface="+mj-lt"/>
                <a:cs typeface="Arial" pitchFamily="34" charset="0"/>
              </a:defRPr>
            </a:lvl4pPr>
            <a:lvl5pPr>
              <a:defRPr sz="1600">
                <a:latin typeface="+mj-lt"/>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3" name="Title 42"/>
          <p:cNvSpPr>
            <a:spLocks noGrp="1"/>
          </p:cNvSpPr>
          <p:nvPr>
            <p:ph type="title"/>
          </p:nvPr>
        </p:nvSpPr>
        <p:spPr>
          <a:xfrm>
            <a:off x="457200" y="381000"/>
            <a:ext cx="8229600" cy="563562"/>
          </a:xfrm>
          <a:prstGeom prst="rect">
            <a:avLst/>
          </a:prstGeom>
        </p:spPr>
        <p:txBody>
          <a:bodyPr/>
          <a:lstStyle>
            <a:lvl1pPr algn="l">
              <a:defRPr sz="32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Arial" pitchFamily="34" charset="0"/>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Line 23"/>
          <p:cNvSpPr>
            <a:spLocks noChangeShapeType="1"/>
          </p:cNvSpPr>
          <p:nvPr userDrawn="1"/>
        </p:nvSpPr>
        <p:spPr bwMode="auto">
          <a:xfrm>
            <a:off x="0" y="9144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5" name="Line 25"/>
          <p:cNvSpPr>
            <a:spLocks noChangeShapeType="1"/>
          </p:cNvSpPr>
          <p:nvPr userDrawn="1"/>
        </p:nvSpPr>
        <p:spPr bwMode="auto">
          <a:xfrm>
            <a:off x="0" y="304800"/>
            <a:ext cx="9144000" cy="0"/>
          </a:xfrm>
          <a:prstGeom prst="line">
            <a:avLst/>
          </a:prstGeom>
          <a:noFill/>
          <a:ln w="635000">
            <a:solidFill>
              <a:srgbClr val="3D52B9"/>
            </a:solidFill>
            <a:round/>
            <a:headEnd/>
            <a:tailEnd/>
          </a:ln>
        </p:spPr>
        <p:txBody>
          <a:bodyPr/>
          <a:lstStyle/>
          <a:p>
            <a:pPr>
              <a:defRPr/>
            </a:pPr>
            <a:endParaRPr lang="en-US" dirty="0">
              <a:cs typeface="+mn-cs"/>
            </a:endParaRPr>
          </a:p>
        </p:txBody>
      </p:sp>
      <p:sp>
        <p:nvSpPr>
          <p:cNvPr id="6" name="Line 26"/>
          <p:cNvSpPr>
            <a:spLocks noChangeShapeType="1"/>
          </p:cNvSpPr>
          <p:nvPr userDrawn="1"/>
        </p:nvSpPr>
        <p:spPr bwMode="auto">
          <a:xfrm>
            <a:off x="304800" y="304800"/>
            <a:ext cx="0" cy="685800"/>
          </a:xfrm>
          <a:prstGeom prst="line">
            <a:avLst/>
          </a:prstGeom>
          <a:noFill/>
          <a:ln w="76200">
            <a:solidFill>
              <a:schemeClr val="folHlink"/>
            </a:solidFill>
            <a:round/>
            <a:headEnd/>
            <a:tailEnd/>
          </a:ln>
        </p:spPr>
        <p:txBody>
          <a:bodyPr/>
          <a:lstStyle/>
          <a:p>
            <a:pPr>
              <a:defRPr/>
            </a:pPr>
            <a:endParaRPr lang="en-US" dirty="0">
              <a:cs typeface="+mn-cs"/>
            </a:endParaRPr>
          </a:p>
        </p:txBody>
      </p:sp>
      <p:sp>
        <p:nvSpPr>
          <p:cNvPr id="7" name="Rectangle 23"/>
          <p:cNvSpPr>
            <a:spLocks noChangeArrowheads="1"/>
          </p:cNvSpPr>
          <p:nvPr userDrawn="1"/>
        </p:nvSpPr>
        <p:spPr bwMode="auto">
          <a:xfrm>
            <a:off x="457200" y="6053138"/>
            <a:ext cx="5638800" cy="779462"/>
          </a:xfrm>
          <a:prstGeom prst="rect">
            <a:avLst/>
          </a:prstGeom>
          <a:noFill/>
          <a:ln w="9525">
            <a:noFill/>
            <a:miter lim="800000"/>
            <a:headEnd/>
            <a:tailEnd/>
          </a:ln>
        </p:spPr>
        <p:txBody>
          <a:bodyPr>
            <a:spAutoFit/>
          </a:bodyPr>
          <a:lstStyle/>
          <a:p>
            <a:pPr>
              <a:spcBef>
                <a:spcPct val="50000"/>
              </a:spcBef>
              <a:defRPr/>
            </a:pPr>
            <a:r>
              <a:rPr lang="en-US" dirty="0">
                <a:solidFill>
                  <a:schemeClr val="bg1"/>
                </a:solidFill>
              </a:rPr>
              <a:t>Office of Chemical Safety and Pollution Prevention </a:t>
            </a:r>
          </a:p>
          <a:p>
            <a:pPr>
              <a:spcBef>
                <a:spcPct val="50000"/>
              </a:spcBef>
              <a:defRPr/>
            </a:pPr>
            <a:endParaRPr lang="en-US" dirty="0">
              <a:solidFill>
                <a:schemeClr val="bg1"/>
              </a:solidFill>
            </a:endParaRPr>
          </a:p>
        </p:txBody>
      </p:sp>
      <p:sp>
        <p:nvSpPr>
          <p:cNvPr id="8" name="Rectangle 6"/>
          <p:cNvSpPr txBox="1">
            <a:spLocks noChangeArrowheads="1"/>
          </p:cNvSpPr>
          <p:nvPr userDrawn="1"/>
        </p:nvSpPr>
        <p:spPr bwMode="auto">
          <a:xfrm>
            <a:off x="7010400" y="6019800"/>
            <a:ext cx="2133600" cy="476250"/>
          </a:xfrm>
          <a:prstGeom prst="rect">
            <a:avLst/>
          </a:prstGeom>
          <a:noFill/>
          <a:ln w="9525">
            <a:noFill/>
            <a:miter lim="800000"/>
            <a:headEnd/>
            <a:tailEnd/>
          </a:ln>
          <a:effectLst/>
        </p:spPr>
        <p:txBody>
          <a:bodyPr/>
          <a:lstStyle/>
          <a:p>
            <a:pPr algn="r">
              <a:defRPr/>
            </a:pPr>
            <a:endParaRPr lang="en-GB" sz="2400" b="1" dirty="0">
              <a:solidFill>
                <a:schemeClr val="bg1"/>
              </a:solidFill>
              <a:latin typeface="Arial" charset="0"/>
            </a:endParaRPr>
          </a:p>
        </p:txBody>
      </p:sp>
      <p:sp>
        <p:nvSpPr>
          <p:cNvPr id="9" name="Line 26"/>
          <p:cNvSpPr>
            <a:spLocks noChangeShapeType="1"/>
          </p:cNvSpPr>
          <p:nvPr userDrawn="1"/>
        </p:nvSpPr>
        <p:spPr bwMode="auto">
          <a:xfrm>
            <a:off x="304800" y="304800"/>
            <a:ext cx="0" cy="685800"/>
          </a:xfrm>
          <a:prstGeom prst="line">
            <a:avLst/>
          </a:prstGeom>
          <a:noFill/>
          <a:ln w="76200">
            <a:solidFill>
              <a:schemeClr val="folHlink"/>
            </a:solidFill>
            <a:round/>
            <a:headEnd/>
            <a:tailEnd/>
          </a:ln>
        </p:spPr>
        <p:txBody>
          <a:bodyPr/>
          <a:lstStyle/>
          <a:p>
            <a:pPr>
              <a:defRPr/>
            </a:pPr>
            <a:endParaRPr lang="en-US" dirty="0">
              <a:cs typeface="+mn-cs"/>
            </a:endParaRPr>
          </a:p>
        </p:txBody>
      </p:sp>
      <p:sp>
        <p:nvSpPr>
          <p:cNvPr id="10" name="Slide Number Placeholder 4"/>
          <p:cNvSpPr txBox="1">
            <a:spLocks/>
          </p:cNvSpPr>
          <p:nvPr userDrawn="1"/>
        </p:nvSpPr>
        <p:spPr bwMode="auto">
          <a:xfrm>
            <a:off x="6934200" y="5867400"/>
            <a:ext cx="2133600" cy="476250"/>
          </a:xfrm>
          <a:prstGeom prst="rect">
            <a:avLst/>
          </a:prstGeom>
          <a:noFill/>
          <a:ln w="9525">
            <a:noFill/>
            <a:miter lim="800000"/>
            <a:headEnd/>
            <a:tailEnd/>
          </a:ln>
          <a:effectLst/>
        </p:spPr>
        <p:txBody>
          <a:bodyPr/>
          <a:lstStyle/>
          <a:p>
            <a:pPr algn="r">
              <a:defRPr/>
            </a:pPr>
            <a:fld id="{B9BE6C80-EC97-45C8-B0BD-B947965065A7}" type="slidenum">
              <a:rPr lang="en-US" sz="2000">
                <a:solidFill>
                  <a:schemeClr val="bg1"/>
                </a:solidFill>
                <a:latin typeface="Calibri" pitchFamily="34" charset="0"/>
              </a:rPr>
              <a:pPr algn="r">
                <a:defRPr/>
              </a:pPr>
              <a:t>‹#›</a:t>
            </a:fld>
            <a:endParaRPr lang="en-US" sz="2000" dirty="0">
              <a:solidFill>
                <a:schemeClr val="bg1"/>
              </a:solidFill>
              <a:latin typeface="Calibri" pitchFamily="34" charset="0"/>
            </a:endParaRPr>
          </a:p>
        </p:txBody>
      </p:sp>
      <p:sp>
        <p:nvSpPr>
          <p:cNvPr id="41" name="Text Placeholder 40"/>
          <p:cNvSpPr>
            <a:spLocks noGrp="1" noChangeAspect="1"/>
          </p:cNvSpPr>
          <p:nvPr>
            <p:ph type="body" sz="quarter" idx="13"/>
          </p:nvPr>
        </p:nvSpPr>
        <p:spPr>
          <a:xfrm>
            <a:off x="304800" y="1371600"/>
            <a:ext cx="8534400" cy="4419600"/>
          </a:xfrm>
          <a:prstGeom prst="rect">
            <a:avLst/>
          </a:prstGeom>
        </p:spPr>
        <p:txBody>
          <a:bodyPr/>
          <a:lstStyle>
            <a:lvl1pPr>
              <a:defRPr sz="2000">
                <a:latin typeface="+mj-lt"/>
                <a:cs typeface="Arial" pitchFamily="34" charset="0"/>
              </a:defRPr>
            </a:lvl1pPr>
            <a:lvl2pPr>
              <a:defRPr sz="1800" baseline="0">
                <a:solidFill>
                  <a:srgbClr val="3648A4"/>
                </a:solidFill>
                <a:latin typeface="+mj-lt"/>
                <a:cs typeface="Arial" pitchFamily="34" charset="0"/>
              </a:defRPr>
            </a:lvl2pPr>
            <a:lvl3pPr>
              <a:defRPr sz="1600" baseline="0">
                <a:solidFill>
                  <a:srgbClr val="009E47"/>
                </a:solidFill>
                <a:latin typeface="+mj-lt"/>
                <a:cs typeface="Arial" pitchFamily="34" charset="0"/>
              </a:defRPr>
            </a:lvl3pPr>
            <a:lvl4pPr>
              <a:defRPr sz="1600">
                <a:latin typeface="+mj-lt"/>
                <a:cs typeface="Arial" pitchFamily="34" charset="0"/>
              </a:defRPr>
            </a:lvl4pPr>
            <a:lvl5pPr>
              <a:defRPr sz="1600">
                <a:latin typeface="+mj-lt"/>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3" name="Title 42"/>
          <p:cNvSpPr>
            <a:spLocks noGrp="1"/>
          </p:cNvSpPr>
          <p:nvPr>
            <p:ph type="title"/>
          </p:nvPr>
        </p:nvSpPr>
        <p:spPr>
          <a:xfrm>
            <a:off x="457200" y="381000"/>
            <a:ext cx="8229600" cy="563562"/>
          </a:xfrm>
          <a:prstGeom prst="rect">
            <a:avLst/>
          </a:prstGeom>
        </p:spPr>
        <p:txBody>
          <a:bodyPr/>
          <a:lstStyle>
            <a:lvl1pPr algn="l">
              <a:defRPr sz="32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Arial" pitchFamily="34" charset="0"/>
              </a:defRPr>
            </a:lvl1p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5132" name="Rectangle 12"/>
          <p:cNvSpPr>
            <a:spLocks noGrp="1" noChangeArrowheads="1"/>
          </p:cNvSpPr>
          <p:nvPr>
            <p:ph type="ctrTitle"/>
          </p:nvPr>
        </p:nvSpPr>
        <p:spPr>
          <a:xfrm>
            <a:off x="990600" y="1676400"/>
            <a:ext cx="7772400" cy="1462088"/>
          </a:xfrm>
          <a:prstGeom prst="rect">
            <a:avLst/>
          </a:prstGeom>
        </p:spPr>
        <p:txBody>
          <a:bodyPr/>
          <a:lstStyle>
            <a:lvl1pPr>
              <a:defRPr/>
            </a:lvl1pPr>
          </a:lstStyle>
          <a:p>
            <a:r>
              <a:rPr lang="en-US"/>
              <a:t>Click to edit Master title style</a:t>
            </a:r>
          </a:p>
        </p:txBody>
      </p:sp>
      <p:sp>
        <p:nvSpPr>
          <p:cNvPr id="5133" name="Rectangle 13"/>
          <p:cNvSpPr>
            <a:spLocks noGrp="1" noChangeArrowheads="1"/>
          </p:cNvSpPr>
          <p:nvPr>
            <p:ph type="subTitle" idx="1"/>
          </p:nvPr>
        </p:nvSpPr>
        <p:spPr>
          <a:xfrm>
            <a:off x="1371600" y="3886200"/>
            <a:ext cx="6400800" cy="1752600"/>
          </a:xfrm>
          <a:prstGeom prst="rect">
            <a:avLst/>
          </a:prstGeom>
        </p:spPr>
        <p:txBody>
          <a:bodyPr/>
          <a:lstStyle>
            <a:lvl1pPr marL="0" indent="0" algn="ctr">
              <a:buFont typeface="Wingdings" pitchFamily="2" charset="2"/>
              <a:buNone/>
              <a:defRPr/>
            </a:lvl1pPr>
          </a:lstStyle>
          <a:p>
            <a:r>
              <a:rPr lang="en-US"/>
              <a:t>Click to edit Master subtitle style</a:t>
            </a:r>
          </a:p>
        </p:txBody>
      </p:sp>
      <p:sp>
        <p:nvSpPr>
          <p:cNvPr id="4" name="Rectangle 14"/>
          <p:cNvSpPr>
            <a:spLocks noGrp="1" noChangeArrowheads="1"/>
          </p:cNvSpPr>
          <p:nvPr>
            <p:ph type="dt" sz="half" idx="10"/>
          </p:nvPr>
        </p:nvSpPr>
        <p:spPr>
          <a:xfrm>
            <a:off x="9906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solidFill>
                  <a:schemeClr val="bg2"/>
                </a:solidFill>
                <a:latin typeface="Tahoma" charset="0"/>
              </a:defRPr>
            </a:lvl1pPr>
          </a:lstStyle>
          <a:p>
            <a:pPr>
              <a:defRPr/>
            </a:pPr>
            <a:fld id="{1BA4D12F-8344-4757-8032-EF8096297614}" type="datetime1">
              <a:rPr lang="en-US"/>
              <a:pPr>
                <a:defRPr/>
              </a:pPr>
              <a:t>5/19/2016</a:t>
            </a:fld>
            <a:r>
              <a:rPr lang="en-US" dirty="0"/>
              <a:t>1/25/10</a:t>
            </a:r>
          </a:p>
        </p:txBody>
      </p:sp>
      <p:sp>
        <p:nvSpPr>
          <p:cNvPr id="5" name="Rectangle 15"/>
          <p:cNvSpPr>
            <a:spLocks noGrp="1" noChangeArrowheads="1"/>
          </p:cNvSpPr>
          <p:nvPr>
            <p:ph type="ftr" sz="quarter" idx="11"/>
          </p:nvPr>
        </p:nvSpPr>
        <p:spPr>
          <a:xfrm>
            <a:off x="34290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solidFill>
                  <a:schemeClr val="bg2"/>
                </a:solidFill>
                <a:latin typeface="Tahoma" pitchFamily="34" charset="0"/>
                <a:ea typeface="+mn-ea"/>
              </a:defRPr>
            </a:lvl1pPr>
          </a:lstStyle>
          <a:p>
            <a:pPr>
              <a:defRPr/>
            </a:pPr>
            <a:r>
              <a:rPr lang="en-US" dirty="0"/>
              <a:t>Confidential - Deliberative</a:t>
            </a:r>
          </a:p>
        </p:txBody>
      </p:sp>
      <p:sp>
        <p:nvSpPr>
          <p:cNvPr id="6" name="Rectangle 16"/>
          <p:cNvSpPr>
            <a:spLocks noGrp="1" noChangeArrowheads="1"/>
          </p:cNvSpPr>
          <p:nvPr>
            <p:ph type="sldNum" sz="quarter" idx="12"/>
          </p:nvPr>
        </p:nvSpPr>
        <p:spPr>
          <a:xfrm>
            <a:off x="68580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solidFill>
                  <a:schemeClr val="bg2"/>
                </a:solidFill>
              </a:defRPr>
            </a:lvl1pPr>
          </a:lstStyle>
          <a:p>
            <a:pPr>
              <a:defRPr/>
            </a:pPr>
            <a:fld id="{E72AE64D-05B9-4329-9000-EE2952531D0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a:latin typeface="Tahoma" charset="0"/>
              </a:defRPr>
            </a:lvl1pPr>
          </a:lstStyle>
          <a:p>
            <a:pPr>
              <a:defRPr/>
            </a:pPr>
            <a:fld id="{024BF229-C915-41C1-A787-120EE13AF638}" type="datetime1">
              <a:rPr lang="en-US"/>
              <a:pPr>
                <a:defRPr/>
              </a:pPr>
              <a:t>5/19/2016</a:t>
            </a:fld>
            <a:r>
              <a:rPr lang="en-US" dirty="0"/>
              <a:t>1/25/10</a:t>
            </a:r>
          </a:p>
        </p:txBody>
      </p:sp>
      <p:sp>
        <p:nvSpPr>
          <p:cNvPr id="3" name="Rectangle 12"/>
          <p:cNvSpPr>
            <a:spLocks noGrp="1" noChangeArrowheads="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Tahoma" pitchFamily="34" charset="0"/>
                <a:ea typeface="+mn-ea"/>
              </a:defRPr>
            </a:lvl1pPr>
          </a:lstStyle>
          <a:p>
            <a:pPr>
              <a:defRPr/>
            </a:pPr>
            <a:r>
              <a:rPr lang="en-US" dirty="0"/>
              <a:t>Confidential - Deliberative</a:t>
            </a:r>
          </a:p>
        </p:txBody>
      </p:sp>
      <p:sp>
        <p:nvSpPr>
          <p:cNvPr id="4" name="Rectangle 13"/>
          <p:cNvSpPr>
            <a:spLocks noGrp="1" noChangeArrowheads="1"/>
          </p:cNvSpPr>
          <p:nvPr>
            <p:ph type="sldNum" sz="quarter" idx="12"/>
          </p:nvPr>
        </p:nvSpPr>
        <p:spPr>
          <a:xfrm>
            <a:off x="70421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813C57E-C3A2-4B5E-8BFD-3E8FFB4A939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C0DDBEC-820F-4FE8-96B5-FD6B8C9C9731}" type="datetimeFigureOut">
              <a:rPr lang="en-US" smtClean="0">
                <a:solidFill>
                  <a:srgbClr val="DBF5F9">
                    <a:shade val="90000"/>
                  </a:srgbClr>
                </a:solidFill>
              </a:rPr>
              <a:pPr/>
              <a:t>5/19/2016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B427F0C0-2644-4057-AEE6-BD7A84DD803B}"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695651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2310550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C0DDBEC-820F-4FE8-96B5-FD6B8C9C9731}" type="datetimeFigureOut">
              <a:rPr lang="en-US" smtClean="0">
                <a:solidFill>
                  <a:srgbClr val="DBF5F9">
                    <a:shade val="90000"/>
                  </a:srgbClr>
                </a:solidFill>
              </a:rPr>
              <a:pPr/>
              <a:t>5/19/2016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B427F0C0-2644-4057-AEE6-BD7A84DD803B}"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851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00206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20403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476470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701108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4102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2779738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585881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0DDBEC-820F-4FE8-96B5-FD6B8C9C9731}" type="datetimeFigureOut">
              <a:rPr lang="en-US" smtClean="0">
                <a:solidFill>
                  <a:srgbClr val="04617B">
                    <a:shade val="90000"/>
                  </a:srgbClr>
                </a:solidFill>
              </a:rPr>
              <a:pPr/>
              <a:t>5/19/2016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B427F0C0-2644-4057-AEE6-BD7A84DD803B}"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743385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Lst>
  <p:hf hdr="0" ftr="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Calibri" pitchFamily="34"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Calibri" pitchFamily="34"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Calibri" pitchFamily="34"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Calibri" pitchFamily="34"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CC0DDBEC-820F-4FE8-96B5-FD6B8C9C9731}" type="datetimeFigureOut">
              <a:rPr lang="en-US" smtClean="0">
                <a:solidFill>
                  <a:srgbClr val="04617B">
                    <a:shade val="90000"/>
                  </a:srgbClr>
                </a:solidFill>
                <a:latin typeface="Constantia"/>
              </a:rPr>
              <a:pPr fontAlgn="auto">
                <a:spcBef>
                  <a:spcPts val="0"/>
                </a:spcBef>
                <a:spcAft>
                  <a:spcPts val="0"/>
                </a:spcAft>
              </a:pPr>
              <a:t>5/19/2016</a:t>
            </a:fld>
            <a:endParaRPr lang="en-US">
              <a:solidFill>
                <a:srgbClr val="04617B">
                  <a:shade val="90000"/>
                </a:srgbClr>
              </a:solidFill>
              <a:latin typeface="Constantia"/>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B427F0C0-2644-4057-AEE6-BD7A84DD803B}" type="slidenum">
              <a:rPr lang="en-US" smtClean="0">
                <a:solidFill>
                  <a:srgbClr val="04617B">
                    <a:shade val="90000"/>
                  </a:srgbClr>
                </a:solidFill>
                <a:latin typeface="Constantia"/>
              </a:rPr>
              <a:pPr fontAlgn="auto">
                <a:spcBef>
                  <a:spcPts val="0"/>
                </a:spcBef>
                <a:spcAft>
                  <a:spcPts val="0"/>
                </a:spcAft>
              </a:pPr>
              <a:t>‹#›</a:t>
            </a:fld>
            <a:endParaRPr lang="en-US">
              <a:solidFill>
                <a:srgbClr val="04617B">
                  <a:shade val="90000"/>
                </a:srgbClr>
              </a:solidFill>
              <a:latin typeface="Constantia"/>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endParaRPr>
            </a:p>
          </p:txBody>
        </p:sp>
      </p:grpSp>
    </p:spTree>
    <p:extLst>
      <p:ext uri="{BB962C8B-B14F-4D97-AF65-F5344CB8AC3E}">
        <p14:creationId xmlns:p14="http://schemas.microsoft.com/office/powerpoint/2010/main" val="269828635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8077200" cy="2133600"/>
          </a:xfrm>
        </p:spPr>
        <p:txBody>
          <a:bodyPr>
            <a:normAutofit/>
          </a:bodyPr>
          <a:lstStyle/>
          <a:p>
            <a:pPr algn="ctr"/>
            <a:r>
              <a:rPr lang="en-US" sz="4200" dirty="0">
                <a:solidFill>
                  <a:schemeClr val="accent2">
                    <a:lumMod val="75000"/>
                  </a:schemeClr>
                </a:solidFill>
                <a:effectLst/>
              </a:rPr>
              <a:t>Health and Economic Consequences of Childhood Lead Exposure in Low- and Middle Income Countries</a:t>
            </a:r>
            <a:endParaRPr lang="en-US" sz="4200" i="1" dirty="0">
              <a:solidFill>
                <a:schemeClr val="accent2">
                  <a:lumMod val="75000"/>
                </a:schemeClr>
              </a:solidFill>
              <a:effectLst/>
            </a:endParaRPr>
          </a:p>
        </p:txBody>
      </p:sp>
      <p:sp>
        <p:nvSpPr>
          <p:cNvPr id="3" name="Subtitle 2"/>
          <p:cNvSpPr>
            <a:spLocks noGrp="1"/>
          </p:cNvSpPr>
          <p:nvPr>
            <p:ph type="subTitle" idx="1"/>
          </p:nvPr>
        </p:nvSpPr>
        <p:spPr>
          <a:xfrm>
            <a:off x="552450" y="3505200"/>
            <a:ext cx="7854696" cy="3105615"/>
          </a:xfrm>
        </p:spPr>
        <p:txBody>
          <a:bodyPr>
            <a:noAutofit/>
          </a:bodyPr>
          <a:lstStyle/>
          <a:p>
            <a:endParaRPr lang="en-US" sz="1200" dirty="0" smtClean="0">
              <a:solidFill>
                <a:schemeClr val="tx2"/>
              </a:solidFill>
            </a:endParaRPr>
          </a:p>
          <a:p>
            <a:pPr algn="ctr"/>
            <a:r>
              <a:rPr lang="en-US" sz="3600" dirty="0" smtClean="0">
                <a:solidFill>
                  <a:schemeClr val="tx2"/>
                </a:solidFill>
              </a:rPr>
              <a:t>United Nations Environment Assembly</a:t>
            </a:r>
          </a:p>
          <a:p>
            <a:pPr algn="ctr"/>
            <a:r>
              <a:rPr lang="en-US" sz="2400" dirty="0" smtClean="0">
                <a:solidFill>
                  <a:schemeClr val="tx2"/>
                </a:solidFill>
              </a:rPr>
              <a:t>May 27, 2016</a:t>
            </a:r>
          </a:p>
          <a:p>
            <a:pPr lvl="1" algn="l"/>
            <a:r>
              <a:rPr lang="en-US" dirty="0" smtClean="0">
                <a:solidFill>
                  <a:schemeClr val="tx2"/>
                </a:solidFill>
              </a:rPr>
              <a:t>Jane Nishida</a:t>
            </a:r>
          </a:p>
          <a:p>
            <a:pPr lvl="1" algn="l"/>
            <a:r>
              <a:rPr lang="en-US" sz="2000" i="1" dirty="0">
                <a:solidFill>
                  <a:schemeClr val="tx2"/>
                </a:solidFill>
              </a:rPr>
              <a:t>United States Environmental </a:t>
            </a:r>
            <a:endParaRPr lang="en-US" sz="2000" i="1" dirty="0" smtClean="0">
              <a:solidFill>
                <a:schemeClr val="tx2"/>
              </a:solidFill>
            </a:endParaRPr>
          </a:p>
          <a:p>
            <a:pPr lvl="1" algn="l"/>
            <a:r>
              <a:rPr lang="en-US" sz="2000" i="1" dirty="0" smtClean="0">
                <a:solidFill>
                  <a:schemeClr val="tx2"/>
                </a:solidFill>
              </a:rPr>
              <a:t>Protection </a:t>
            </a:r>
            <a:r>
              <a:rPr lang="en-US" sz="2000" i="1" dirty="0">
                <a:solidFill>
                  <a:schemeClr val="tx2"/>
                </a:solidFill>
              </a:rPr>
              <a:t>Agency</a:t>
            </a:r>
          </a:p>
          <a:p>
            <a:pPr algn="l"/>
            <a:endParaRPr lang="en-US" sz="3200" dirty="0" smtClean="0">
              <a:solidFill>
                <a:schemeClr val="tx2"/>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0486" y="4614967"/>
            <a:ext cx="2008986" cy="1728218"/>
          </a:xfrm>
          <a:prstGeom prst="rect">
            <a:avLst/>
          </a:prstGeom>
        </p:spPr>
      </p:pic>
    </p:spTree>
    <p:extLst>
      <p:ext uri="{BB962C8B-B14F-4D97-AF65-F5344CB8AC3E}">
        <p14:creationId xmlns:p14="http://schemas.microsoft.com/office/powerpoint/2010/main" val="21833402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991600" cy="838200"/>
          </a:xfrm>
        </p:spPr>
        <p:txBody>
          <a:bodyPr>
            <a:noAutofit/>
          </a:bodyPr>
          <a:lstStyle/>
          <a:p>
            <a:pPr algn="ctr"/>
            <a:r>
              <a:rPr lang="en-US" sz="4800" dirty="0"/>
              <a:t>Lead is a threat but we can avoid it</a:t>
            </a:r>
          </a:p>
        </p:txBody>
      </p:sp>
      <p:sp>
        <p:nvSpPr>
          <p:cNvPr id="3" name="Content Placeholder 2"/>
          <p:cNvSpPr>
            <a:spLocks noGrp="1"/>
          </p:cNvSpPr>
          <p:nvPr>
            <p:ph idx="1"/>
          </p:nvPr>
        </p:nvSpPr>
        <p:spPr>
          <a:xfrm>
            <a:off x="381000" y="1726482"/>
            <a:ext cx="5791200" cy="4581861"/>
          </a:xfrm>
        </p:spPr>
        <p:txBody>
          <a:bodyPr>
            <a:noAutofit/>
          </a:bodyPr>
          <a:lstStyle/>
          <a:p>
            <a:pPr lvl="0">
              <a:spcAft>
                <a:spcPts val="600"/>
              </a:spcAft>
            </a:pPr>
            <a:r>
              <a:rPr lang="en-US" dirty="0">
                <a:solidFill>
                  <a:schemeClr val="accent2">
                    <a:lumMod val="50000"/>
                  </a:schemeClr>
                </a:solidFill>
              </a:rPr>
              <a:t>Lead is harmful to health, especially for </a:t>
            </a:r>
            <a:r>
              <a:rPr lang="en-US" dirty="0" smtClean="0">
                <a:solidFill>
                  <a:schemeClr val="accent2">
                    <a:lumMod val="50000"/>
                  </a:schemeClr>
                </a:solidFill>
              </a:rPr>
              <a:t>children</a:t>
            </a:r>
            <a:endParaRPr lang="en-US" dirty="0">
              <a:solidFill>
                <a:schemeClr val="accent2">
                  <a:lumMod val="50000"/>
                </a:schemeClr>
              </a:solidFill>
            </a:endParaRPr>
          </a:p>
          <a:p>
            <a:pPr lvl="0">
              <a:spcAft>
                <a:spcPts val="600"/>
              </a:spcAft>
            </a:pPr>
            <a:r>
              <a:rPr lang="en-US" dirty="0">
                <a:solidFill>
                  <a:schemeClr val="accent2">
                    <a:lumMod val="50000"/>
                  </a:schemeClr>
                </a:solidFill>
              </a:rPr>
              <a:t>Banning lead in gasoline is producing large health and economic benefits in low- and middle-income </a:t>
            </a:r>
            <a:r>
              <a:rPr lang="en-US" dirty="0" smtClean="0">
                <a:solidFill>
                  <a:schemeClr val="accent2">
                    <a:lumMod val="50000"/>
                  </a:schemeClr>
                </a:solidFill>
              </a:rPr>
              <a:t>countries</a:t>
            </a:r>
            <a:endParaRPr lang="en-US" dirty="0">
              <a:solidFill>
                <a:schemeClr val="accent2">
                  <a:lumMod val="50000"/>
                </a:schemeClr>
              </a:solidFill>
            </a:endParaRPr>
          </a:p>
          <a:p>
            <a:pPr lvl="0">
              <a:spcAft>
                <a:spcPts val="600"/>
              </a:spcAft>
            </a:pPr>
            <a:r>
              <a:rPr lang="en-US" dirty="0">
                <a:solidFill>
                  <a:schemeClr val="accent2">
                    <a:lumMod val="50000"/>
                  </a:schemeClr>
                </a:solidFill>
              </a:rPr>
              <a:t>Lead in paint is the major remaining source of childhood exposure worldwide</a:t>
            </a:r>
          </a:p>
          <a:p>
            <a:pPr lvl="0">
              <a:spcAft>
                <a:spcPts val="600"/>
              </a:spcAft>
            </a:pPr>
            <a:r>
              <a:rPr lang="en-US" dirty="0">
                <a:solidFill>
                  <a:schemeClr val="accent2">
                    <a:lumMod val="50000"/>
                  </a:schemeClr>
                </a:solidFill>
              </a:rPr>
              <a:t>Governments can require use of </a:t>
            </a:r>
            <a:r>
              <a:rPr lang="en-US" dirty="0" smtClean="0">
                <a:solidFill>
                  <a:schemeClr val="accent2">
                    <a:lumMod val="50000"/>
                  </a:schemeClr>
                </a:solidFill>
              </a:rPr>
              <a:t>alternatives</a:t>
            </a:r>
            <a:endParaRPr lang="en-US" dirty="0">
              <a:solidFill>
                <a:schemeClr val="accent2">
                  <a:lumMod val="50000"/>
                </a:schemeClr>
              </a:solidFill>
            </a:endParaRPr>
          </a:p>
        </p:txBody>
      </p:sp>
      <p:pic>
        <p:nvPicPr>
          <p:cNvPr id="6" name="Picture 5"/>
          <p:cNvPicPr>
            <a:picLocks noChangeAspect="1"/>
          </p:cNvPicPr>
          <p:nvPr/>
        </p:nvPicPr>
        <p:blipFill rotWithShape="1">
          <a:blip r:embed="rId3"/>
          <a:srcRect l="2500" t="3282" r="30006" b="-3282"/>
          <a:stretch/>
        </p:blipFill>
        <p:spPr>
          <a:xfrm>
            <a:off x="6444992" y="1726482"/>
            <a:ext cx="2165608" cy="4581861"/>
          </a:xfrm>
          <a:prstGeom prst="rect">
            <a:avLst/>
          </a:prstGeom>
        </p:spPr>
      </p:pic>
    </p:spTree>
    <p:extLst>
      <p:ext uri="{BB962C8B-B14F-4D97-AF65-F5344CB8AC3E}">
        <p14:creationId xmlns:p14="http://schemas.microsoft.com/office/powerpoint/2010/main" val="2683228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71" y="807832"/>
            <a:ext cx="8991600" cy="838200"/>
          </a:xfrm>
        </p:spPr>
        <p:txBody>
          <a:bodyPr>
            <a:noAutofit/>
          </a:bodyPr>
          <a:lstStyle/>
          <a:p>
            <a:pPr algn="ctr"/>
            <a:r>
              <a:rPr lang="en-US" sz="4400" dirty="0"/>
              <a:t>Lead is especially to harmful children</a:t>
            </a:r>
          </a:p>
        </p:txBody>
      </p:sp>
      <p:sp>
        <p:nvSpPr>
          <p:cNvPr id="3" name="Content Placeholder 2"/>
          <p:cNvSpPr>
            <a:spLocks noGrp="1"/>
          </p:cNvSpPr>
          <p:nvPr>
            <p:ph idx="1"/>
          </p:nvPr>
        </p:nvSpPr>
        <p:spPr>
          <a:xfrm>
            <a:off x="250371" y="1905000"/>
            <a:ext cx="4800600" cy="4774214"/>
          </a:xfrm>
        </p:spPr>
        <p:txBody>
          <a:bodyPr>
            <a:noAutofit/>
          </a:bodyPr>
          <a:lstStyle/>
          <a:p>
            <a:pPr>
              <a:lnSpc>
                <a:spcPct val="80000"/>
              </a:lnSpc>
              <a:spcAft>
                <a:spcPts val="1200"/>
              </a:spcAft>
              <a:buClr>
                <a:srgbClr val="922984"/>
              </a:buClr>
            </a:pPr>
            <a:r>
              <a:rPr lang="en-US" dirty="0" smtClean="0">
                <a:solidFill>
                  <a:schemeClr val="accent2">
                    <a:lumMod val="50000"/>
                  </a:schemeClr>
                </a:solidFill>
              </a:rPr>
              <a:t>Neurological</a:t>
            </a:r>
            <a:r>
              <a:rPr lang="en-US" dirty="0">
                <a:solidFill>
                  <a:schemeClr val="accent2">
                    <a:lumMod val="50000"/>
                  </a:schemeClr>
                </a:solidFill>
              </a:rPr>
              <a:t>, cardiovascular, reproductive, renal, gastrointestinal and hematological </a:t>
            </a:r>
            <a:r>
              <a:rPr lang="en-US" dirty="0" smtClean="0">
                <a:solidFill>
                  <a:schemeClr val="accent2">
                    <a:lumMod val="50000"/>
                  </a:schemeClr>
                </a:solidFill>
              </a:rPr>
              <a:t>effect</a:t>
            </a:r>
          </a:p>
          <a:p>
            <a:pPr>
              <a:lnSpc>
                <a:spcPct val="80000"/>
              </a:lnSpc>
              <a:spcAft>
                <a:spcPts val="1200"/>
              </a:spcAft>
              <a:buClr>
                <a:srgbClr val="922984"/>
              </a:buClr>
            </a:pPr>
            <a:r>
              <a:rPr lang="en-US" altLang="en-US" dirty="0" smtClean="0">
                <a:solidFill>
                  <a:schemeClr val="accent2">
                    <a:lumMod val="50000"/>
                  </a:schemeClr>
                </a:solidFill>
              </a:rPr>
              <a:t>Children </a:t>
            </a:r>
            <a:r>
              <a:rPr lang="en-US" altLang="en-US" dirty="0">
                <a:solidFill>
                  <a:schemeClr val="accent2">
                    <a:lumMod val="50000"/>
                  </a:schemeClr>
                </a:solidFill>
              </a:rPr>
              <a:t>uniquely </a:t>
            </a:r>
            <a:r>
              <a:rPr lang="en-US" altLang="en-US" dirty="0" smtClean="0">
                <a:solidFill>
                  <a:schemeClr val="accent2">
                    <a:lumMod val="50000"/>
                  </a:schemeClr>
                </a:solidFill>
              </a:rPr>
              <a:t>vulnerable</a:t>
            </a:r>
          </a:p>
          <a:p>
            <a:pPr>
              <a:lnSpc>
                <a:spcPct val="80000"/>
              </a:lnSpc>
              <a:spcAft>
                <a:spcPts val="1200"/>
              </a:spcAft>
              <a:buClr>
                <a:srgbClr val="922984"/>
              </a:buClr>
            </a:pPr>
            <a:r>
              <a:rPr lang="en-US" dirty="0" smtClean="0">
                <a:solidFill>
                  <a:schemeClr val="accent2">
                    <a:lumMod val="50000"/>
                  </a:schemeClr>
                </a:solidFill>
              </a:rPr>
              <a:t>Life-long </a:t>
            </a:r>
            <a:r>
              <a:rPr lang="en-US" dirty="0">
                <a:solidFill>
                  <a:schemeClr val="accent2">
                    <a:lumMod val="50000"/>
                  </a:schemeClr>
                </a:solidFill>
              </a:rPr>
              <a:t>consequences in children including cognitive and behavioral </a:t>
            </a:r>
            <a:r>
              <a:rPr lang="en-US" dirty="0" smtClean="0">
                <a:solidFill>
                  <a:schemeClr val="accent2">
                    <a:lumMod val="50000"/>
                  </a:schemeClr>
                </a:solidFill>
              </a:rPr>
              <a:t>deficits</a:t>
            </a:r>
          </a:p>
          <a:p>
            <a:pPr marL="0" indent="0">
              <a:buNone/>
            </a:pPr>
            <a:endParaRPr lang="en-US" sz="2000" dirty="0">
              <a:solidFill>
                <a:srgbClr val="FF0000"/>
              </a:solidFill>
            </a:endParaRPr>
          </a:p>
          <a:p>
            <a:pPr marL="0" indent="0" algn="ctr">
              <a:buNone/>
            </a:pPr>
            <a:r>
              <a:rPr lang="en-US" b="1" dirty="0">
                <a:solidFill>
                  <a:srgbClr val="FF0000"/>
                </a:solidFill>
              </a:rPr>
              <a:t>No level of exposure is safe</a:t>
            </a:r>
          </a:p>
        </p:txBody>
      </p:sp>
      <p:pic>
        <p:nvPicPr>
          <p:cNvPr id="5" name="Content Placeholder 3"/>
          <p:cNvPicPr>
            <a:picLocks noChangeAspect="1"/>
          </p:cNvPicPr>
          <p:nvPr/>
        </p:nvPicPr>
        <p:blipFill rotWithShape="1">
          <a:blip r:embed="rId3"/>
          <a:srcRect b="-2331"/>
          <a:stretch/>
        </p:blipFill>
        <p:spPr>
          <a:xfrm>
            <a:off x="5225142" y="3744685"/>
            <a:ext cx="3529247" cy="2560433"/>
          </a:xfrm>
          <a:prstGeom prst="rect">
            <a:avLst/>
          </a:prstGeom>
          <a:ln>
            <a:noFill/>
          </a:ln>
          <a:effectLst>
            <a:softEdge rad="112500"/>
          </a:effectLst>
        </p:spPr>
      </p:pic>
      <p:sp>
        <p:nvSpPr>
          <p:cNvPr id="7" name="Oval 6"/>
          <p:cNvSpPr/>
          <p:nvPr/>
        </p:nvSpPr>
        <p:spPr>
          <a:xfrm>
            <a:off x="8403771" y="2667000"/>
            <a:ext cx="457200" cy="533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610600" y="5136911"/>
            <a:ext cx="457200" cy="533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876800" y="5136910"/>
            <a:ext cx="457200" cy="533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767943" y="2428659"/>
            <a:ext cx="457200" cy="533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1992" y="1726213"/>
            <a:ext cx="2315546" cy="1972502"/>
          </a:xfrm>
          <a:prstGeom prst="rect">
            <a:avLst/>
          </a:prstGeom>
        </p:spPr>
      </p:pic>
    </p:spTree>
    <p:extLst>
      <p:ext uri="{BB962C8B-B14F-4D97-AF65-F5344CB8AC3E}">
        <p14:creationId xmlns:p14="http://schemas.microsoft.com/office/powerpoint/2010/main" val="1908705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Autofit/>
          </a:bodyPr>
          <a:lstStyle/>
          <a:p>
            <a:r>
              <a:rPr lang="en-US" sz="4400" dirty="0"/>
              <a:t>Removal of lead from gasoline </a:t>
            </a:r>
          </a:p>
        </p:txBody>
      </p:sp>
      <p:sp>
        <p:nvSpPr>
          <p:cNvPr id="5" name="Content Placeholder 2"/>
          <p:cNvSpPr>
            <a:spLocks noGrp="1"/>
          </p:cNvSpPr>
          <p:nvPr>
            <p:ph idx="1"/>
          </p:nvPr>
        </p:nvSpPr>
        <p:spPr/>
        <p:txBody>
          <a:bodyPr/>
          <a:lstStyle/>
          <a:p>
            <a:r>
              <a:rPr lang="en-US" dirty="0" smtClean="0">
                <a:solidFill>
                  <a:schemeClr val="accent2">
                    <a:lumMod val="50000"/>
                  </a:schemeClr>
                </a:solidFill>
              </a:rPr>
              <a:t>Average child born to day 4-7 IQ points smarter than children born in the 1970s</a:t>
            </a:r>
          </a:p>
          <a:p>
            <a:endParaRPr lang="en-US" dirty="0">
              <a:solidFill>
                <a:schemeClr val="accent2">
                  <a:lumMod val="50000"/>
                </a:schemeClr>
              </a:solidFill>
            </a:endParaRPr>
          </a:p>
          <a:p>
            <a:r>
              <a:rPr lang="en-US" dirty="0" smtClean="0">
                <a:solidFill>
                  <a:schemeClr val="accent2">
                    <a:lumMod val="50000"/>
                  </a:schemeClr>
                </a:solidFill>
              </a:rPr>
              <a:t>One of major public health victories of past 50 years</a:t>
            </a:r>
          </a:p>
          <a:p>
            <a:endParaRPr lang="en-US" dirty="0">
              <a:solidFill>
                <a:schemeClr val="accent2">
                  <a:lumMod val="50000"/>
                </a:schemeClr>
              </a:solidFill>
            </a:endParaRPr>
          </a:p>
          <a:p>
            <a:r>
              <a:rPr lang="en-US" dirty="0" smtClean="0">
                <a:solidFill>
                  <a:schemeClr val="accent2">
                    <a:lumMod val="50000"/>
                  </a:schemeClr>
                </a:solidFill>
              </a:rPr>
              <a:t>Annual benefits ongoing and range from $1-$6 trillion/year, with a best estimate of $2.45 trillion/year (4% of global GDP)</a:t>
            </a:r>
          </a:p>
          <a:p>
            <a:pPr marL="0" indent="0" algn="r">
              <a:buNone/>
            </a:pPr>
            <a:r>
              <a:rPr lang="en-US" sz="1600" dirty="0" smtClean="0">
                <a:solidFill>
                  <a:schemeClr val="accent2">
                    <a:lumMod val="50000"/>
                  </a:schemeClr>
                </a:solidFill>
              </a:rPr>
              <a:t>Tsai and Hatfield J Environmental Health 2011 </a:t>
            </a:r>
          </a:p>
          <a:p>
            <a:endParaRPr lang="en-US" dirty="0" smtClean="0"/>
          </a:p>
          <a:p>
            <a:endParaRPr lang="en-US" dirty="0" smtClean="0"/>
          </a:p>
          <a:p>
            <a:endParaRPr lang="en-US" dirty="0"/>
          </a:p>
        </p:txBody>
      </p:sp>
    </p:spTree>
    <p:extLst>
      <p:ext uri="{BB962C8B-B14F-4D97-AF65-F5344CB8AC3E}">
        <p14:creationId xmlns:p14="http://schemas.microsoft.com/office/powerpoint/2010/main" val="2829327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36" y="609600"/>
            <a:ext cx="8229600" cy="838200"/>
          </a:xfrm>
        </p:spPr>
        <p:txBody>
          <a:bodyPr>
            <a:noAutofit/>
          </a:bodyPr>
          <a:lstStyle/>
          <a:p>
            <a:r>
              <a:rPr lang="en-US" sz="4400" dirty="0"/>
              <a:t>Yet we have a long way to go!</a:t>
            </a:r>
          </a:p>
        </p:txBody>
      </p:sp>
      <p:sp>
        <p:nvSpPr>
          <p:cNvPr id="5" name="Content Placeholder 2"/>
          <p:cNvSpPr>
            <a:spLocks noGrp="1"/>
          </p:cNvSpPr>
          <p:nvPr>
            <p:ph idx="1"/>
          </p:nvPr>
        </p:nvSpPr>
        <p:spPr>
          <a:xfrm>
            <a:off x="457200" y="1447800"/>
            <a:ext cx="3886200" cy="2971800"/>
          </a:xfrm>
        </p:spPr>
        <p:txBody>
          <a:bodyPr>
            <a:normAutofit/>
          </a:bodyPr>
          <a:lstStyle/>
          <a:p>
            <a:r>
              <a:rPr lang="en-US" dirty="0">
                <a:solidFill>
                  <a:schemeClr val="accent2">
                    <a:lumMod val="50000"/>
                  </a:schemeClr>
                </a:solidFill>
              </a:rPr>
              <a:t>In many countries, it is still legal to use lead paint for decorating homes, schools, and children’s toys </a:t>
            </a:r>
          </a:p>
          <a:p>
            <a:r>
              <a:rPr lang="en-US" dirty="0">
                <a:solidFill>
                  <a:schemeClr val="accent2">
                    <a:lumMod val="50000"/>
                  </a:schemeClr>
                </a:solidFill>
              </a:rPr>
              <a:t>Lead is not a necessary component of paint </a:t>
            </a:r>
          </a:p>
          <a:p>
            <a:endParaRPr lang="en-US" dirty="0">
              <a:solidFill>
                <a:schemeClr val="accent2">
                  <a:lumMod val="50000"/>
                </a:schemeClr>
              </a:solidFill>
            </a:endParaRPr>
          </a:p>
          <a:p>
            <a:endParaRPr lang="en-US" dirty="0" smtClean="0"/>
          </a:p>
          <a:p>
            <a:endParaRPr lang="en-US" dirty="0" smtClean="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6964" y="1636438"/>
            <a:ext cx="4089836" cy="2420352"/>
          </a:xfrm>
          <a:prstGeom prst="rect">
            <a:avLst/>
          </a:prstGeom>
        </p:spPr>
      </p:pic>
      <p:sp>
        <p:nvSpPr>
          <p:cNvPr id="3" name="TextBox 2"/>
          <p:cNvSpPr txBox="1"/>
          <p:nvPr/>
        </p:nvSpPr>
        <p:spPr>
          <a:xfrm>
            <a:off x="457200" y="4394718"/>
            <a:ext cx="8357036" cy="2252924"/>
          </a:xfrm>
          <a:prstGeom prst="rect">
            <a:avLst/>
          </a:prstGeom>
        </p:spPr>
        <p:txBody>
          <a:bodyPr vert="horz">
            <a:normAutofit/>
          </a:bodyPr>
          <a:lstStyle>
            <a:lvl1pPr marL="274320" indent="-274320" eaLnBrk="1" latinLnBrk="0" hangingPunct="1">
              <a:spcBef>
                <a:spcPct val="20000"/>
              </a:spcBef>
              <a:buClr>
                <a:schemeClr val="accent3"/>
              </a:buClr>
              <a:buSzPct val="95000"/>
              <a:buFont typeface="Wingdings 2"/>
              <a:buChar char=""/>
              <a:defRPr kumimoji="0" sz="2600">
                <a:solidFill>
                  <a:schemeClr val="accent2">
                    <a:lumMod val="50000"/>
                  </a:schemeClr>
                </a:solidFill>
                <a:latin typeface="+mn-lt"/>
                <a:cs typeface="+mn-cs"/>
              </a:defRPr>
            </a:lvl1pPr>
            <a:lvl2pPr marL="640080" indent="-246888" eaLnBrk="1" latinLnBrk="0" hangingPunct="1">
              <a:spcBef>
                <a:spcPct val="20000"/>
              </a:spcBef>
              <a:buClr>
                <a:schemeClr val="accent1"/>
              </a:buClr>
              <a:buSzPct val="85000"/>
              <a:buFont typeface="Wingdings 2"/>
              <a:buChar char=""/>
              <a:defRPr kumimoji="0" sz="2400">
                <a:latin typeface="+mn-lt"/>
                <a:cs typeface="+mn-cs"/>
              </a:defRPr>
            </a:lvl2pPr>
            <a:lvl3pPr indent="-246888" eaLnBrk="1" latinLnBrk="0" hangingPunct="1">
              <a:spcBef>
                <a:spcPct val="20000"/>
              </a:spcBef>
              <a:buClr>
                <a:schemeClr val="accent2"/>
              </a:buClr>
              <a:buSzPct val="70000"/>
              <a:buFont typeface="Wingdings 2"/>
              <a:buChar char=""/>
              <a:defRPr kumimoji="0" sz="2100">
                <a:latin typeface="+mn-lt"/>
                <a:cs typeface="+mn-cs"/>
              </a:defRPr>
            </a:lvl3pPr>
            <a:lvl4pPr marL="1188720" indent="-210312" eaLnBrk="1" latinLnBrk="0" hangingPunct="1">
              <a:spcBef>
                <a:spcPct val="20000"/>
              </a:spcBef>
              <a:buClr>
                <a:schemeClr val="accent3"/>
              </a:buClr>
              <a:buSzPct val="65000"/>
              <a:buFont typeface="Wingdings 2"/>
              <a:buChar char=""/>
              <a:defRPr kumimoji="0" sz="2000">
                <a:latin typeface="+mn-lt"/>
                <a:cs typeface="+mn-cs"/>
              </a:defRPr>
            </a:lvl4pPr>
            <a:lvl5pPr marL="1463040" indent="-210312" eaLnBrk="1" latinLnBrk="0" hangingPunct="1">
              <a:spcBef>
                <a:spcPct val="20000"/>
              </a:spcBef>
              <a:buClr>
                <a:schemeClr val="accent4"/>
              </a:buClr>
              <a:buSzPct val="65000"/>
              <a:buFont typeface="Wingdings 2"/>
              <a:buChar char=""/>
              <a:defRPr kumimoji="0" sz="2000">
                <a:latin typeface="+mn-lt"/>
                <a:cs typeface="+mn-cs"/>
              </a:defRPr>
            </a:lvl5pPr>
            <a:lvl6pPr marL="1737360" indent="-210312">
              <a:spcBef>
                <a:spcPct val="20000"/>
              </a:spcBef>
              <a:buClr>
                <a:schemeClr val="accent5"/>
              </a:buClr>
              <a:buSzPct val="80000"/>
              <a:buFont typeface="Wingdings 2"/>
              <a:buChar char=""/>
              <a:defRPr kumimoji="0" sz="1800">
                <a:latin typeface="+mn-lt"/>
                <a:cs typeface="+mn-cs"/>
              </a:defRPr>
            </a:lvl6pPr>
            <a:lvl7pPr marL="1920240" indent="-182880">
              <a:spcBef>
                <a:spcPct val="20000"/>
              </a:spcBef>
              <a:buClr>
                <a:schemeClr val="accent6"/>
              </a:buClr>
              <a:buSzPct val="80000"/>
              <a:buFont typeface="Wingdings 2"/>
              <a:buChar char=""/>
              <a:defRPr kumimoji="0" sz="1600" baseline="0">
                <a:latin typeface="+mn-lt"/>
                <a:cs typeface="+mn-cs"/>
              </a:defRPr>
            </a:lvl7pPr>
            <a:lvl8pPr marL="2194560" indent="-182880">
              <a:spcBef>
                <a:spcPct val="20000"/>
              </a:spcBef>
              <a:buClr>
                <a:schemeClr val="tx2"/>
              </a:buClr>
              <a:buChar char="•"/>
              <a:defRPr kumimoji="0" sz="1600">
                <a:latin typeface="+mn-lt"/>
                <a:cs typeface="+mn-cs"/>
              </a:defRPr>
            </a:lvl8pPr>
            <a:lvl9pPr marL="2468880" indent="-182880">
              <a:spcBef>
                <a:spcPct val="20000"/>
              </a:spcBef>
              <a:buClr>
                <a:schemeClr val="tx2"/>
              </a:buClr>
              <a:buFontTx/>
              <a:buChar char="•"/>
              <a:defRPr kumimoji="0" sz="1400" baseline="0">
                <a:latin typeface="+mn-lt"/>
                <a:cs typeface="+mn-cs"/>
              </a:defRPr>
            </a:lvl9pPr>
          </a:lstStyle>
          <a:p>
            <a:r>
              <a:rPr lang="en-US" dirty="0"/>
              <a:t>Lead-free additives are affordable and easily </a:t>
            </a:r>
            <a:r>
              <a:rPr lang="en-US" dirty="0" smtClean="0"/>
              <a:t>available</a:t>
            </a:r>
            <a:endParaRPr lang="en-US" dirty="0"/>
          </a:p>
          <a:p>
            <a:r>
              <a:rPr lang="en-US" dirty="0"/>
              <a:t>Both industry and governments agree that the solution is enacting and enforcing laws to limit lead in paint in countries worldwide</a:t>
            </a:r>
          </a:p>
        </p:txBody>
      </p:sp>
    </p:spTree>
    <p:extLst>
      <p:ext uri="{BB962C8B-B14F-4D97-AF65-F5344CB8AC3E}">
        <p14:creationId xmlns:p14="http://schemas.microsoft.com/office/powerpoint/2010/main" val="1256896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063" y="685800"/>
            <a:ext cx="8229600" cy="762000"/>
          </a:xfrm>
        </p:spPr>
        <p:txBody>
          <a:bodyPr>
            <a:normAutofit fontScale="90000"/>
          </a:bodyPr>
          <a:lstStyle/>
          <a:p>
            <a:r>
              <a:rPr lang="en-US" dirty="0" smtClean="0"/>
              <a:t>The Lead Paint Alliance</a:t>
            </a:r>
            <a:endParaRPr lang="en-US" dirty="0"/>
          </a:p>
        </p:txBody>
      </p:sp>
      <p:sp>
        <p:nvSpPr>
          <p:cNvPr id="3" name="Content Placeholder 2"/>
          <p:cNvSpPr>
            <a:spLocks noGrp="1"/>
          </p:cNvSpPr>
          <p:nvPr>
            <p:ph idx="1"/>
          </p:nvPr>
        </p:nvSpPr>
        <p:spPr>
          <a:xfrm>
            <a:off x="457200" y="1676399"/>
            <a:ext cx="3886200" cy="4390103"/>
          </a:xfrm>
        </p:spPr>
        <p:txBody>
          <a:bodyPr>
            <a:noAutofit/>
          </a:bodyPr>
          <a:lstStyle/>
          <a:p>
            <a:r>
              <a:rPr lang="en-US" sz="2400" dirty="0" smtClean="0">
                <a:solidFill>
                  <a:schemeClr val="accent2">
                    <a:lumMod val="50000"/>
                  </a:schemeClr>
                </a:solidFill>
              </a:rPr>
              <a:t>Lead Paint Alliance is a voluntary partnership</a:t>
            </a:r>
          </a:p>
          <a:p>
            <a:r>
              <a:rPr lang="en-US" sz="2400" dirty="0" smtClean="0">
                <a:solidFill>
                  <a:schemeClr val="accent2">
                    <a:lumMod val="50000"/>
                  </a:schemeClr>
                </a:solidFill>
              </a:rPr>
              <a:t>Secretariat is UNEP and WHO</a:t>
            </a:r>
          </a:p>
          <a:p>
            <a:r>
              <a:rPr lang="en-US" sz="2400" dirty="0" smtClean="0">
                <a:solidFill>
                  <a:schemeClr val="accent2">
                    <a:lumMod val="50000"/>
                  </a:schemeClr>
                </a:solidFill>
              </a:rPr>
              <a:t>EPA is the Chair</a:t>
            </a:r>
          </a:p>
          <a:p>
            <a:r>
              <a:rPr lang="en-US" sz="2400" dirty="0" smtClean="0">
                <a:solidFill>
                  <a:schemeClr val="accent2">
                    <a:lumMod val="50000"/>
                  </a:schemeClr>
                </a:solidFill>
              </a:rPr>
              <a:t>Governments</a:t>
            </a:r>
            <a:r>
              <a:rPr lang="en-US" sz="2400" dirty="0">
                <a:solidFill>
                  <a:schemeClr val="accent2">
                    <a:lumMod val="50000"/>
                  </a:schemeClr>
                </a:solidFill>
              </a:rPr>
              <a:t>, </a:t>
            </a:r>
            <a:r>
              <a:rPr lang="en-US" sz="2400" dirty="0" smtClean="0">
                <a:solidFill>
                  <a:schemeClr val="accent2">
                    <a:lumMod val="50000"/>
                  </a:schemeClr>
                </a:solidFill>
              </a:rPr>
              <a:t>NGOs, Industry are partners and members of the Advisory Group</a:t>
            </a:r>
          </a:p>
          <a:p>
            <a:r>
              <a:rPr lang="en-US" sz="2400" dirty="0">
                <a:solidFill>
                  <a:schemeClr val="accent2">
                    <a:lumMod val="50000"/>
                  </a:schemeClr>
                </a:solidFill>
              </a:rPr>
              <a:t>Alliance is modeled on successful Partnership for Clean Fuels and Vehicles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676399"/>
            <a:ext cx="3867937" cy="2590800"/>
          </a:xfrm>
          <a:prstGeom prst="rect">
            <a:avLst/>
          </a:prstGeom>
        </p:spPr>
      </p:pic>
      <p:sp>
        <p:nvSpPr>
          <p:cNvPr id="4" name="TextBox 3"/>
          <p:cNvSpPr txBox="1"/>
          <p:nvPr/>
        </p:nvSpPr>
        <p:spPr>
          <a:xfrm>
            <a:off x="4818863" y="5026606"/>
            <a:ext cx="3867937" cy="1077218"/>
          </a:xfrm>
          <a:prstGeom prst="rect">
            <a:avLst/>
          </a:prstGeom>
          <a:noFill/>
        </p:spPr>
        <p:txBody>
          <a:bodyPr wrap="square" rtlCol="0">
            <a:spAutoFit/>
          </a:bodyPr>
          <a:lstStyle/>
          <a:p>
            <a:r>
              <a:rPr lang="en-US" sz="3200" dirty="0" smtClean="0">
                <a:solidFill>
                  <a:schemeClr val="tx2">
                    <a:lumMod val="60000"/>
                    <a:lumOff val="40000"/>
                  </a:schemeClr>
                </a:solidFill>
              </a:rPr>
              <a:t>Goal: Phase out lead paint by 2020</a:t>
            </a:r>
            <a:endParaRPr lang="en-US" sz="3200" dirty="0">
              <a:solidFill>
                <a:schemeClr val="tx2">
                  <a:lumMod val="60000"/>
                  <a:lumOff val="40000"/>
                </a:schemeClr>
              </a:solidFill>
            </a:endParaRPr>
          </a:p>
        </p:txBody>
      </p:sp>
    </p:spTree>
    <p:extLst>
      <p:ext uri="{BB962C8B-B14F-4D97-AF65-F5344CB8AC3E}">
        <p14:creationId xmlns:p14="http://schemas.microsoft.com/office/powerpoint/2010/main" val="2254142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sz="4200" dirty="0"/>
              <a:t>Global Status </a:t>
            </a:r>
            <a:r>
              <a:rPr lang="en-US" sz="4200" dirty="0" smtClean="0"/>
              <a:t>of Lead Regulations</a:t>
            </a:r>
            <a:endParaRPr lang="en-US" sz="4200" dirty="0"/>
          </a:p>
        </p:txBody>
      </p:sp>
      <p:pic>
        <p:nvPicPr>
          <p:cNvPr id="5" name="Picture 4"/>
          <p:cNvPicPr>
            <a:picLocks noChangeAspect="1"/>
          </p:cNvPicPr>
          <p:nvPr/>
        </p:nvPicPr>
        <p:blipFill>
          <a:blip r:embed="rId3"/>
          <a:stretch>
            <a:fillRect/>
          </a:stretch>
        </p:blipFill>
        <p:spPr>
          <a:xfrm>
            <a:off x="1235904" y="1447800"/>
            <a:ext cx="6672192" cy="5209442"/>
          </a:xfrm>
          <a:prstGeom prst="rect">
            <a:avLst/>
          </a:prstGeom>
        </p:spPr>
      </p:pic>
    </p:spTree>
    <p:extLst>
      <p:ext uri="{BB962C8B-B14F-4D97-AF65-F5344CB8AC3E}">
        <p14:creationId xmlns:p14="http://schemas.microsoft.com/office/powerpoint/2010/main" val="4026184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958943" cy="685800"/>
          </a:xfrm>
        </p:spPr>
        <p:txBody>
          <a:bodyPr>
            <a:noAutofit/>
          </a:bodyPr>
          <a:lstStyle/>
          <a:p>
            <a:r>
              <a:rPr lang="en-US" sz="3900" dirty="0" smtClean="0"/>
              <a:t>Gaps in Laws, Low-Middle-Income Countries</a:t>
            </a:r>
            <a:endParaRPr lang="en-US" sz="39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721" t="13503" r="5831" b="4445"/>
          <a:stretch/>
        </p:blipFill>
        <p:spPr>
          <a:xfrm>
            <a:off x="1279071" y="1647890"/>
            <a:ext cx="6705600" cy="5109028"/>
          </a:xfrm>
          <a:prstGeom prst="rect">
            <a:avLst/>
          </a:prstGeom>
          <a:ln>
            <a:solidFill>
              <a:schemeClr val="tx1"/>
            </a:solidFill>
          </a:ln>
        </p:spPr>
      </p:pic>
    </p:spTree>
    <p:extLst>
      <p:ext uri="{BB962C8B-B14F-4D97-AF65-F5344CB8AC3E}">
        <p14:creationId xmlns:p14="http://schemas.microsoft.com/office/powerpoint/2010/main" val="2538252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406" y="1091123"/>
            <a:ext cx="8686800" cy="963612"/>
          </a:xfrm>
        </p:spPr>
        <p:txBody>
          <a:bodyPr>
            <a:noAutofit/>
          </a:bodyPr>
          <a:lstStyle/>
          <a:p>
            <a:r>
              <a:rPr lang="en-US" sz="3800" dirty="0" smtClean="0">
                <a:cs typeface="Arial" panose="020B0604020202020204" pitchFamily="34" charset="0"/>
              </a:rPr>
              <a:t>Estimated Costs of Childhood Lead Exposure in Low- and Middle-Income Countries </a:t>
            </a:r>
            <a:endParaRPr lang="en-US" sz="3800" dirty="0"/>
          </a:p>
        </p:txBody>
      </p:sp>
      <p:sp>
        <p:nvSpPr>
          <p:cNvPr id="4" name="Footer Placeholder 3"/>
          <p:cNvSpPr>
            <a:spLocks noGrp="1"/>
          </p:cNvSpPr>
          <p:nvPr>
            <p:ph type="ftr" sz="quarter" idx="11"/>
          </p:nvPr>
        </p:nvSpPr>
        <p:spPr/>
        <p:txBody>
          <a:bodyPr/>
          <a:lstStyle/>
          <a:p>
            <a:pPr>
              <a:defRPr/>
            </a:pPr>
            <a:r>
              <a:rPr lang="en-US" smtClean="0"/>
              <a:t> </a:t>
            </a:r>
            <a:endParaRPr lang="en-US"/>
          </a:p>
        </p:txBody>
      </p:sp>
      <p:sp>
        <p:nvSpPr>
          <p:cNvPr id="6" name="Rectangle 5"/>
          <p:cNvSpPr/>
          <p:nvPr/>
        </p:nvSpPr>
        <p:spPr>
          <a:xfrm>
            <a:off x="360508" y="2286000"/>
            <a:ext cx="8326292" cy="3354765"/>
          </a:xfrm>
          <a:prstGeom prst="rect">
            <a:avLst/>
          </a:prstGeom>
        </p:spPr>
        <p:txBody>
          <a:bodyPr wrap="square">
            <a:spAutoFit/>
          </a:bodyPr>
          <a:lstStyle/>
          <a:p>
            <a:pPr marL="285750" indent="-285750">
              <a:spcAft>
                <a:spcPts val="1200"/>
              </a:spcAft>
              <a:buFont typeface="Arial" panose="020B0604020202020204" pitchFamily="34" charset="0"/>
              <a:buChar char="•"/>
            </a:pPr>
            <a:r>
              <a:rPr lang="en-US" sz="2600" dirty="0" smtClean="0">
                <a:solidFill>
                  <a:schemeClr val="accent2">
                    <a:lumMod val="50000"/>
                  </a:schemeClr>
                </a:solidFill>
                <a:latin typeface="+mn-lt"/>
                <a:cs typeface="Arial" panose="020B0604020202020204" pitchFamily="34" charset="0"/>
              </a:rPr>
              <a:t>Total estimated cost in LMICs = $977 billion (range $728.6–1162.5 billion) of international dollars in 2008 </a:t>
            </a:r>
          </a:p>
          <a:p>
            <a:pPr marL="285750" indent="-285750">
              <a:spcAft>
                <a:spcPts val="1200"/>
              </a:spcAft>
              <a:buFont typeface="Arial" panose="020B0604020202020204" pitchFamily="34" charset="0"/>
              <a:buChar char="•"/>
            </a:pPr>
            <a:r>
              <a:rPr lang="en-US" sz="2600" dirty="0" smtClean="0">
                <a:solidFill>
                  <a:schemeClr val="accent2">
                    <a:lumMod val="50000"/>
                  </a:schemeClr>
                </a:solidFill>
                <a:latin typeface="+mn-lt"/>
                <a:cs typeface="Arial" panose="020B0604020202020204" pitchFamily="34" charset="0"/>
              </a:rPr>
              <a:t>Regional </a:t>
            </a:r>
            <a:r>
              <a:rPr lang="en-US" sz="2600" dirty="0">
                <a:solidFill>
                  <a:schemeClr val="accent2">
                    <a:lumMod val="50000"/>
                  </a:schemeClr>
                </a:solidFill>
                <a:latin typeface="+mn-lt"/>
                <a:cs typeface="Arial" panose="020B0604020202020204" pitchFamily="34" charset="0"/>
              </a:rPr>
              <a:t>economic losses </a:t>
            </a:r>
            <a:r>
              <a:rPr lang="en-US" sz="2600" dirty="0" smtClean="0">
                <a:solidFill>
                  <a:schemeClr val="accent2">
                    <a:lumMod val="50000"/>
                  </a:schemeClr>
                </a:solidFill>
                <a:latin typeface="+mn-lt"/>
                <a:cs typeface="Arial" panose="020B0604020202020204" pitchFamily="34" charset="0"/>
              </a:rPr>
              <a:t>estimated as:</a:t>
            </a:r>
            <a:endParaRPr lang="en-US" sz="2600" dirty="0">
              <a:solidFill>
                <a:schemeClr val="accent2">
                  <a:lumMod val="50000"/>
                </a:schemeClr>
              </a:solidFill>
              <a:latin typeface="+mn-lt"/>
              <a:cs typeface="Arial" panose="020B0604020202020204" pitchFamily="34" charset="0"/>
            </a:endParaRPr>
          </a:p>
          <a:p>
            <a:pPr lvl="2" indent="-342900">
              <a:spcAft>
                <a:spcPts val="600"/>
              </a:spcAft>
              <a:buFont typeface="Wingdings" panose="05000000000000000000" pitchFamily="2" charset="2"/>
              <a:buChar char="Ø"/>
            </a:pPr>
            <a:r>
              <a:rPr lang="en-US" sz="2600" dirty="0" smtClean="0">
                <a:solidFill>
                  <a:schemeClr val="accent2">
                    <a:lumMod val="50000"/>
                  </a:schemeClr>
                </a:solidFill>
                <a:latin typeface="+mn-lt"/>
                <a:cs typeface="Arial" panose="020B0604020202020204" pitchFamily="34" charset="0"/>
              </a:rPr>
              <a:t>Africa: $134.7 billion, i.e. 4.03</a:t>
            </a:r>
            <a:r>
              <a:rPr lang="en-US" sz="2600" dirty="0">
                <a:solidFill>
                  <a:schemeClr val="accent2">
                    <a:lumMod val="50000"/>
                  </a:schemeClr>
                </a:solidFill>
                <a:latin typeface="+mn-lt"/>
                <a:cs typeface="Arial" panose="020B0604020202020204" pitchFamily="34" charset="0"/>
              </a:rPr>
              <a:t>% </a:t>
            </a:r>
            <a:r>
              <a:rPr lang="en-US" sz="2600" dirty="0" smtClean="0">
                <a:solidFill>
                  <a:schemeClr val="accent2">
                    <a:lumMod val="50000"/>
                  </a:schemeClr>
                </a:solidFill>
                <a:latin typeface="+mn-lt"/>
                <a:cs typeface="Arial" panose="020B0604020202020204" pitchFamily="34" charset="0"/>
              </a:rPr>
              <a:t>of regional GDP</a:t>
            </a:r>
          </a:p>
          <a:p>
            <a:pPr lvl="2" indent="-342900">
              <a:spcAft>
                <a:spcPts val="600"/>
              </a:spcAft>
              <a:buFont typeface="Wingdings" panose="05000000000000000000" pitchFamily="2" charset="2"/>
              <a:buChar char="Ø"/>
            </a:pPr>
            <a:r>
              <a:rPr lang="en-US" sz="2600" dirty="0">
                <a:solidFill>
                  <a:schemeClr val="accent2">
                    <a:lumMod val="50000"/>
                  </a:schemeClr>
                </a:solidFill>
                <a:latin typeface="+mn-lt"/>
                <a:cs typeface="Arial" panose="020B0604020202020204" pitchFamily="34" charset="0"/>
              </a:rPr>
              <a:t>Latin America </a:t>
            </a:r>
            <a:r>
              <a:rPr lang="en-US" sz="2600" dirty="0" smtClean="0">
                <a:solidFill>
                  <a:schemeClr val="accent2">
                    <a:lumMod val="50000"/>
                  </a:schemeClr>
                </a:solidFill>
                <a:latin typeface="+mn-lt"/>
                <a:cs typeface="Arial" panose="020B0604020202020204" pitchFamily="34" charset="0"/>
              </a:rPr>
              <a:t>&amp; Caribbean: $</a:t>
            </a:r>
            <a:r>
              <a:rPr lang="en-US" sz="2600" dirty="0">
                <a:solidFill>
                  <a:schemeClr val="accent2">
                    <a:lumMod val="50000"/>
                  </a:schemeClr>
                </a:solidFill>
                <a:latin typeface="+mn-lt"/>
                <a:cs typeface="Arial" panose="020B0604020202020204" pitchFamily="34" charset="0"/>
              </a:rPr>
              <a:t>142.3 </a:t>
            </a:r>
            <a:r>
              <a:rPr lang="en-US" sz="2600" dirty="0" smtClean="0">
                <a:solidFill>
                  <a:schemeClr val="accent2">
                    <a:lumMod val="50000"/>
                  </a:schemeClr>
                </a:solidFill>
                <a:latin typeface="+mn-lt"/>
                <a:cs typeface="Arial" panose="020B0604020202020204" pitchFamily="34" charset="0"/>
              </a:rPr>
              <a:t>billion, i.e. 2.04</a:t>
            </a:r>
            <a:r>
              <a:rPr lang="en-US" sz="2600" dirty="0">
                <a:solidFill>
                  <a:schemeClr val="accent2">
                    <a:lumMod val="50000"/>
                  </a:schemeClr>
                </a:solidFill>
                <a:latin typeface="+mn-lt"/>
                <a:cs typeface="Arial" panose="020B0604020202020204" pitchFamily="34" charset="0"/>
              </a:rPr>
              <a:t>% </a:t>
            </a:r>
            <a:r>
              <a:rPr lang="en-US" sz="2600" dirty="0" smtClean="0">
                <a:solidFill>
                  <a:schemeClr val="accent2">
                    <a:lumMod val="50000"/>
                  </a:schemeClr>
                </a:solidFill>
                <a:latin typeface="+mn-lt"/>
                <a:cs typeface="Arial" panose="020B0604020202020204" pitchFamily="34" charset="0"/>
              </a:rPr>
              <a:t>of regional GDP</a:t>
            </a:r>
          </a:p>
          <a:p>
            <a:pPr lvl="2" indent="-342900">
              <a:spcAft>
                <a:spcPts val="600"/>
              </a:spcAft>
              <a:buFont typeface="Wingdings" panose="05000000000000000000" pitchFamily="2" charset="2"/>
              <a:buChar char="Ø"/>
            </a:pPr>
            <a:r>
              <a:rPr lang="en-US" sz="2600" dirty="0" smtClean="0">
                <a:solidFill>
                  <a:schemeClr val="accent2">
                    <a:lumMod val="50000"/>
                  </a:schemeClr>
                </a:solidFill>
                <a:latin typeface="+mn-lt"/>
                <a:cs typeface="Arial" panose="020B0604020202020204" pitchFamily="34" charset="0"/>
              </a:rPr>
              <a:t>Asia: $699.9 billion, i.e. 1.88</a:t>
            </a:r>
            <a:r>
              <a:rPr lang="en-US" sz="2600" dirty="0">
                <a:solidFill>
                  <a:schemeClr val="accent2">
                    <a:lumMod val="50000"/>
                  </a:schemeClr>
                </a:solidFill>
                <a:latin typeface="+mn-lt"/>
                <a:cs typeface="Arial" panose="020B0604020202020204" pitchFamily="34" charset="0"/>
              </a:rPr>
              <a:t>% of </a:t>
            </a:r>
            <a:r>
              <a:rPr lang="en-US" sz="2600" dirty="0" smtClean="0">
                <a:solidFill>
                  <a:schemeClr val="accent2">
                    <a:lumMod val="50000"/>
                  </a:schemeClr>
                </a:solidFill>
                <a:latin typeface="+mn-lt"/>
                <a:cs typeface="Arial" panose="020B0604020202020204" pitchFamily="34" charset="0"/>
              </a:rPr>
              <a:t>regional GDP</a:t>
            </a:r>
            <a:endParaRPr lang="en-US" sz="2600" dirty="0">
              <a:solidFill>
                <a:schemeClr val="accent2">
                  <a:lumMod val="50000"/>
                </a:schemeClr>
              </a:solidFill>
              <a:latin typeface="+mn-lt"/>
              <a:cs typeface="Arial" panose="020B0604020202020204" pitchFamily="34" charset="0"/>
            </a:endParaRPr>
          </a:p>
        </p:txBody>
      </p:sp>
    </p:spTree>
    <p:extLst>
      <p:ext uri="{BB962C8B-B14F-4D97-AF65-F5344CB8AC3E}">
        <p14:creationId xmlns:p14="http://schemas.microsoft.com/office/powerpoint/2010/main" val="3191291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875022" cy="757610"/>
          </a:xfrm>
        </p:spPr>
        <p:txBody>
          <a:bodyPr>
            <a:noAutofit/>
          </a:bodyPr>
          <a:lstStyle/>
          <a:p>
            <a:r>
              <a:rPr lang="en-US" sz="4000" dirty="0" smtClean="0">
                <a:cs typeface="Arial" panose="020B0604020202020204" pitchFamily="34" charset="0"/>
              </a:rPr>
              <a:t>Developing Countries are being left behind</a:t>
            </a:r>
            <a:endParaRPr lang="en-US" sz="4000" dirty="0"/>
          </a:p>
        </p:txBody>
      </p:sp>
      <p:sp>
        <p:nvSpPr>
          <p:cNvPr id="4" name="Footer Placeholder 3"/>
          <p:cNvSpPr>
            <a:spLocks noGrp="1"/>
          </p:cNvSpPr>
          <p:nvPr>
            <p:ph type="ftr" sz="quarter" idx="11"/>
          </p:nvPr>
        </p:nvSpPr>
        <p:spPr/>
        <p:txBody>
          <a:bodyPr/>
          <a:lstStyle/>
          <a:p>
            <a:pPr>
              <a:defRPr/>
            </a:pPr>
            <a:r>
              <a:rPr lang="en-US" smtClean="0"/>
              <a:t> </a:t>
            </a:r>
            <a:endParaRPr lang="en-US"/>
          </a:p>
        </p:txBody>
      </p:sp>
      <p:sp>
        <p:nvSpPr>
          <p:cNvPr id="5" name="Slide Number Placeholder 4"/>
          <p:cNvSpPr>
            <a:spLocks noGrp="1"/>
          </p:cNvSpPr>
          <p:nvPr>
            <p:ph type="sldNum" sz="quarter" idx="4294967295"/>
          </p:nvPr>
        </p:nvSpPr>
        <p:spPr>
          <a:xfrm>
            <a:off x="0" y="6523038"/>
            <a:ext cx="430213" cy="169862"/>
          </a:xfrm>
          <a:prstGeom prst="rect">
            <a:avLst/>
          </a:prstGeom>
        </p:spPr>
        <p:txBody>
          <a:bodyPr/>
          <a:lstStyle/>
          <a:p>
            <a:pPr>
              <a:defRPr/>
            </a:pPr>
            <a:fld id="{36963312-98F7-2E43-90DD-E74AA37F7B3B}" type="slidenum">
              <a:rPr lang="en-US" smtClean="0"/>
              <a:pPr>
                <a:defRPr/>
              </a:pPr>
              <a:t>10</a:t>
            </a:fld>
            <a:endParaRPr lang="en-US"/>
          </a:p>
        </p:txBody>
      </p:sp>
      <p:sp>
        <p:nvSpPr>
          <p:cNvPr id="6" name="Rectangle 5"/>
          <p:cNvSpPr/>
          <p:nvPr/>
        </p:nvSpPr>
        <p:spPr>
          <a:xfrm>
            <a:off x="215106" y="1667863"/>
            <a:ext cx="4425953" cy="4855175"/>
          </a:xfrm>
          <a:prstGeom prst="rect">
            <a:avLst/>
          </a:prstGeom>
        </p:spPr>
        <p:txBody>
          <a:bodyPr wrap="square">
            <a:spAutoFit/>
          </a:bodyPr>
          <a:lstStyle/>
          <a:p>
            <a:pPr marL="285750" indent="-285750">
              <a:buFont typeface="Arial" panose="020B0604020202020204" pitchFamily="34" charset="0"/>
              <a:buChar char="•"/>
            </a:pPr>
            <a:r>
              <a:rPr lang="en-US" sz="2300" dirty="0" smtClean="0">
                <a:solidFill>
                  <a:schemeClr val="accent2">
                    <a:lumMod val="50000"/>
                  </a:schemeClr>
                </a:solidFill>
                <a:latin typeface="+mn-lt"/>
                <a:cs typeface="Arial" panose="020B0604020202020204" pitchFamily="34" charset="0"/>
              </a:rPr>
              <a:t>Overall </a:t>
            </a:r>
            <a:r>
              <a:rPr lang="en-US" sz="2300" dirty="0">
                <a:solidFill>
                  <a:schemeClr val="accent2">
                    <a:lumMod val="50000"/>
                  </a:schemeClr>
                </a:solidFill>
                <a:latin typeface="+mn-lt"/>
                <a:cs typeface="Arial" panose="020B0604020202020204" pitchFamily="34" charset="0"/>
              </a:rPr>
              <a:t>burden associated with childhood lead exposure in </a:t>
            </a:r>
            <a:r>
              <a:rPr lang="en-US" sz="2300" dirty="0" smtClean="0">
                <a:solidFill>
                  <a:schemeClr val="accent2">
                    <a:lumMod val="50000"/>
                  </a:schemeClr>
                </a:solidFill>
                <a:latin typeface="+mn-lt"/>
                <a:cs typeface="Arial" panose="020B0604020202020204" pitchFamily="34" charset="0"/>
              </a:rPr>
              <a:t>LMICs amounted </a:t>
            </a:r>
            <a:r>
              <a:rPr lang="en-US" sz="2300" dirty="0">
                <a:solidFill>
                  <a:schemeClr val="accent2">
                    <a:lumMod val="50000"/>
                  </a:schemeClr>
                </a:solidFill>
                <a:latin typeface="+mn-lt"/>
                <a:cs typeface="Arial" panose="020B0604020202020204" pitchFamily="34" charset="0"/>
              </a:rPr>
              <a:t>to </a:t>
            </a:r>
            <a:r>
              <a:rPr lang="en-US" sz="2300" b="1" dirty="0">
                <a:solidFill>
                  <a:schemeClr val="accent2">
                    <a:lumMod val="50000"/>
                  </a:schemeClr>
                </a:solidFill>
                <a:latin typeface="+mn-lt"/>
                <a:cs typeface="Arial" panose="020B0604020202020204" pitchFamily="34" charset="0"/>
              </a:rPr>
              <a:t>1.20% of world GDP</a:t>
            </a:r>
            <a:r>
              <a:rPr lang="en-US" sz="2300" dirty="0">
                <a:solidFill>
                  <a:schemeClr val="accent2">
                    <a:lumMod val="50000"/>
                  </a:schemeClr>
                </a:solidFill>
                <a:latin typeface="+mn-lt"/>
                <a:cs typeface="Arial" panose="020B0604020202020204" pitchFamily="34" charset="0"/>
              </a:rPr>
              <a:t> in </a:t>
            </a:r>
            <a:r>
              <a:rPr lang="en-US" sz="2300" dirty="0" smtClean="0">
                <a:solidFill>
                  <a:schemeClr val="accent2">
                    <a:lumMod val="50000"/>
                  </a:schemeClr>
                </a:solidFill>
                <a:latin typeface="+mn-lt"/>
                <a:cs typeface="Arial" panose="020B0604020202020204" pitchFamily="34" charset="0"/>
              </a:rPr>
              <a:t>2011; approximately </a:t>
            </a:r>
            <a:r>
              <a:rPr lang="en-US" sz="2300" dirty="0">
                <a:solidFill>
                  <a:schemeClr val="accent2">
                    <a:lumMod val="50000"/>
                  </a:schemeClr>
                </a:solidFill>
                <a:latin typeface="+mn-lt"/>
                <a:cs typeface="Arial" panose="020B0604020202020204" pitchFamily="34" charset="0"/>
              </a:rPr>
              <a:t>$977 billion </a:t>
            </a:r>
            <a:r>
              <a:rPr lang="en-US" sz="2300" dirty="0" smtClean="0">
                <a:solidFill>
                  <a:schemeClr val="accent2">
                    <a:lumMod val="50000"/>
                  </a:schemeClr>
                </a:solidFill>
                <a:latin typeface="+mn-lt"/>
                <a:cs typeface="Arial" panose="020B0604020202020204" pitchFamily="34" charset="0"/>
              </a:rPr>
              <a:t>of international dollars in 2008</a:t>
            </a:r>
          </a:p>
          <a:p>
            <a:endParaRPr lang="en-US" sz="2300" dirty="0" smtClean="0">
              <a:solidFill>
                <a:schemeClr val="accent2">
                  <a:lumMod val="50000"/>
                </a:schemeClr>
              </a:solidFill>
              <a:latin typeface="+mn-lt"/>
              <a:cs typeface="Arial" panose="020B0604020202020204" pitchFamily="34" charset="0"/>
            </a:endParaRPr>
          </a:p>
          <a:p>
            <a:pPr marL="285750" indent="-285750">
              <a:buFont typeface="Arial" panose="020B0604020202020204" pitchFamily="34" charset="0"/>
              <a:buChar char="•"/>
            </a:pPr>
            <a:r>
              <a:rPr lang="en-US" sz="2300" dirty="0" smtClean="0">
                <a:solidFill>
                  <a:schemeClr val="accent2">
                    <a:lumMod val="50000"/>
                  </a:schemeClr>
                </a:solidFill>
                <a:latin typeface="+mn-lt"/>
                <a:cs typeface="Arial" panose="020B0604020202020204" pitchFamily="34" charset="0"/>
              </a:rPr>
              <a:t>For comparison, </a:t>
            </a:r>
            <a:r>
              <a:rPr lang="en-US" sz="2300" dirty="0">
                <a:solidFill>
                  <a:schemeClr val="accent2">
                    <a:lumMod val="50000"/>
                  </a:schemeClr>
                </a:solidFill>
                <a:latin typeface="+mn-lt"/>
                <a:cs typeface="Arial" panose="020B0604020202020204" pitchFamily="34" charset="0"/>
              </a:rPr>
              <a:t>economic impact of lead exposure in </a:t>
            </a:r>
            <a:r>
              <a:rPr lang="en-US" sz="2300" b="1" dirty="0" smtClean="0">
                <a:solidFill>
                  <a:schemeClr val="accent2">
                    <a:lumMod val="50000"/>
                  </a:schemeClr>
                </a:solidFill>
                <a:latin typeface="+mn-lt"/>
                <a:cs typeface="Arial" panose="020B0604020202020204" pitchFamily="34" charset="0"/>
              </a:rPr>
              <a:t>high-income countries </a:t>
            </a:r>
            <a:r>
              <a:rPr lang="en-US" sz="2300" dirty="0" smtClean="0">
                <a:solidFill>
                  <a:schemeClr val="accent2">
                    <a:lumMod val="50000"/>
                  </a:schemeClr>
                </a:solidFill>
                <a:latin typeface="+mn-lt"/>
                <a:cs typeface="Arial" panose="020B0604020202020204" pitchFamily="34" charset="0"/>
              </a:rPr>
              <a:t>(such as U.S. and EU countries) is $50.9 and $55 billion, respectively </a:t>
            </a:r>
          </a:p>
          <a:p>
            <a:pPr marL="285750" indent="-285750">
              <a:buFont typeface="Arial" panose="020B0604020202020204" pitchFamily="34" charset="0"/>
              <a:buChar char="•"/>
            </a:pPr>
            <a:endParaRPr lang="en-US" sz="105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3"/>
          <a:srcRect t="51077"/>
          <a:stretch/>
        </p:blipFill>
        <p:spPr>
          <a:xfrm>
            <a:off x="4856165" y="2444671"/>
            <a:ext cx="3998222" cy="298661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33629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2565" y="685800"/>
            <a:ext cx="8534400" cy="685800"/>
          </a:xfrm>
        </p:spPr>
        <p:txBody>
          <a:bodyPr>
            <a:noAutofit/>
          </a:bodyPr>
          <a:lstStyle/>
          <a:p>
            <a:pPr algn="ctr"/>
            <a:r>
              <a:rPr lang="en-US" sz="4000" dirty="0" smtClean="0"/>
              <a:t>Costs of Childhood Lead Exposure</a:t>
            </a:r>
            <a:endParaRPr lang="en-US" sz="4000" dirty="0"/>
          </a:p>
        </p:txBody>
      </p:sp>
      <p:pic>
        <p:nvPicPr>
          <p:cNvPr id="5"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7014" y="1905000"/>
            <a:ext cx="8502737"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1752600"/>
            <a:ext cx="4179435" cy="1295400"/>
          </a:xfrm>
          <a:prstGeom prst="rect">
            <a:avLst/>
          </a:prstGeom>
          <a:solidFill>
            <a:schemeClr val="bg1"/>
          </a:solidFill>
          <a:ln>
            <a:solidFill>
              <a:schemeClr val="bg2">
                <a:lumMod val="10000"/>
              </a:schemeClr>
            </a:solidFill>
          </a:ln>
        </p:spPr>
        <p:txBody>
          <a:bodyPr wrap="square" rtlCol="0">
            <a:spAutoFit/>
          </a:bodyPr>
          <a:lstStyle/>
          <a:p>
            <a:pPr algn="ctr"/>
            <a:r>
              <a:rPr lang="en-US" sz="2500" b="1" dirty="0" smtClean="0">
                <a:solidFill>
                  <a:srgbClr val="FF0000"/>
                </a:solidFill>
                <a:latin typeface="+mj-lt"/>
              </a:rPr>
              <a:t>Total Estimated Cost of lead exposure in countries shown  </a:t>
            </a:r>
          </a:p>
          <a:p>
            <a:pPr algn="ctr"/>
            <a:r>
              <a:rPr lang="en-US" sz="2500" b="1" dirty="0" smtClean="0">
                <a:solidFill>
                  <a:srgbClr val="FF0000"/>
                </a:solidFill>
                <a:latin typeface="+mj-lt"/>
              </a:rPr>
              <a:t>= $977 Billion USD</a:t>
            </a:r>
            <a:endParaRPr lang="en-US" sz="2500" b="1" dirty="0">
              <a:solidFill>
                <a:srgbClr val="FF0000"/>
              </a:solidFill>
              <a:latin typeface="+mj-lt"/>
            </a:endParaRPr>
          </a:p>
        </p:txBody>
      </p:sp>
    </p:spTree>
    <p:extLst>
      <p:ext uri="{BB962C8B-B14F-4D97-AF65-F5344CB8AC3E}">
        <p14:creationId xmlns:p14="http://schemas.microsoft.com/office/powerpoint/2010/main" val="295368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793387"/>
            <a:ext cx="8848725" cy="745218"/>
          </a:xfrm>
        </p:spPr>
        <p:txBody>
          <a:bodyPr>
            <a:noAutofit/>
          </a:bodyPr>
          <a:lstStyle/>
          <a:p>
            <a:r>
              <a:rPr lang="en-US" sz="3800" dirty="0"/>
              <a:t>Costs of Childhood Lead </a:t>
            </a:r>
            <a:r>
              <a:rPr lang="en-US" sz="3800" dirty="0" smtClean="0"/>
              <a:t>Exposure, % of GDP</a:t>
            </a:r>
            <a:endParaRPr lang="en-US" sz="38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1503" y="1803011"/>
            <a:ext cx="8511467"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5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06744"/>
            <a:ext cx="8229600" cy="726855"/>
          </a:xfrm>
        </p:spPr>
        <p:txBody>
          <a:bodyPr>
            <a:normAutofit fontScale="90000"/>
          </a:bodyPr>
          <a:lstStyle/>
          <a:p>
            <a:r>
              <a:rPr lang="en-US" sz="4700" dirty="0" smtClean="0"/>
              <a:t>Country specific example: Kenya</a:t>
            </a:r>
            <a:r>
              <a:rPr lang="en-US" dirty="0"/>
              <a:t/>
            </a:r>
            <a:br>
              <a:rPr lang="en-US" dirty="0"/>
            </a:b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1"/>
          </p:nvPr>
        </p:nvSpPr>
        <p:spPr>
          <a:prstGeom prst="rect">
            <a:avLst/>
          </a:prstGeom>
        </p:spPr>
        <p:txBody>
          <a:bodyPr/>
          <a:lstStyle/>
          <a:p>
            <a:pPr>
              <a:defRPr/>
            </a:pPr>
            <a:fld id="{36963312-98F7-2E43-90DD-E74AA37F7B3B}" type="slidenum">
              <a:rPr lang="en-US" smtClean="0"/>
              <a:pPr>
                <a:defRPr/>
              </a:pPr>
              <a:t>13</a:t>
            </a:fld>
            <a:endParaRPr lang="en-US"/>
          </a:p>
        </p:txBody>
      </p:sp>
      <p:pic>
        <p:nvPicPr>
          <p:cNvPr id="3074" name="Picture 3"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44809"/>
            <a:ext cx="8691411" cy="530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6256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8888413" cy="963612"/>
          </a:xfrm>
        </p:spPr>
        <p:txBody>
          <a:bodyPr>
            <a:noAutofit/>
          </a:bodyPr>
          <a:lstStyle/>
          <a:p>
            <a:r>
              <a:rPr lang="en-US" sz="3800" dirty="0">
                <a:cs typeface="Arial" panose="020B0604020202020204" pitchFamily="34" charset="0"/>
              </a:rPr>
              <a:t>Comparison </a:t>
            </a:r>
            <a:r>
              <a:rPr lang="en-US" sz="3800" dirty="0" smtClean="0">
                <a:cs typeface="Arial" panose="020B0604020202020204" pitchFamily="34" charset="0"/>
              </a:rPr>
              <a:t>with Net </a:t>
            </a:r>
            <a:r>
              <a:rPr lang="en-US" sz="3800" dirty="0">
                <a:cs typeface="Arial" panose="020B0604020202020204" pitchFamily="34" charset="0"/>
              </a:rPr>
              <a:t>Overseas Development Assistance </a:t>
            </a:r>
            <a:endParaRPr lang="en-US" sz="3800" dirty="0"/>
          </a:p>
        </p:txBody>
      </p:sp>
      <p:sp>
        <p:nvSpPr>
          <p:cNvPr id="4" name="Footer Placeholder 3"/>
          <p:cNvSpPr>
            <a:spLocks noGrp="1"/>
          </p:cNvSpPr>
          <p:nvPr>
            <p:ph type="ftr" sz="quarter" idx="11"/>
          </p:nvPr>
        </p:nvSpPr>
        <p:spPr/>
        <p:txBody>
          <a:bodyPr/>
          <a:lstStyle/>
          <a:p>
            <a:pPr>
              <a:defRPr/>
            </a:pPr>
            <a:r>
              <a:rPr lang="en-US" smtClean="0"/>
              <a:t> </a:t>
            </a: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570284127"/>
              </p:ext>
            </p:extLst>
          </p:nvPr>
        </p:nvGraphicFramePr>
        <p:xfrm>
          <a:off x="930664" y="1878012"/>
          <a:ext cx="7508875" cy="4547520"/>
        </p:xfrm>
        <a:graphic>
          <a:graphicData uri="http://schemas.openxmlformats.org/drawingml/2006/table">
            <a:tbl>
              <a:tblPr firstRow="1" firstCol="1" bandRow="1">
                <a:tableStyleId>{5C22544A-7EE6-4342-B048-85BDC9FD1C3A}</a:tableStyleId>
              </a:tblPr>
              <a:tblGrid>
                <a:gridCol w="2176943"/>
                <a:gridCol w="2681740"/>
                <a:gridCol w="2650192"/>
              </a:tblGrid>
              <a:tr h="1056157">
                <a:tc>
                  <a:txBody>
                    <a:bodyPr/>
                    <a:lstStyle/>
                    <a:p>
                      <a:pPr marL="0" marR="0" algn="ctr">
                        <a:lnSpc>
                          <a:spcPct val="115000"/>
                        </a:lnSpc>
                        <a:spcBef>
                          <a:spcPts val="0"/>
                        </a:spcBef>
                        <a:spcAft>
                          <a:spcPts val="0"/>
                        </a:spcAft>
                      </a:pPr>
                      <a:r>
                        <a:rPr lang="en-US" sz="1400" dirty="0">
                          <a:solidFill>
                            <a:schemeClr val="bg1"/>
                          </a:solidFill>
                          <a:effectLst/>
                          <a:latin typeface="+mn-lt"/>
                          <a:cs typeface="Arial" panose="020B0604020202020204" pitchFamily="34" charset="0"/>
                        </a:rPr>
                        <a:t>Country</a:t>
                      </a:r>
                      <a:endParaRPr lang="en-US" sz="140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p>
                      <a:pPr marL="0" marR="0" algn="ctr">
                        <a:lnSpc>
                          <a:spcPct val="115000"/>
                        </a:lnSpc>
                        <a:spcBef>
                          <a:spcPts val="0"/>
                        </a:spcBef>
                        <a:spcAft>
                          <a:spcPts val="0"/>
                        </a:spcAft>
                      </a:pPr>
                      <a:r>
                        <a:rPr lang="en-US" sz="1400" dirty="0">
                          <a:solidFill>
                            <a:schemeClr val="bg1"/>
                          </a:solidFill>
                          <a:effectLst/>
                          <a:latin typeface="+mn-lt"/>
                          <a:cs typeface="Arial" panose="020B0604020202020204" pitchFamily="34" charset="0"/>
                        </a:rPr>
                        <a:t>Net ODA for 2008 </a:t>
                      </a:r>
                      <a:endParaRPr lang="en-US" sz="1400" dirty="0" smtClean="0">
                        <a:solidFill>
                          <a:schemeClr val="bg1"/>
                        </a:solidFill>
                        <a:effectLst/>
                        <a:latin typeface="+mn-lt"/>
                        <a:cs typeface="Arial" panose="020B0604020202020204" pitchFamily="34" charset="0"/>
                      </a:endParaRPr>
                    </a:p>
                    <a:p>
                      <a:pPr marL="0" marR="0" algn="ctr">
                        <a:lnSpc>
                          <a:spcPct val="115000"/>
                        </a:lnSpc>
                        <a:spcBef>
                          <a:spcPts val="0"/>
                        </a:spcBef>
                        <a:spcAft>
                          <a:spcPts val="0"/>
                        </a:spcAft>
                      </a:pPr>
                      <a:r>
                        <a:rPr lang="en-US" sz="1400" dirty="0" smtClean="0">
                          <a:solidFill>
                            <a:schemeClr val="bg1"/>
                          </a:solidFill>
                          <a:effectLst/>
                          <a:latin typeface="+mn-lt"/>
                          <a:cs typeface="Arial" panose="020B0604020202020204" pitchFamily="34" charset="0"/>
                        </a:rPr>
                        <a:t>(</a:t>
                      </a:r>
                      <a:r>
                        <a:rPr lang="en-US" sz="1400" dirty="0">
                          <a:solidFill>
                            <a:schemeClr val="bg1"/>
                          </a:solidFill>
                          <a:effectLst/>
                          <a:latin typeface="+mn-lt"/>
                          <a:cs typeface="Arial" panose="020B0604020202020204" pitchFamily="34" charset="0"/>
                        </a:rPr>
                        <a:t>US </a:t>
                      </a:r>
                      <a:r>
                        <a:rPr lang="en-US" sz="1400" dirty="0" smtClean="0">
                          <a:solidFill>
                            <a:schemeClr val="bg1"/>
                          </a:solidFill>
                          <a:effectLst/>
                          <a:latin typeface="+mn-lt"/>
                          <a:cs typeface="Arial" panose="020B0604020202020204" pitchFamily="34" charset="0"/>
                        </a:rPr>
                        <a:t>$, millions)</a:t>
                      </a:r>
                      <a:endParaRPr lang="en-US" sz="140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a:txBody>
                    <a:bodyPr/>
                    <a:lstStyle/>
                    <a:p>
                      <a:pPr marL="0" marR="0" algn="ctr">
                        <a:lnSpc>
                          <a:spcPct val="115000"/>
                        </a:lnSpc>
                        <a:spcBef>
                          <a:spcPts val="0"/>
                        </a:spcBef>
                        <a:spcAft>
                          <a:spcPts val="0"/>
                        </a:spcAft>
                      </a:pPr>
                      <a:r>
                        <a:rPr lang="en-US" sz="1400" dirty="0">
                          <a:solidFill>
                            <a:schemeClr val="bg1"/>
                          </a:solidFill>
                          <a:effectLst/>
                          <a:latin typeface="+mn-lt"/>
                          <a:cs typeface="Arial" panose="020B0604020202020204" pitchFamily="34" charset="0"/>
                        </a:rPr>
                        <a:t>Lost economic productivity per each 1-year cohort </a:t>
                      </a:r>
                      <a:r>
                        <a:rPr lang="en-US" sz="1400" dirty="0" smtClean="0">
                          <a:solidFill>
                            <a:schemeClr val="bg1"/>
                          </a:solidFill>
                          <a:effectLst/>
                          <a:latin typeface="+mn-lt"/>
                          <a:cs typeface="Arial" panose="020B0604020202020204" pitchFamily="34" charset="0"/>
                        </a:rPr>
                        <a:t>of</a:t>
                      </a:r>
                      <a:r>
                        <a:rPr lang="en-US" sz="1400" dirty="0" smtClean="0">
                          <a:solidFill>
                            <a:srgbClr val="FF0000"/>
                          </a:solidFill>
                          <a:effectLst/>
                          <a:latin typeface="+mn-lt"/>
                          <a:cs typeface="Arial" panose="020B0604020202020204" pitchFamily="34" charset="0"/>
                        </a:rPr>
                        <a:t> </a:t>
                      </a:r>
                      <a:r>
                        <a:rPr lang="en-US" sz="1400" b="1" dirty="0" smtClean="0">
                          <a:solidFill>
                            <a:schemeClr val="bg1"/>
                          </a:solidFill>
                          <a:effectLst/>
                          <a:latin typeface="+mn-lt"/>
                          <a:cs typeface="Arial" panose="020B0604020202020204" pitchFamily="34" charset="0"/>
                        </a:rPr>
                        <a:t>children</a:t>
                      </a:r>
                      <a:r>
                        <a:rPr lang="en-US" sz="1400" dirty="0" smtClean="0">
                          <a:solidFill>
                            <a:schemeClr val="bg1"/>
                          </a:solidFill>
                          <a:effectLst/>
                          <a:latin typeface="+mn-lt"/>
                          <a:cs typeface="Arial" panose="020B0604020202020204" pitchFamily="34" charset="0"/>
                        </a:rPr>
                        <a:t> </a:t>
                      </a:r>
                      <a:r>
                        <a:rPr lang="en-US" sz="1400" dirty="0">
                          <a:solidFill>
                            <a:schemeClr val="bg1"/>
                          </a:solidFill>
                          <a:effectLst/>
                          <a:latin typeface="+mn-lt"/>
                          <a:cs typeface="Arial" panose="020B0604020202020204" pitchFamily="34" charset="0"/>
                        </a:rPr>
                        <a:t>under </a:t>
                      </a:r>
                      <a:r>
                        <a:rPr lang="en-US" sz="1400" dirty="0" smtClean="0">
                          <a:solidFill>
                            <a:schemeClr val="bg1"/>
                          </a:solidFill>
                          <a:effectLst/>
                          <a:latin typeface="+mn-lt"/>
                          <a:cs typeface="Arial" panose="020B0604020202020204" pitchFamily="34" charset="0"/>
                        </a:rPr>
                        <a:t>5yrs </a:t>
                      </a:r>
                    </a:p>
                    <a:p>
                      <a:pPr marL="0" marR="0" algn="ctr">
                        <a:lnSpc>
                          <a:spcPct val="115000"/>
                        </a:lnSpc>
                        <a:spcBef>
                          <a:spcPts val="0"/>
                        </a:spcBef>
                        <a:spcAft>
                          <a:spcPts val="0"/>
                        </a:spcAft>
                      </a:pPr>
                      <a:r>
                        <a:rPr lang="en-US" sz="1400" dirty="0" smtClean="0">
                          <a:solidFill>
                            <a:schemeClr val="bg1"/>
                          </a:solidFill>
                          <a:effectLst/>
                          <a:latin typeface="+mn-lt"/>
                          <a:cs typeface="Arial" panose="020B0604020202020204" pitchFamily="34" charset="0"/>
                        </a:rPr>
                        <a:t>(US $, millions)</a:t>
                      </a:r>
                      <a:endParaRPr lang="en-US" sz="140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Cameroon</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$299</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$1,260</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01514">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Côte d'Ivoire</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$200</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$881</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Ethiopia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$1,845</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$1,790</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Ghana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$726</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$860</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8966">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Kenya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$955</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$1,504</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Mali</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$532</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$460</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8966">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Mozambique</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$1,345</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$812</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Nigeria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$638</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$4,866</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Rwanda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$452</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$316</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581">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South Africa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$882</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$8,854</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Uganda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$1,009</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$1,062</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89167">
                <a:tc>
                  <a:txBody>
                    <a:bodyPr/>
                    <a:lstStyle/>
                    <a:p>
                      <a:pPr marL="0" marR="0" algn="ctr">
                        <a:lnSpc>
                          <a:spcPct val="115000"/>
                        </a:lnSpc>
                        <a:spcBef>
                          <a:spcPts val="0"/>
                        </a:spcBef>
                        <a:spcAft>
                          <a:spcPts val="0"/>
                        </a:spcAft>
                      </a:pPr>
                      <a:r>
                        <a:rPr lang="en-US" sz="1400" b="1" dirty="0">
                          <a:solidFill>
                            <a:schemeClr val="accent2">
                              <a:lumMod val="50000"/>
                            </a:schemeClr>
                          </a:solidFill>
                          <a:effectLst/>
                          <a:latin typeface="+mn-lt"/>
                          <a:cs typeface="Arial" panose="020B0604020202020204" pitchFamily="34" charset="0"/>
                        </a:rPr>
                        <a:t>Zambia</a:t>
                      </a:r>
                      <a:endParaRPr lang="en-US" sz="1400" b="1"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$705</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dirty="0">
                          <a:solidFill>
                            <a:schemeClr val="accent2">
                              <a:lumMod val="50000"/>
                            </a:schemeClr>
                          </a:solidFill>
                          <a:effectLst/>
                          <a:latin typeface="+mn-lt"/>
                          <a:cs typeface="Arial" panose="020B0604020202020204" pitchFamily="34" charset="0"/>
                        </a:rPr>
                        <a:t>$721</a:t>
                      </a:r>
                      <a:endParaRPr lang="en-US" sz="1400" dirty="0">
                        <a:solidFill>
                          <a:schemeClr val="accent2">
                            <a:lumMod val="50000"/>
                          </a:schemeClr>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7" name="Rectangle 6"/>
          <p:cNvSpPr/>
          <p:nvPr/>
        </p:nvSpPr>
        <p:spPr>
          <a:xfrm>
            <a:off x="949325" y="6438692"/>
            <a:ext cx="6788150" cy="338554"/>
          </a:xfrm>
          <a:prstGeom prst="rect">
            <a:avLst/>
          </a:prstGeom>
        </p:spPr>
        <p:txBody>
          <a:bodyPr wrap="square">
            <a:spAutoFit/>
          </a:bodyPr>
          <a:lstStyle/>
          <a:p>
            <a:r>
              <a:rPr lang="en-US" sz="1600" b="1" dirty="0">
                <a:solidFill>
                  <a:schemeClr val="accent2">
                    <a:lumMod val="50000"/>
                  </a:schemeClr>
                </a:solidFill>
                <a:latin typeface="Arial" panose="020B0604020202020204" pitchFamily="34" charset="0"/>
                <a:cs typeface="Arial" panose="020B0604020202020204" pitchFamily="34" charset="0"/>
              </a:rPr>
              <a:t>Sources: </a:t>
            </a:r>
            <a:r>
              <a:rPr lang="en-US" sz="1600" dirty="0">
                <a:solidFill>
                  <a:schemeClr val="accent2">
                    <a:lumMod val="50000"/>
                  </a:schemeClr>
                </a:solidFill>
                <a:latin typeface="Arial" panose="020B0604020202020204" pitchFamily="34" charset="0"/>
                <a:cs typeface="Arial" panose="020B0604020202020204" pitchFamily="34" charset="0"/>
              </a:rPr>
              <a:t>OECD ODA statistics </a:t>
            </a:r>
            <a:r>
              <a:rPr lang="en-US" sz="1600" dirty="0" smtClean="0">
                <a:solidFill>
                  <a:schemeClr val="accent2">
                    <a:lumMod val="50000"/>
                  </a:schemeClr>
                </a:solidFill>
                <a:latin typeface="Arial" panose="020B0604020202020204" pitchFamily="34" charset="0"/>
                <a:cs typeface="Arial" panose="020B0604020202020204" pitchFamily="34" charset="0"/>
              </a:rPr>
              <a:t>(ref B.iii.4) and </a:t>
            </a:r>
            <a:r>
              <a:rPr lang="en-US" sz="1600" dirty="0">
                <a:solidFill>
                  <a:schemeClr val="accent2">
                    <a:lumMod val="50000"/>
                  </a:schemeClr>
                </a:solidFill>
                <a:latin typeface="Arial" panose="020B0604020202020204" pitchFamily="34" charset="0"/>
                <a:cs typeface="Arial" panose="020B0604020202020204" pitchFamily="34" charset="0"/>
              </a:rPr>
              <a:t>NYU School of Medicine</a:t>
            </a:r>
          </a:p>
        </p:txBody>
      </p:sp>
    </p:spTree>
    <p:extLst>
      <p:ext uri="{BB962C8B-B14F-4D97-AF65-F5344CB8AC3E}">
        <p14:creationId xmlns:p14="http://schemas.microsoft.com/office/powerpoint/2010/main" val="1099278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531" y="381000"/>
            <a:ext cx="8229600" cy="1143000"/>
          </a:xfrm>
        </p:spPr>
        <p:txBody>
          <a:bodyPr/>
          <a:lstStyle/>
          <a:p>
            <a:pPr algn="ctr"/>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solidFill>
                  <a:schemeClr val="accent2">
                    <a:lumMod val="50000"/>
                  </a:schemeClr>
                </a:solidFill>
              </a:rPr>
              <a:t>Lead is harmful to health, especially for children</a:t>
            </a:r>
          </a:p>
          <a:p>
            <a:pPr lvl="0"/>
            <a:endParaRPr lang="en-US" dirty="0">
              <a:solidFill>
                <a:schemeClr val="accent2">
                  <a:lumMod val="50000"/>
                </a:schemeClr>
              </a:solidFill>
            </a:endParaRPr>
          </a:p>
          <a:p>
            <a:pPr lvl="0"/>
            <a:r>
              <a:rPr lang="en-US" dirty="0">
                <a:solidFill>
                  <a:schemeClr val="accent2">
                    <a:lumMod val="50000"/>
                  </a:schemeClr>
                </a:solidFill>
              </a:rPr>
              <a:t>Banning lead in gasoline is now producing large health and economic benefits in low- and middle-income countries</a:t>
            </a:r>
          </a:p>
          <a:p>
            <a:pPr lvl="0"/>
            <a:endParaRPr lang="en-US" dirty="0">
              <a:solidFill>
                <a:schemeClr val="accent2">
                  <a:lumMod val="50000"/>
                </a:schemeClr>
              </a:solidFill>
            </a:endParaRPr>
          </a:p>
          <a:p>
            <a:pPr lvl="0"/>
            <a:r>
              <a:rPr lang="en-US" dirty="0">
                <a:solidFill>
                  <a:schemeClr val="accent2">
                    <a:lumMod val="50000"/>
                  </a:schemeClr>
                </a:solidFill>
              </a:rPr>
              <a:t>Lead in paint is the major remaining source of childhood exposure worldwide</a:t>
            </a:r>
          </a:p>
          <a:p>
            <a:pPr lvl="0"/>
            <a:endParaRPr lang="en-US" dirty="0">
              <a:solidFill>
                <a:schemeClr val="accent2">
                  <a:lumMod val="50000"/>
                </a:schemeClr>
              </a:solidFill>
            </a:endParaRPr>
          </a:p>
          <a:p>
            <a:pPr lvl="0"/>
            <a:r>
              <a:rPr lang="en-US" dirty="0">
                <a:solidFill>
                  <a:schemeClr val="accent2">
                    <a:lumMod val="50000"/>
                  </a:schemeClr>
                </a:solidFill>
              </a:rPr>
              <a:t>Governments can require use of alternatives in paint</a:t>
            </a:r>
          </a:p>
          <a:p>
            <a:pPr lvl="0"/>
            <a:endParaRPr lang="en-US" dirty="0">
              <a:solidFill>
                <a:schemeClr val="accent2">
                  <a:lumMod val="50000"/>
                </a:schemeClr>
              </a:solidFill>
            </a:endParaRPr>
          </a:p>
          <a:p>
            <a:pPr lvl="0"/>
            <a:r>
              <a:rPr lang="en-US" dirty="0">
                <a:solidFill>
                  <a:schemeClr val="accent2">
                    <a:lumMod val="50000"/>
                  </a:schemeClr>
                </a:solidFill>
              </a:rPr>
              <a:t>Laws are needed</a:t>
            </a:r>
          </a:p>
        </p:txBody>
      </p:sp>
    </p:spTree>
    <p:extLst>
      <p:ext uri="{BB962C8B-B14F-4D97-AF65-F5344CB8AC3E}">
        <p14:creationId xmlns:p14="http://schemas.microsoft.com/office/powerpoint/2010/main" val="3601240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dirty="0" smtClean="0"/>
              <a:t>What Can You Do?</a:t>
            </a:r>
            <a:endParaRPr lang="en-US" dirty="0"/>
          </a:p>
        </p:txBody>
      </p:sp>
      <p:sp>
        <p:nvSpPr>
          <p:cNvPr id="3" name="Content Placeholder 2"/>
          <p:cNvSpPr>
            <a:spLocks noGrp="1"/>
          </p:cNvSpPr>
          <p:nvPr>
            <p:ph idx="1"/>
          </p:nvPr>
        </p:nvSpPr>
        <p:spPr/>
        <p:txBody>
          <a:bodyPr>
            <a:noAutofit/>
          </a:bodyPr>
          <a:lstStyle/>
          <a:p>
            <a:pPr>
              <a:lnSpc>
                <a:spcPct val="200000"/>
              </a:lnSpc>
            </a:pPr>
            <a:r>
              <a:rPr lang="en-US" dirty="0">
                <a:solidFill>
                  <a:schemeClr val="accent2">
                    <a:lumMod val="50000"/>
                  </a:schemeClr>
                </a:solidFill>
              </a:rPr>
              <a:t>Enact laws limiting lead in paint</a:t>
            </a:r>
          </a:p>
          <a:p>
            <a:pPr>
              <a:lnSpc>
                <a:spcPct val="200000"/>
              </a:lnSpc>
            </a:pPr>
            <a:r>
              <a:rPr lang="en-US" dirty="0">
                <a:solidFill>
                  <a:schemeClr val="accent2">
                    <a:lumMod val="50000"/>
                  </a:schemeClr>
                </a:solidFill>
              </a:rPr>
              <a:t>Enforce existing laws that limit lead in paint</a:t>
            </a:r>
          </a:p>
          <a:p>
            <a:pPr>
              <a:lnSpc>
                <a:spcPct val="200000"/>
              </a:lnSpc>
            </a:pPr>
            <a:r>
              <a:rPr lang="en-US" dirty="0">
                <a:solidFill>
                  <a:schemeClr val="accent2">
                    <a:lumMod val="50000"/>
                  </a:schemeClr>
                </a:solidFill>
              </a:rPr>
              <a:t>Join the Lead Paint Alliance</a:t>
            </a:r>
          </a:p>
          <a:p>
            <a:pPr marL="0" indent="0" algn="ctr">
              <a:lnSpc>
                <a:spcPct val="200000"/>
              </a:lnSpc>
              <a:buNone/>
            </a:pPr>
            <a:r>
              <a:rPr lang="en-US" dirty="0" smtClean="0">
                <a:solidFill>
                  <a:schemeClr val="accent1"/>
                </a:solidFill>
              </a:rPr>
              <a:t>noleadinpaint@unep.org </a:t>
            </a:r>
          </a:p>
        </p:txBody>
      </p:sp>
    </p:spTree>
    <p:extLst>
      <p:ext uri="{BB962C8B-B14F-4D97-AF65-F5344CB8AC3E}">
        <p14:creationId xmlns:p14="http://schemas.microsoft.com/office/powerpoint/2010/main" val="4115285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2857500"/>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val="171181802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_TEMPLATE(simpl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2015-03-06T18:55:16+00:00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SharedWithUsers xmlns="29455dc3-45ae-4a14-b5a4-ed1d1f53bc60">
      <UserInfo>
        <DisplayName>Bandemehr, Angela</DisplayName>
        <AccountId>1</AccountId>
        <AccountType/>
      </UserInfo>
      <UserInfo>
        <DisplayName>Huber, Patrick</DisplayName>
        <AccountId>15</AccountId>
        <AccountType/>
      </UserInfo>
      <UserInfo>
        <DisplayName>Mccann, Ellie</DisplayName>
        <AccountId>13</AccountId>
        <AccountType/>
      </UserInfo>
      <UserInfo>
        <DisplayName>Wadlington, Christina</DisplayName>
        <AccountId>14</AccountId>
        <AccountType/>
      </UserInfo>
    </SharedWithUsers>
  </documentManagement>
</p:properties>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ct:contentTypeSchema xmlns:ct="http://schemas.microsoft.com/office/2006/metadata/contentType" xmlns:ma="http://schemas.microsoft.com/office/2006/metadata/properties/metaAttributes" ct:_="" ma:_="" ma:contentTypeName="Document" ma:contentTypeID="0x01010039457CF97A8DAE4D815BC810EF7523F4" ma:contentTypeVersion="20" ma:contentTypeDescription="Create a new document." ma:contentTypeScope="" ma:versionID="3935660e71f1f0d5a418f424e15dc81a">
  <xsd:schema xmlns:xsd="http://www.w3.org/2001/XMLSchema" xmlns:xs="http://www.w3.org/2001/XMLSchema" xmlns:p="http://schemas.microsoft.com/office/2006/metadata/properties" xmlns:ns1="http://schemas.microsoft.com/sharepoint/v3" xmlns:ns3="4ffa91fb-a0ff-4ac5-b2db-65c790d184a4" xmlns:ns4="http://schemas.microsoft.com/sharepoint.v3" xmlns:ns5="http://schemas.microsoft.com/sharepoint/v3/fields" xmlns:ns6="29455dc3-45ae-4a14-b5a4-ed1d1f53bc60" targetNamespace="http://schemas.microsoft.com/office/2006/metadata/properties" ma:root="true" ma:fieldsID="2bc94b95014c91f2026a537b831bf222" ns1:_="" ns3:_="" ns4:_="" ns5:_="" ns6:_="">
    <xsd:import namespace="http://schemas.microsoft.com/sharepoint/v3"/>
    <xsd:import namespace="4ffa91fb-a0ff-4ac5-b2db-65c790d184a4"/>
    <xsd:import namespace="http://schemas.microsoft.com/sharepoint.v3"/>
    <xsd:import namespace="http://schemas.microsoft.com/sharepoint/v3/fields"/>
    <xsd:import namespace="29455dc3-45ae-4a14-b5a4-ed1d1f53bc60"/>
    <xsd:element name="properties">
      <xsd:complexType>
        <xsd:sequence>
          <xsd:element name="documentManagement">
            <xsd:complexType>
              <xsd:all>
                <xsd:element ref="ns3:Document_x0020_Creation_x0020_Date" minOccurs="0"/>
                <xsd:element ref="ns3:Creator" minOccurs="0"/>
                <xsd:element ref="ns3:EPA_x0020_Office" minOccurs="0"/>
                <xsd:element ref="ns3:Record"/>
                <xsd:element ref="ns4:CategoryDescription" minOccurs="0"/>
                <xsd:element ref="ns3:Identifier" minOccurs="0"/>
                <xsd:element ref="ns3:EPA_x0020_Contributor" minOccurs="0"/>
                <xsd:element ref="ns3:External_x0020_Contributor" minOccurs="0"/>
                <xsd:element ref="ns5:_Coverage" minOccurs="0"/>
                <xsd:element ref="ns3:EPA_x0020_Related_x0020_Documents" minOccurs="0"/>
                <xsd:element ref="ns5:_Source" minOccurs="0"/>
                <xsd:element ref="ns3:Rights" minOccurs="0"/>
                <xsd:element ref="ns1:Language" minOccurs="0"/>
                <xsd:element ref="ns3:j747ac98061d40f0aa7bd47e1db5675d" minOccurs="0"/>
                <xsd:element ref="ns3:TaxKeywordTaxHTField" minOccurs="0"/>
                <xsd:element ref="ns3:TaxCatchAllLabel" minOccurs="0"/>
                <xsd:element ref="ns3:TaxCatchAll" minOccurs="0"/>
                <xsd:element ref="ns6:SharedWithUsers" minOccurs="0"/>
                <xsd:element ref="ns6: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4dd3ade5-8d58-4573-966c-ab35f6576ca0}" ma:internalName="TaxCatchAllLabel" ma:readOnly="true" ma:showField="CatchAllDataLabel" ma:web="29455dc3-45ae-4a14-b5a4-ed1d1f53bc60">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4dd3ade5-8d58-4573-966c-ab35f6576ca0}" ma:internalName="TaxCatchAll" ma:showField="CatchAllData" ma:web="29455dc3-45ae-4a14-b5a4-ed1d1f53bc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9455dc3-45ae-4a14-b5a4-ed1d1f53bc60"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2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mso-contentType ?>
<SharedContentType xmlns="Microsoft.SharePoint.Taxonomy.ContentTypeSync" SourceId="29f62856-1543-49d4-a736-4569d363f533" ContentTypeId="0x0101" PreviousValue="false"/>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EsriMapsInfo xmlns="ESRI.ArcGIS.Mapping.OfficeIntegration.PowerPointInfo">
  <Version>Version1</Version>
  <RequiresSignIn>False</RequiresSignIn>
</EsriMapsInfo>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EsriMapsInfo xmlns="ESRI.ArcGIS.Mapping.OfficeIntegration.PowerPointInfo">
  <Version>Version1</Version>
  <RequiresSignIn>False</RequiresSignIn>
</EsriMapsInfo>
</file>

<file path=customXml/item106.xml><?xml version="1.0" encoding="utf-8"?>
<EsriMapsInfo xmlns="ESRI.ArcGIS.Mapping.OfficeIntegration.PowerPointInfo">
  <Version>Version1</Version>
  <RequiresSignIn>False</RequiresSignIn>
</EsriMapsInfo>
</file>

<file path=customXml/item107.xml><?xml version="1.0" encoding="utf-8"?>
<?mso-contentType ?>
<FormTemplates xmlns="http://schemas.microsoft.com/sharepoint/v3/contenttype/forms">
  <Display>DocumentLibraryForm</Display>
  <Edit>DocumentLibraryForm</Edit>
  <New>DocumentLibraryForm</New>
</FormTemplates>
</file>

<file path=customXml/item108.xml><?xml version="1.0" encoding="utf-8"?>
<EsriMapsInfo xmlns="ESRI.ArcGIS.Mapping.OfficeIntegration.PowerPointInfo">
  <Version>Version1</Version>
  <RequiresSignIn>False</RequiresSignIn>
</EsriMapsInfo>
</file>

<file path=customXml/item109.xml><?xml version="1.0" encoding="utf-8"?>
<EsriMapsInfo xmlns="ESRI.ArcGIS.Mapping.OfficeIntegration.PowerPointInfo">
  <Version>Version1</Version>
  <RequiresSignIn>False</RequiresSignIn>
</EsriMapsInfo>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61B9DBB2-9FA3-4F29-B791-8F2B79CB79C8}">
  <ds:schemaRefs>
    <ds:schemaRef ds:uri="ESRI.ArcGIS.Mapping.OfficeIntegration.PowerPointInfo"/>
  </ds:schemaRefs>
</ds:datastoreItem>
</file>

<file path=customXml/itemProps2.xml><?xml version="1.0" encoding="utf-8"?>
<ds:datastoreItem xmlns:ds="http://schemas.openxmlformats.org/officeDocument/2006/customXml" ds:itemID="{7267B515-09C0-4425-902C-67B7DDD44125}">
  <ds:schemaRefs>
    <ds:schemaRef ds:uri="ESRI.ArcGIS.Mapping.OfficeIntegration.PowerPointInfo"/>
  </ds:schemaRefs>
</ds:datastoreItem>
</file>

<file path=customXml/itemProps3.xml><?xml version="1.0" encoding="utf-8"?>
<ds:datastoreItem xmlns:ds="http://schemas.openxmlformats.org/officeDocument/2006/customXml" ds:itemID="{806340EF-889D-4314-A224-0F65C22386CC}">
  <ds:schemaRefs>
    <ds:schemaRef ds:uri="ESRI.ArcGIS.Mapping.OfficeIntegration.PowerPointInfo"/>
  </ds:schemaRefs>
</ds:datastoreItem>
</file>

<file path=customXml/itemProps4.xml><?xml version="1.0" encoding="utf-8"?>
<ds:datastoreItem xmlns:ds="http://schemas.openxmlformats.org/officeDocument/2006/customXml" ds:itemID="{5D8FE9D3-B721-416E-B38E-3F713FA60266}">
  <ds:schemaRefs>
    <ds:schemaRef ds:uri="ESRI.ArcGIS.Mapping.OfficeIntegration.PowerPointInfo"/>
  </ds:schemaRefs>
</ds:datastoreItem>
</file>

<file path=customXml/itemProps5.xml><?xml version="1.0" encoding="utf-8"?>
<ds:datastoreItem xmlns:ds="http://schemas.openxmlformats.org/officeDocument/2006/customXml" ds:itemID="{9B0B7B6E-FB9F-4A01-BD3C-E540E0A89D70}">
  <ds:schemaRefs>
    <ds:schemaRef ds:uri="ESRI.ArcGIS.Mapping.OfficeIntegration.PowerPointInfo"/>
  </ds:schemaRefs>
</ds:datastoreItem>
</file>

<file path=customXml/itemProps6.xml><?xml version="1.0" encoding="utf-8"?>
<ds:datastoreItem xmlns:ds="http://schemas.openxmlformats.org/officeDocument/2006/customXml" ds:itemID="{99329A40-045E-4A0C-8D16-B4B28EED1CD8}">
  <ds:schemaRefs>
    <ds:schemaRef ds:uri="ESRI.ArcGIS.Mapping.OfficeIntegration.PowerPointInfo"/>
  </ds:schemaRefs>
</ds:datastoreItem>
</file>

<file path=customXml/itemProps7.xml><?xml version="1.0" encoding="utf-8"?>
<ds:datastoreItem xmlns:ds="http://schemas.openxmlformats.org/officeDocument/2006/customXml" ds:itemID="{6BDDE773-7FDD-4089-8136-35381248EAA3}">
  <ds:schemaRefs>
    <ds:schemaRef ds:uri="ESRI.ArcGIS.Mapping.OfficeIntegration.PowerPointInfo"/>
  </ds:schemaRefs>
</ds:datastoreItem>
</file>

<file path=customXml/itemProps8.xml><?xml version="1.0" encoding="utf-8"?>
<ds:datastoreItem xmlns:ds="http://schemas.openxmlformats.org/officeDocument/2006/customXml" ds:itemID="{884C195C-6CC6-4318-9533-47650E75D91E}">
  <ds:schemaRefs>
    <ds:schemaRef ds:uri="ESRI.ArcGIS.Mapping.OfficeIntegration.PowerPointInfo"/>
  </ds:schemaRefs>
</ds:datastoreItem>
</file>

<file path=customXml/itemProps9.xml><?xml version="1.0" encoding="utf-8"?>
<ds:datastoreItem xmlns:ds="http://schemas.openxmlformats.org/officeDocument/2006/customXml" ds:itemID="{F8983D21-A0B2-431E-9317-EE78B7CC38E1}">
  <ds:schemaRefs>
    <ds:schemaRef ds:uri="ESRI.ArcGIS.Mapping.OfficeIntegration.PowerPointInfo"/>
  </ds:schemaRefs>
</ds:datastoreItem>
</file>

<file path=customXml/itemProps10.xml><?xml version="1.0" encoding="utf-8"?>
<ds:datastoreItem xmlns:ds="http://schemas.openxmlformats.org/officeDocument/2006/customXml" ds:itemID="{DFF259B5-B1D9-40DA-B21E-22AC8760A34A}">
  <ds:schemaRefs>
    <ds:schemaRef ds:uri="ESRI.ArcGIS.Mapping.OfficeIntegration.PowerPointInfo"/>
  </ds:schemaRefs>
</ds:datastoreItem>
</file>

<file path=customXml/itemProps11.xml><?xml version="1.0" encoding="utf-8"?>
<ds:datastoreItem xmlns:ds="http://schemas.openxmlformats.org/officeDocument/2006/customXml" ds:itemID="{84A54F99-0E81-4A48-A11C-0AD2D1794481}">
  <ds:schemaRefs>
    <ds:schemaRef ds:uri="ESRI.ArcGIS.Mapping.OfficeIntegration.PowerPointInfo"/>
  </ds:schemaRefs>
</ds:datastoreItem>
</file>

<file path=customXml/itemProps12.xml><?xml version="1.0" encoding="utf-8"?>
<ds:datastoreItem xmlns:ds="http://schemas.openxmlformats.org/officeDocument/2006/customXml" ds:itemID="{DF50A235-1FF7-4A1F-8A48-97DDCCF38F25}">
  <ds:schemaRefs>
    <ds:schemaRef ds:uri="ESRI.ArcGIS.Mapping.OfficeIntegration.PowerPointInfo"/>
  </ds:schemaRefs>
</ds:datastoreItem>
</file>

<file path=customXml/itemProps13.xml><?xml version="1.0" encoding="utf-8"?>
<ds:datastoreItem xmlns:ds="http://schemas.openxmlformats.org/officeDocument/2006/customXml" ds:itemID="{BB028C4D-C88D-4FE5-8135-A2541D40854F}">
  <ds:schemaRefs>
    <ds:schemaRef ds:uri="ESRI.ArcGIS.Mapping.OfficeIntegration.PowerPointInfo"/>
  </ds:schemaRefs>
</ds:datastoreItem>
</file>

<file path=customXml/itemProps14.xml><?xml version="1.0" encoding="utf-8"?>
<ds:datastoreItem xmlns:ds="http://schemas.openxmlformats.org/officeDocument/2006/customXml" ds:itemID="{BD39E49B-A570-4080-A9E5-FEA9A940C1F8}">
  <ds:schemaRefs>
    <ds:schemaRef ds:uri="ESRI.ArcGIS.Mapping.OfficeIntegration.PowerPointInfo"/>
  </ds:schemaRefs>
</ds:datastoreItem>
</file>

<file path=customXml/itemProps15.xml><?xml version="1.0" encoding="utf-8"?>
<ds:datastoreItem xmlns:ds="http://schemas.openxmlformats.org/officeDocument/2006/customXml" ds:itemID="{AF05941E-5504-423B-BFE8-488E757A97EA}">
  <ds:schemaRefs>
    <ds:schemaRef ds:uri="ESRI.ArcGIS.Mapping.OfficeIntegration.PowerPointInfo"/>
  </ds:schemaRefs>
</ds:datastoreItem>
</file>

<file path=customXml/itemProps16.xml><?xml version="1.0" encoding="utf-8"?>
<ds:datastoreItem xmlns:ds="http://schemas.openxmlformats.org/officeDocument/2006/customXml" ds:itemID="{5D79B67E-ABA4-4CD1-9872-44E682BBE84A}">
  <ds:schemaRefs>
    <ds:schemaRef ds:uri="ESRI.ArcGIS.Mapping.OfficeIntegration.PowerPointInfo"/>
  </ds:schemaRefs>
</ds:datastoreItem>
</file>

<file path=customXml/itemProps17.xml><?xml version="1.0" encoding="utf-8"?>
<ds:datastoreItem xmlns:ds="http://schemas.openxmlformats.org/officeDocument/2006/customXml" ds:itemID="{E7B0ECD2-1876-45C1-9BF4-C2A0E0348A65}">
  <ds:schemaRefs>
    <ds:schemaRef ds:uri="http://schemas.microsoft.com/office/infopath/2007/PartnerControls"/>
    <ds:schemaRef ds:uri="http://purl.org/dc/elements/1.1/"/>
    <ds:schemaRef ds:uri="http://schemas.microsoft.com/sharepoint/v3"/>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29455dc3-45ae-4a14-b5a4-ed1d1f53bc60"/>
    <ds:schemaRef ds:uri="http://purl.org/dc/terms/"/>
    <ds:schemaRef ds:uri="4ffa91fb-a0ff-4ac5-b2db-65c790d184a4"/>
    <ds:schemaRef ds:uri="http://schemas.microsoft.com/sharepoint/v3/fields"/>
    <ds:schemaRef ds:uri="http://www.w3.org/XML/1998/namespace"/>
    <ds:schemaRef ds:uri="http://purl.org/dc/dcmitype/"/>
  </ds:schemaRefs>
</ds:datastoreItem>
</file>

<file path=customXml/itemProps18.xml><?xml version="1.0" encoding="utf-8"?>
<ds:datastoreItem xmlns:ds="http://schemas.openxmlformats.org/officeDocument/2006/customXml" ds:itemID="{C201E705-E5F1-45FA-9EB9-AA75601CD529}">
  <ds:schemaRefs>
    <ds:schemaRef ds:uri="ESRI.ArcGIS.Mapping.OfficeIntegration.PowerPointInfo"/>
  </ds:schemaRefs>
</ds:datastoreItem>
</file>

<file path=customXml/itemProps19.xml><?xml version="1.0" encoding="utf-8"?>
<ds:datastoreItem xmlns:ds="http://schemas.openxmlformats.org/officeDocument/2006/customXml" ds:itemID="{AE3A3367-1D26-4AC8-A274-63E38D902E29}">
  <ds:schemaRefs>
    <ds:schemaRef ds:uri="ESRI.ArcGIS.Mapping.OfficeIntegration.PowerPointInfo"/>
  </ds:schemaRefs>
</ds:datastoreItem>
</file>

<file path=customXml/itemProps20.xml><?xml version="1.0" encoding="utf-8"?>
<ds:datastoreItem xmlns:ds="http://schemas.openxmlformats.org/officeDocument/2006/customXml" ds:itemID="{2E67AE9C-8DEC-47AA-903B-D7127D026714}">
  <ds:schemaRefs>
    <ds:schemaRef ds:uri="ESRI.ArcGIS.Mapping.OfficeIntegration.PowerPointInfo"/>
  </ds:schemaRefs>
</ds:datastoreItem>
</file>

<file path=customXml/itemProps21.xml><?xml version="1.0" encoding="utf-8"?>
<ds:datastoreItem xmlns:ds="http://schemas.openxmlformats.org/officeDocument/2006/customXml" ds:itemID="{DA513CD1-98D3-4989-BEF0-ACCA1AFB40FC}">
  <ds:schemaRefs>
    <ds:schemaRef ds:uri="ESRI.ArcGIS.Mapping.OfficeIntegration.PowerPointInfo"/>
  </ds:schemaRefs>
</ds:datastoreItem>
</file>

<file path=customXml/itemProps22.xml><?xml version="1.0" encoding="utf-8"?>
<ds:datastoreItem xmlns:ds="http://schemas.openxmlformats.org/officeDocument/2006/customXml" ds:itemID="{3FF4A67F-9C77-47B6-99AE-63690C246C84}">
  <ds:schemaRefs>
    <ds:schemaRef ds:uri="ESRI.ArcGIS.Mapping.OfficeIntegration.PowerPointInfo"/>
  </ds:schemaRefs>
</ds:datastoreItem>
</file>

<file path=customXml/itemProps23.xml><?xml version="1.0" encoding="utf-8"?>
<ds:datastoreItem xmlns:ds="http://schemas.openxmlformats.org/officeDocument/2006/customXml" ds:itemID="{39F82178-6E81-4FF5-8D7D-FD57611C72D5}">
  <ds:schemaRefs>
    <ds:schemaRef ds:uri="ESRI.ArcGIS.Mapping.OfficeIntegration.PowerPointInfo"/>
  </ds:schemaRefs>
</ds:datastoreItem>
</file>

<file path=customXml/itemProps24.xml><?xml version="1.0" encoding="utf-8"?>
<ds:datastoreItem xmlns:ds="http://schemas.openxmlformats.org/officeDocument/2006/customXml" ds:itemID="{890CB837-267B-4A9F-8980-271DCA360006}">
  <ds:schemaRefs>
    <ds:schemaRef ds:uri="ESRI.ArcGIS.Mapping.OfficeIntegration.PowerPointInfo"/>
  </ds:schemaRefs>
</ds:datastoreItem>
</file>

<file path=customXml/itemProps25.xml><?xml version="1.0" encoding="utf-8"?>
<ds:datastoreItem xmlns:ds="http://schemas.openxmlformats.org/officeDocument/2006/customXml" ds:itemID="{D6B853A1-E633-4710-878C-46E02B992F47}">
  <ds:schemaRefs>
    <ds:schemaRef ds:uri="ESRI.ArcGIS.Mapping.OfficeIntegration.PowerPointInfo"/>
  </ds:schemaRefs>
</ds:datastoreItem>
</file>

<file path=customXml/itemProps26.xml><?xml version="1.0" encoding="utf-8"?>
<ds:datastoreItem xmlns:ds="http://schemas.openxmlformats.org/officeDocument/2006/customXml" ds:itemID="{97D77F5F-2E14-4B7C-8FB3-A8CACC7E02A0}">
  <ds:schemaRefs>
    <ds:schemaRef ds:uri="ESRI.ArcGIS.Mapping.OfficeIntegration.PowerPointInfo"/>
  </ds:schemaRefs>
</ds:datastoreItem>
</file>

<file path=customXml/itemProps27.xml><?xml version="1.0" encoding="utf-8"?>
<ds:datastoreItem xmlns:ds="http://schemas.openxmlformats.org/officeDocument/2006/customXml" ds:itemID="{BFBBCB2F-34BD-4157-972D-F097D2D2D2E9}">
  <ds:schemaRefs>
    <ds:schemaRef ds:uri="ESRI.ArcGIS.Mapping.OfficeIntegration.PowerPointInfo"/>
  </ds:schemaRefs>
</ds:datastoreItem>
</file>

<file path=customXml/itemProps28.xml><?xml version="1.0" encoding="utf-8"?>
<ds:datastoreItem xmlns:ds="http://schemas.openxmlformats.org/officeDocument/2006/customXml" ds:itemID="{C3D7C232-9935-4E51-9138-0B359F29B65F}">
  <ds:schemaRefs>
    <ds:schemaRef ds:uri="ESRI.ArcGIS.Mapping.OfficeIntegration.PowerPointInfo"/>
  </ds:schemaRefs>
</ds:datastoreItem>
</file>

<file path=customXml/itemProps29.xml><?xml version="1.0" encoding="utf-8"?>
<ds:datastoreItem xmlns:ds="http://schemas.openxmlformats.org/officeDocument/2006/customXml" ds:itemID="{0289BA54-5592-47DD-8449-31E866B34A9E}">
  <ds:schemaRefs>
    <ds:schemaRef ds:uri="ESRI.ArcGIS.Mapping.OfficeIntegration.PowerPointInfo"/>
  </ds:schemaRefs>
</ds:datastoreItem>
</file>

<file path=customXml/itemProps30.xml><?xml version="1.0" encoding="utf-8"?>
<ds:datastoreItem xmlns:ds="http://schemas.openxmlformats.org/officeDocument/2006/customXml" ds:itemID="{BD8E006B-C516-42E0-913A-9465CD9B2B75}">
  <ds:schemaRefs>
    <ds:schemaRef ds:uri="ESRI.ArcGIS.Mapping.OfficeIntegration.PowerPointInfo"/>
  </ds:schemaRefs>
</ds:datastoreItem>
</file>

<file path=customXml/itemProps31.xml><?xml version="1.0" encoding="utf-8"?>
<ds:datastoreItem xmlns:ds="http://schemas.openxmlformats.org/officeDocument/2006/customXml" ds:itemID="{559AE526-D915-48C5-AE16-CD730D9D6B2F}">
  <ds:schemaRefs>
    <ds:schemaRef ds:uri="ESRI.ArcGIS.Mapping.OfficeIntegration.PowerPointInfo"/>
  </ds:schemaRefs>
</ds:datastoreItem>
</file>

<file path=customXml/itemProps32.xml><?xml version="1.0" encoding="utf-8"?>
<ds:datastoreItem xmlns:ds="http://schemas.openxmlformats.org/officeDocument/2006/customXml" ds:itemID="{3AB3D34B-07FE-4D2C-A9E4-A4786639358E}">
  <ds:schemaRefs>
    <ds:schemaRef ds:uri="ESRI.ArcGIS.Mapping.OfficeIntegration.PowerPointInfo"/>
  </ds:schemaRefs>
</ds:datastoreItem>
</file>

<file path=customXml/itemProps33.xml><?xml version="1.0" encoding="utf-8"?>
<ds:datastoreItem xmlns:ds="http://schemas.openxmlformats.org/officeDocument/2006/customXml" ds:itemID="{C7E883A5-6153-457F-A07B-A6B2454A0625}">
  <ds:schemaRefs>
    <ds:schemaRef ds:uri="ESRI.ArcGIS.Mapping.OfficeIntegration.PowerPointInfo"/>
  </ds:schemaRefs>
</ds:datastoreItem>
</file>

<file path=customXml/itemProps34.xml><?xml version="1.0" encoding="utf-8"?>
<ds:datastoreItem xmlns:ds="http://schemas.openxmlformats.org/officeDocument/2006/customXml" ds:itemID="{48F1CDF8-2309-4B6E-9EE0-81CF5BB739EF}">
  <ds:schemaRefs>
    <ds:schemaRef ds:uri="ESRI.ArcGIS.Mapping.OfficeIntegration.PowerPointInfo"/>
  </ds:schemaRefs>
</ds:datastoreItem>
</file>

<file path=customXml/itemProps35.xml><?xml version="1.0" encoding="utf-8"?>
<ds:datastoreItem xmlns:ds="http://schemas.openxmlformats.org/officeDocument/2006/customXml" ds:itemID="{934731F7-4671-4D06-B14D-A1688B6F7C9D}">
  <ds:schemaRefs>
    <ds:schemaRef ds:uri="ESRI.ArcGIS.Mapping.OfficeIntegration.PowerPointInfo"/>
  </ds:schemaRefs>
</ds:datastoreItem>
</file>

<file path=customXml/itemProps36.xml><?xml version="1.0" encoding="utf-8"?>
<ds:datastoreItem xmlns:ds="http://schemas.openxmlformats.org/officeDocument/2006/customXml" ds:itemID="{C47A1000-A188-4893-A6AB-699A57B9D12B}">
  <ds:schemaRefs>
    <ds:schemaRef ds:uri="ESRI.ArcGIS.Mapping.OfficeIntegration.PowerPointInfo"/>
  </ds:schemaRefs>
</ds:datastoreItem>
</file>

<file path=customXml/itemProps37.xml><?xml version="1.0" encoding="utf-8"?>
<ds:datastoreItem xmlns:ds="http://schemas.openxmlformats.org/officeDocument/2006/customXml" ds:itemID="{D0633781-80BF-4FC4-8C9F-5277151A1C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29455dc3-45ae-4a14-b5a4-ed1d1f53b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8.xml><?xml version="1.0" encoding="utf-8"?>
<ds:datastoreItem xmlns:ds="http://schemas.openxmlformats.org/officeDocument/2006/customXml" ds:itemID="{EE63AEF9-D5F6-4566-83C8-2FA784D3F729}">
  <ds:schemaRefs>
    <ds:schemaRef ds:uri="ESRI.ArcGIS.Mapping.OfficeIntegration.PowerPointInfo"/>
  </ds:schemaRefs>
</ds:datastoreItem>
</file>

<file path=customXml/itemProps39.xml><?xml version="1.0" encoding="utf-8"?>
<ds:datastoreItem xmlns:ds="http://schemas.openxmlformats.org/officeDocument/2006/customXml" ds:itemID="{988EA683-AFD9-449E-9230-FCD1F6437EDB}">
  <ds:schemaRefs>
    <ds:schemaRef ds:uri="ESRI.ArcGIS.Mapping.OfficeIntegration.PowerPointInfo"/>
  </ds:schemaRefs>
</ds:datastoreItem>
</file>

<file path=customXml/itemProps40.xml><?xml version="1.0" encoding="utf-8"?>
<ds:datastoreItem xmlns:ds="http://schemas.openxmlformats.org/officeDocument/2006/customXml" ds:itemID="{DB9B9426-EFE6-452A-9F1E-78AB32B86801}">
  <ds:schemaRefs>
    <ds:schemaRef ds:uri="ESRI.ArcGIS.Mapping.OfficeIntegration.PowerPointInfo"/>
  </ds:schemaRefs>
</ds:datastoreItem>
</file>

<file path=customXml/itemProps41.xml><?xml version="1.0" encoding="utf-8"?>
<ds:datastoreItem xmlns:ds="http://schemas.openxmlformats.org/officeDocument/2006/customXml" ds:itemID="{740CD8A8-31B1-44FB-98FF-29854B91788A}">
  <ds:schemaRefs>
    <ds:schemaRef ds:uri="ESRI.ArcGIS.Mapping.OfficeIntegration.PowerPointInfo"/>
  </ds:schemaRefs>
</ds:datastoreItem>
</file>

<file path=customXml/itemProps42.xml><?xml version="1.0" encoding="utf-8"?>
<ds:datastoreItem xmlns:ds="http://schemas.openxmlformats.org/officeDocument/2006/customXml" ds:itemID="{E14165BB-C064-4C22-A92B-79056022DBF4}">
  <ds:schemaRefs>
    <ds:schemaRef ds:uri="ESRI.ArcGIS.Mapping.OfficeIntegration.PowerPointInfo"/>
  </ds:schemaRefs>
</ds:datastoreItem>
</file>

<file path=customXml/itemProps43.xml><?xml version="1.0" encoding="utf-8"?>
<ds:datastoreItem xmlns:ds="http://schemas.openxmlformats.org/officeDocument/2006/customXml" ds:itemID="{E9E23908-6A4E-4771-B819-EE214088C588}">
  <ds:schemaRefs>
    <ds:schemaRef ds:uri="ESRI.ArcGIS.Mapping.OfficeIntegration.PowerPointInfo"/>
  </ds:schemaRefs>
</ds:datastoreItem>
</file>

<file path=customXml/itemProps44.xml><?xml version="1.0" encoding="utf-8"?>
<ds:datastoreItem xmlns:ds="http://schemas.openxmlformats.org/officeDocument/2006/customXml" ds:itemID="{686CB6CA-7805-429B-8223-285E18123103}">
  <ds:schemaRefs>
    <ds:schemaRef ds:uri="ESRI.ArcGIS.Mapping.OfficeIntegration.PowerPointInfo"/>
  </ds:schemaRefs>
</ds:datastoreItem>
</file>

<file path=customXml/itemProps45.xml><?xml version="1.0" encoding="utf-8"?>
<ds:datastoreItem xmlns:ds="http://schemas.openxmlformats.org/officeDocument/2006/customXml" ds:itemID="{B320C48E-4F9E-4ADD-A103-2B53A5FD3F52}">
  <ds:schemaRefs>
    <ds:schemaRef ds:uri="ESRI.ArcGIS.Mapping.OfficeIntegration.PowerPointInfo"/>
  </ds:schemaRefs>
</ds:datastoreItem>
</file>

<file path=customXml/itemProps46.xml><?xml version="1.0" encoding="utf-8"?>
<ds:datastoreItem xmlns:ds="http://schemas.openxmlformats.org/officeDocument/2006/customXml" ds:itemID="{77954E34-A40A-4363-A6C3-A4297E2BADA3}">
  <ds:schemaRefs>
    <ds:schemaRef ds:uri="ESRI.ArcGIS.Mapping.OfficeIntegration.PowerPointInfo"/>
  </ds:schemaRefs>
</ds:datastoreItem>
</file>

<file path=customXml/itemProps47.xml><?xml version="1.0" encoding="utf-8"?>
<ds:datastoreItem xmlns:ds="http://schemas.openxmlformats.org/officeDocument/2006/customXml" ds:itemID="{A5BC01D5-30DE-43F9-BE66-816BA4A7B40D}">
  <ds:schemaRefs>
    <ds:schemaRef ds:uri="ESRI.ArcGIS.Mapping.OfficeIntegration.PowerPointInfo"/>
  </ds:schemaRefs>
</ds:datastoreItem>
</file>

<file path=customXml/itemProps48.xml><?xml version="1.0" encoding="utf-8"?>
<ds:datastoreItem xmlns:ds="http://schemas.openxmlformats.org/officeDocument/2006/customXml" ds:itemID="{8A2EF2D0-436C-4716-9301-8EE44CFDCF34}">
  <ds:schemaRefs>
    <ds:schemaRef ds:uri="ESRI.ArcGIS.Mapping.OfficeIntegration.PowerPointInfo"/>
  </ds:schemaRefs>
</ds:datastoreItem>
</file>

<file path=customXml/itemProps49.xml><?xml version="1.0" encoding="utf-8"?>
<ds:datastoreItem xmlns:ds="http://schemas.openxmlformats.org/officeDocument/2006/customXml" ds:itemID="{3CB3C3A3-7136-46A5-B606-2F6EA7B7002E}">
  <ds:schemaRefs>
    <ds:schemaRef ds:uri="ESRI.ArcGIS.Mapping.OfficeIntegration.PowerPointInfo"/>
  </ds:schemaRefs>
</ds:datastoreItem>
</file>

<file path=customXml/itemProps50.xml><?xml version="1.0" encoding="utf-8"?>
<ds:datastoreItem xmlns:ds="http://schemas.openxmlformats.org/officeDocument/2006/customXml" ds:itemID="{0CF8AA1A-919D-468B-B503-A8344863697F}">
  <ds:schemaRefs>
    <ds:schemaRef ds:uri="ESRI.ArcGIS.Mapping.OfficeIntegration.PowerPointInfo"/>
  </ds:schemaRefs>
</ds:datastoreItem>
</file>

<file path=customXml/itemProps51.xml><?xml version="1.0" encoding="utf-8"?>
<ds:datastoreItem xmlns:ds="http://schemas.openxmlformats.org/officeDocument/2006/customXml" ds:itemID="{E9471042-D315-4615-9039-AE4D8DE065F1}">
  <ds:schemaRefs>
    <ds:schemaRef ds:uri="ESRI.ArcGIS.Mapping.OfficeIntegration.PowerPointInfo"/>
  </ds:schemaRefs>
</ds:datastoreItem>
</file>

<file path=customXml/itemProps52.xml><?xml version="1.0" encoding="utf-8"?>
<ds:datastoreItem xmlns:ds="http://schemas.openxmlformats.org/officeDocument/2006/customXml" ds:itemID="{643C47C5-D8F4-4919-BD8E-333C682B6309}">
  <ds:schemaRefs>
    <ds:schemaRef ds:uri="ESRI.ArcGIS.Mapping.OfficeIntegration.PowerPointInfo"/>
  </ds:schemaRefs>
</ds:datastoreItem>
</file>

<file path=customXml/itemProps53.xml><?xml version="1.0" encoding="utf-8"?>
<ds:datastoreItem xmlns:ds="http://schemas.openxmlformats.org/officeDocument/2006/customXml" ds:itemID="{D425538D-9D5B-4FC5-BE76-62067AC4E8AF}">
  <ds:schemaRefs>
    <ds:schemaRef ds:uri="ESRI.ArcGIS.Mapping.OfficeIntegration.PowerPointInfo"/>
  </ds:schemaRefs>
</ds:datastoreItem>
</file>

<file path=customXml/itemProps54.xml><?xml version="1.0" encoding="utf-8"?>
<ds:datastoreItem xmlns:ds="http://schemas.openxmlformats.org/officeDocument/2006/customXml" ds:itemID="{80427E55-DA43-4EF9-9AA1-2B3BF469E8BB}">
  <ds:schemaRefs>
    <ds:schemaRef ds:uri="ESRI.ArcGIS.Mapping.OfficeIntegration.PowerPointInfo"/>
  </ds:schemaRefs>
</ds:datastoreItem>
</file>

<file path=customXml/itemProps55.xml><?xml version="1.0" encoding="utf-8"?>
<ds:datastoreItem xmlns:ds="http://schemas.openxmlformats.org/officeDocument/2006/customXml" ds:itemID="{1F681BEE-6063-42A3-81E0-CFFE58FD2B68}">
  <ds:schemaRefs>
    <ds:schemaRef ds:uri="ESRI.ArcGIS.Mapping.OfficeIntegration.PowerPointInfo"/>
  </ds:schemaRefs>
</ds:datastoreItem>
</file>

<file path=customXml/itemProps56.xml><?xml version="1.0" encoding="utf-8"?>
<ds:datastoreItem xmlns:ds="http://schemas.openxmlformats.org/officeDocument/2006/customXml" ds:itemID="{D0C8EB90-1183-4C5D-8736-1E5CF55D777A}">
  <ds:schemaRefs>
    <ds:schemaRef ds:uri="ESRI.ArcGIS.Mapping.OfficeIntegration.PowerPointInfo"/>
  </ds:schemaRefs>
</ds:datastoreItem>
</file>

<file path=customXml/itemProps57.xml><?xml version="1.0" encoding="utf-8"?>
<ds:datastoreItem xmlns:ds="http://schemas.openxmlformats.org/officeDocument/2006/customXml" ds:itemID="{8971F88A-C3D6-4170-B882-0D81EFA2F11C}">
  <ds:schemaRefs>
    <ds:schemaRef ds:uri="ESRI.ArcGIS.Mapping.OfficeIntegration.PowerPointInfo"/>
  </ds:schemaRefs>
</ds:datastoreItem>
</file>

<file path=customXml/itemProps58.xml><?xml version="1.0" encoding="utf-8"?>
<ds:datastoreItem xmlns:ds="http://schemas.openxmlformats.org/officeDocument/2006/customXml" ds:itemID="{49CDA679-6B12-4757-8702-5AA8C1C08281}">
  <ds:schemaRefs>
    <ds:schemaRef ds:uri="ESRI.ArcGIS.Mapping.OfficeIntegration.PowerPointInfo"/>
  </ds:schemaRefs>
</ds:datastoreItem>
</file>

<file path=customXml/itemProps59.xml><?xml version="1.0" encoding="utf-8"?>
<ds:datastoreItem xmlns:ds="http://schemas.openxmlformats.org/officeDocument/2006/customXml" ds:itemID="{53633411-5BD6-494D-9859-7C30276B3DEC}">
  <ds:schemaRefs>
    <ds:schemaRef ds:uri="ESRI.ArcGIS.Mapping.OfficeIntegration.PowerPointInfo"/>
  </ds:schemaRefs>
</ds:datastoreItem>
</file>

<file path=customXml/itemProps60.xml><?xml version="1.0" encoding="utf-8"?>
<ds:datastoreItem xmlns:ds="http://schemas.openxmlformats.org/officeDocument/2006/customXml" ds:itemID="{D1FB72A0-11E6-429F-966B-77C605B44EBB}">
  <ds:schemaRefs>
    <ds:schemaRef ds:uri="ESRI.ArcGIS.Mapping.OfficeIntegration.PowerPointInfo"/>
  </ds:schemaRefs>
</ds:datastoreItem>
</file>

<file path=customXml/itemProps61.xml><?xml version="1.0" encoding="utf-8"?>
<ds:datastoreItem xmlns:ds="http://schemas.openxmlformats.org/officeDocument/2006/customXml" ds:itemID="{35976721-F878-46EA-B32A-C2267CFE764E}">
  <ds:schemaRefs>
    <ds:schemaRef ds:uri="ESRI.ArcGIS.Mapping.OfficeIntegration.PowerPointInfo"/>
  </ds:schemaRefs>
</ds:datastoreItem>
</file>

<file path=customXml/itemProps62.xml><?xml version="1.0" encoding="utf-8"?>
<ds:datastoreItem xmlns:ds="http://schemas.openxmlformats.org/officeDocument/2006/customXml" ds:itemID="{6617213B-03BB-4CA4-A3C0-6367FD376833}">
  <ds:schemaRefs>
    <ds:schemaRef ds:uri="ESRI.ArcGIS.Mapping.OfficeIntegration.PowerPointInfo"/>
  </ds:schemaRefs>
</ds:datastoreItem>
</file>

<file path=customXml/itemProps63.xml><?xml version="1.0" encoding="utf-8"?>
<ds:datastoreItem xmlns:ds="http://schemas.openxmlformats.org/officeDocument/2006/customXml" ds:itemID="{322E8B53-DD3F-430B-B389-B90848158A9A}">
  <ds:schemaRefs>
    <ds:schemaRef ds:uri="ESRI.ArcGIS.Mapping.OfficeIntegration.PowerPointInfo"/>
  </ds:schemaRefs>
</ds:datastoreItem>
</file>

<file path=customXml/itemProps64.xml><?xml version="1.0" encoding="utf-8"?>
<ds:datastoreItem xmlns:ds="http://schemas.openxmlformats.org/officeDocument/2006/customXml" ds:itemID="{7907ADD8-1871-4C76-A7C2-0E8A0F102AAB}">
  <ds:schemaRefs>
    <ds:schemaRef ds:uri="ESRI.ArcGIS.Mapping.OfficeIntegration.PowerPointInfo"/>
  </ds:schemaRefs>
</ds:datastoreItem>
</file>

<file path=customXml/itemProps65.xml><?xml version="1.0" encoding="utf-8"?>
<ds:datastoreItem xmlns:ds="http://schemas.openxmlformats.org/officeDocument/2006/customXml" ds:itemID="{DEC99EE6-B81C-420F-808E-E5FF58632CEA}">
  <ds:schemaRefs>
    <ds:schemaRef ds:uri="ESRI.ArcGIS.Mapping.OfficeIntegration.PowerPointInfo"/>
  </ds:schemaRefs>
</ds:datastoreItem>
</file>

<file path=customXml/itemProps66.xml><?xml version="1.0" encoding="utf-8"?>
<ds:datastoreItem xmlns:ds="http://schemas.openxmlformats.org/officeDocument/2006/customXml" ds:itemID="{416461D1-461C-42AF-AA4B-C52ACB757B45}">
  <ds:schemaRefs>
    <ds:schemaRef ds:uri="ESRI.ArcGIS.Mapping.OfficeIntegration.PowerPointInfo"/>
  </ds:schemaRefs>
</ds:datastoreItem>
</file>

<file path=customXml/itemProps67.xml><?xml version="1.0" encoding="utf-8"?>
<ds:datastoreItem xmlns:ds="http://schemas.openxmlformats.org/officeDocument/2006/customXml" ds:itemID="{5ED3F4CF-A96C-4DC5-90CC-B134F7BA5CF3}">
  <ds:schemaRefs>
    <ds:schemaRef ds:uri="ESRI.ArcGIS.Mapping.OfficeIntegration.PowerPointInfo"/>
  </ds:schemaRefs>
</ds:datastoreItem>
</file>

<file path=customXml/itemProps68.xml><?xml version="1.0" encoding="utf-8"?>
<ds:datastoreItem xmlns:ds="http://schemas.openxmlformats.org/officeDocument/2006/customXml" ds:itemID="{A122D725-B9A4-4C0E-A8C0-103DA5BF7B0A}">
  <ds:schemaRefs>
    <ds:schemaRef ds:uri="Microsoft.SharePoint.Taxonomy.ContentTypeSync"/>
  </ds:schemaRefs>
</ds:datastoreItem>
</file>

<file path=customXml/itemProps69.xml><?xml version="1.0" encoding="utf-8"?>
<ds:datastoreItem xmlns:ds="http://schemas.openxmlformats.org/officeDocument/2006/customXml" ds:itemID="{60479B96-E3E1-457A-B3FE-73E2ECFD927E}">
  <ds:schemaRefs>
    <ds:schemaRef ds:uri="ESRI.ArcGIS.Mapping.OfficeIntegration.PowerPointInfo"/>
  </ds:schemaRefs>
</ds:datastoreItem>
</file>

<file path=customXml/itemProps70.xml><?xml version="1.0" encoding="utf-8"?>
<ds:datastoreItem xmlns:ds="http://schemas.openxmlformats.org/officeDocument/2006/customXml" ds:itemID="{DF6A0DA4-1889-40AF-B111-27CE60C22215}">
  <ds:schemaRefs>
    <ds:schemaRef ds:uri="ESRI.ArcGIS.Mapping.OfficeIntegration.PowerPointInfo"/>
  </ds:schemaRefs>
</ds:datastoreItem>
</file>

<file path=customXml/itemProps71.xml><?xml version="1.0" encoding="utf-8"?>
<ds:datastoreItem xmlns:ds="http://schemas.openxmlformats.org/officeDocument/2006/customXml" ds:itemID="{8357AB2D-13DD-44B8-8A27-95F7E8844084}">
  <ds:schemaRefs>
    <ds:schemaRef ds:uri="ESRI.ArcGIS.Mapping.OfficeIntegration.PowerPointInfo"/>
  </ds:schemaRefs>
</ds:datastoreItem>
</file>

<file path=customXml/itemProps72.xml><?xml version="1.0" encoding="utf-8"?>
<ds:datastoreItem xmlns:ds="http://schemas.openxmlformats.org/officeDocument/2006/customXml" ds:itemID="{B5527F11-E028-4CAB-B352-A37500575F17}">
  <ds:schemaRefs>
    <ds:schemaRef ds:uri="ESRI.ArcGIS.Mapping.OfficeIntegration.PowerPointInfo"/>
  </ds:schemaRefs>
</ds:datastoreItem>
</file>

<file path=customXml/itemProps73.xml><?xml version="1.0" encoding="utf-8"?>
<ds:datastoreItem xmlns:ds="http://schemas.openxmlformats.org/officeDocument/2006/customXml" ds:itemID="{C263E61C-3AE5-4F40-B08E-F2D0579A5992}">
  <ds:schemaRefs>
    <ds:schemaRef ds:uri="ESRI.ArcGIS.Mapping.OfficeIntegration.PowerPointInfo"/>
  </ds:schemaRefs>
</ds:datastoreItem>
</file>

<file path=customXml/itemProps74.xml><?xml version="1.0" encoding="utf-8"?>
<ds:datastoreItem xmlns:ds="http://schemas.openxmlformats.org/officeDocument/2006/customXml" ds:itemID="{71C2848D-D3EC-484C-BFE7-D3818CBAC27B}">
  <ds:schemaRefs>
    <ds:schemaRef ds:uri="ESRI.ArcGIS.Mapping.OfficeIntegration.PowerPointInfo"/>
  </ds:schemaRefs>
</ds:datastoreItem>
</file>

<file path=customXml/itemProps75.xml><?xml version="1.0" encoding="utf-8"?>
<ds:datastoreItem xmlns:ds="http://schemas.openxmlformats.org/officeDocument/2006/customXml" ds:itemID="{F1D6020E-6106-4C6F-B460-0E8ABF03AA85}">
  <ds:schemaRefs>
    <ds:schemaRef ds:uri="ESRI.ArcGIS.Mapping.OfficeIntegration.PowerPointInfo"/>
  </ds:schemaRefs>
</ds:datastoreItem>
</file>

<file path=customXml/itemProps76.xml><?xml version="1.0" encoding="utf-8"?>
<ds:datastoreItem xmlns:ds="http://schemas.openxmlformats.org/officeDocument/2006/customXml" ds:itemID="{9C371B5C-EDBF-43FC-8ABA-8C5739B56BD3}">
  <ds:schemaRefs>
    <ds:schemaRef ds:uri="ESRI.ArcGIS.Mapping.OfficeIntegration.PowerPointInfo"/>
  </ds:schemaRefs>
</ds:datastoreItem>
</file>

<file path=customXml/itemProps77.xml><?xml version="1.0" encoding="utf-8"?>
<ds:datastoreItem xmlns:ds="http://schemas.openxmlformats.org/officeDocument/2006/customXml" ds:itemID="{21897897-3953-4983-82E3-DB985E755CCF}">
  <ds:schemaRefs>
    <ds:schemaRef ds:uri="ESRI.ArcGIS.Mapping.OfficeIntegration.PowerPointInfo"/>
  </ds:schemaRefs>
</ds:datastoreItem>
</file>

<file path=customXml/itemProps78.xml><?xml version="1.0" encoding="utf-8"?>
<ds:datastoreItem xmlns:ds="http://schemas.openxmlformats.org/officeDocument/2006/customXml" ds:itemID="{ABB6447B-E6A4-4903-B66A-A6A2F265DAD7}">
  <ds:schemaRefs>
    <ds:schemaRef ds:uri="ESRI.ArcGIS.Mapping.OfficeIntegration.PowerPointInfo"/>
  </ds:schemaRefs>
</ds:datastoreItem>
</file>

<file path=customXml/itemProps79.xml><?xml version="1.0" encoding="utf-8"?>
<ds:datastoreItem xmlns:ds="http://schemas.openxmlformats.org/officeDocument/2006/customXml" ds:itemID="{5B1A6F88-669A-4DFD-B2AD-4C1D318215DA}">
  <ds:schemaRefs>
    <ds:schemaRef ds:uri="ESRI.ArcGIS.Mapping.OfficeIntegration.PowerPointInfo"/>
  </ds:schemaRefs>
</ds:datastoreItem>
</file>

<file path=customXml/itemProps80.xml><?xml version="1.0" encoding="utf-8"?>
<ds:datastoreItem xmlns:ds="http://schemas.openxmlformats.org/officeDocument/2006/customXml" ds:itemID="{E679E794-374C-4ABA-97FB-D7D3AF8DE625}">
  <ds:schemaRefs>
    <ds:schemaRef ds:uri="ESRI.ArcGIS.Mapping.OfficeIntegration.PowerPointInfo"/>
  </ds:schemaRefs>
</ds:datastoreItem>
</file>

<file path=customXml/itemProps81.xml><?xml version="1.0" encoding="utf-8"?>
<ds:datastoreItem xmlns:ds="http://schemas.openxmlformats.org/officeDocument/2006/customXml" ds:itemID="{1ECBE30C-C6E0-4963-BD6C-CA8666B24030}">
  <ds:schemaRefs>
    <ds:schemaRef ds:uri="ESRI.ArcGIS.Mapping.OfficeIntegration.PowerPointInfo"/>
  </ds:schemaRefs>
</ds:datastoreItem>
</file>

<file path=customXml/itemProps82.xml><?xml version="1.0" encoding="utf-8"?>
<ds:datastoreItem xmlns:ds="http://schemas.openxmlformats.org/officeDocument/2006/customXml" ds:itemID="{BCD4B8CE-428D-476A-9E99-594FBB1BC3A6}">
  <ds:schemaRefs>
    <ds:schemaRef ds:uri="ESRI.ArcGIS.Mapping.OfficeIntegration.PowerPointInfo"/>
  </ds:schemaRefs>
</ds:datastoreItem>
</file>

<file path=customXml/itemProps83.xml><?xml version="1.0" encoding="utf-8"?>
<ds:datastoreItem xmlns:ds="http://schemas.openxmlformats.org/officeDocument/2006/customXml" ds:itemID="{3A3CAF63-481B-4FB2-BC0D-AE6CE0E2E6CA}">
  <ds:schemaRefs>
    <ds:schemaRef ds:uri="ESRI.ArcGIS.Mapping.OfficeIntegration.PowerPointInfo"/>
  </ds:schemaRefs>
</ds:datastoreItem>
</file>

<file path=customXml/itemProps84.xml><?xml version="1.0" encoding="utf-8"?>
<ds:datastoreItem xmlns:ds="http://schemas.openxmlformats.org/officeDocument/2006/customXml" ds:itemID="{200FDA45-0ECC-4116-AFB8-1C454E2687EE}">
  <ds:schemaRefs>
    <ds:schemaRef ds:uri="ESRI.ArcGIS.Mapping.OfficeIntegration.PowerPointInfo"/>
  </ds:schemaRefs>
</ds:datastoreItem>
</file>

<file path=customXml/itemProps85.xml><?xml version="1.0" encoding="utf-8"?>
<ds:datastoreItem xmlns:ds="http://schemas.openxmlformats.org/officeDocument/2006/customXml" ds:itemID="{6FCB2FBD-9095-43A6-AFA5-CC3CFD48D737}">
  <ds:schemaRefs>
    <ds:schemaRef ds:uri="ESRI.ArcGIS.Mapping.OfficeIntegration.PowerPointInfo"/>
  </ds:schemaRefs>
</ds:datastoreItem>
</file>

<file path=customXml/itemProps86.xml><?xml version="1.0" encoding="utf-8"?>
<ds:datastoreItem xmlns:ds="http://schemas.openxmlformats.org/officeDocument/2006/customXml" ds:itemID="{E581EBA4-9118-4963-845C-BC91BC8D7ABE}">
  <ds:schemaRefs>
    <ds:schemaRef ds:uri="ESRI.ArcGIS.Mapping.OfficeIntegration.PowerPointInfo"/>
  </ds:schemaRefs>
</ds:datastoreItem>
</file>

<file path=customXml/itemProps87.xml><?xml version="1.0" encoding="utf-8"?>
<ds:datastoreItem xmlns:ds="http://schemas.openxmlformats.org/officeDocument/2006/customXml" ds:itemID="{F786518E-3C58-4178-B160-439D4008C0F3}">
  <ds:schemaRefs>
    <ds:schemaRef ds:uri="ESRI.ArcGIS.Mapping.OfficeIntegration.PowerPointInfo"/>
  </ds:schemaRefs>
</ds:datastoreItem>
</file>

<file path=customXml/itemProps88.xml><?xml version="1.0" encoding="utf-8"?>
<ds:datastoreItem xmlns:ds="http://schemas.openxmlformats.org/officeDocument/2006/customXml" ds:itemID="{1CFAB97E-CBCA-4F7A-9DAD-D5C64FEEB276}">
  <ds:schemaRefs>
    <ds:schemaRef ds:uri="ESRI.ArcGIS.Mapping.OfficeIntegration.PowerPointInfo"/>
  </ds:schemaRefs>
</ds:datastoreItem>
</file>

<file path=customXml/itemProps89.xml><?xml version="1.0" encoding="utf-8"?>
<ds:datastoreItem xmlns:ds="http://schemas.openxmlformats.org/officeDocument/2006/customXml" ds:itemID="{FBC7619C-4E08-4BF2-AD34-317A52C7B97E}">
  <ds:schemaRefs>
    <ds:schemaRef ds:uri="ESRI.ArcGIS.Mapping.OfficeIntegration.PowerPointInfo"/>
  </ds:schemaRefs>
</ds:datastoreItem>
</file>

<file path=customXml/itemProps90.xml><?xml version="1.0" encoding="utf-8"?>
<ds:datastoreItem xmlns:ds="http://schemas.openxmlformats.org/officeDocument/2006/customXml" ds:itemID="{77ADB415-D646-407E-B8BE-38638D9B6507}">
  <ds:schemaRefs>
    <ds:schemaRef ds:uri="ESRI.ArcGIS.Mapping.OfficeIntegration.PowerPointInfo"/>
  </ds:schemaRefs>
</ds:datastoreItem>
</file>

<file path=customXml/itemProps91.xml><?xml version="1.0" encoding="utf-8"?>
<ds:datastoreItem xmlns:ds="http://schemas.openxmlformats.org/officeDocument/2006/customXml" ds:itemID="{5CA18BB2-40A8-4BDB-837D-205BE168DE57}">
  <ds:schemaRefs>
    <ds:schemaRef ds:uri="ESRI.ArcGIS.Mapping.OfficeIntegration.PowerPointInfo"/>
  </ds:schemaRefs>
</ds:datastoreItem>
</file>

<file path=customXml/itemProps92.xml><?xml version="1.0" encoding="utf-8"?>
<ds:datastoreItem xmlns:ds="http://schemas.openxmlformats.org/officeDocument/2006/customXml" ds:itemID="{63D4C78C-3C65-463C-BE3E-7863CF662407}">
  <ds:schemaRefs>
    <ds:schemaRef ds:uri="ESRI.ArcGIS.Mapping.OfficeIntegration.PowerPointInfo"/>
  </ds:schemaRefs>
</ds:datastoreItem>
</file>

<file path=customXml/itemProps93.xml><?xml version="1.0" encoding="utf-8"?>
<ds:datastoreItem xmlns:ds="http://schemas.openxmlformats.org/officeDocument/2006/customXml" ds:itemID="{DB52853D-5EFF-479E-AF11-787049C2835C}">
  <ds:schemaRefs>
    <ds:schemaRef ds:uri="ESRI.ArcGIS.Mapping.OfficeIntegration.PowerPointInfo"/>
  </ds:schemaRefs>
</ds:datastoreItem>
</file>

<file path=customXml/itemProps94.xml><?xml version="1.0" encoding="utf-8"?>
<ds:datastoreItem xmlns:ds="http://schemas.openxmlformats.org/officeDocument/2006/customXml" ds:itemID="{005FB7D9-4057-4A86-B1B8-0CF77DCE4F7B}">
  <ds:schemaRefs>
    <ds:schemaRef ds:uri="ESRI.ArcGIS.Mapping.OfficeIntegration.PowerPointInfo"/>
  </ds:schemaRefs>
</ds:datastoreItem>
</file>

<file path=customXml/itemProps95.xml><?xml version="1.0" encoding="utf-8"?>
<ds:datastoreItem xmlns:ds="http://schemas.openxmlformats.org/officeDocument/2006/customXml" ds:itemID="{19A42071-6209-43CE-B197-03241F7B1A19}">
  <ds:schemaRefs>
    <ds:schemaRef ds:uri="ESRI.ArcGIS.Mapping.OfficeIntegration.PowerPointInfo"/>
  </ds:schemaRefs>
</ds:datastoreItem>
</file>

<file path=customXml/itemProps96.xml><?xml version="1.0" encoding="utf-8"?>
<ds:datastoreItem xmlns:ds="http://schemas.openxmlformats.org/officeDocument/2006/customXml" ds:itemID="{126088C8-F422-4610-AE5B-F9354C6E0290}">
  <ds:schemaRefs>
    <ds:schemaRef ds:uri="ESRI.ArcGIS.Mapping.OfficeIntegration.PowerPointInfo"/>
  </ds:schemaRefs>
</ds:datastoreItem>
</file>

<file path=customXml/itemProps97.xml><?xml version="1.0" encoding="utf-8"?>
<ds:datastoreItem xmlns:ds="http://schemas.openxmlformats.org/officeDocument/2006/customXml" ds:itemID="{A707BE67-48A2-41ED-8FB5-16BFAE57DE57}">
  <ds:schemaRefs>
    <ds:schemaRef ds:uri="ESRI.ArcGIS.Mapping.OfficeIntegration.PowerPointInfo"/>
  </ds:schemaRefs>
</ds:datastoreItem>
</file>

<file path=customXml/itemProps98.xml><?xml version="1.0" encoding="utf-8"?>
<ds:datastoreItem xmlns:ds="http://schemas.openxmlformats.org/officeDocument/2006/customXml" ds:itemID="{4BB14424-E1E8-413F-9D7E-9622C5D94881}">
  <ds:schemaRefs>
    <ds:schemaRef ds:uri="ESRI.ArcGIS.Mapping.OfficeIntegration.PowerPointInfo"/>
  </ds:schemaRefs>
</ds:datastoreItem>
</file>

<file path=customXml/itemProps99.xml><?xml version="1.0" encoding="utf-8"?>
<ds:datastoreItem xmlns:ds="http://schemas.openxmlformats.org/officeDocument/2006/customXml" ds:itemID="{12F36EED-C03C-4C08-A245-84C4BA9F1D13}">
  <ds:schemaRefs>
    <ds:schemaRef ds:uri="ESRI.ArcGIS.Mapping.OfficeIntegration.PowerPointInfo"/>
  </ds:schemaRefs>
</ds:datastoreItem>
</file>

<file path=customXml/itemProps100.xml><?xml version="1.0" encoding="utf-8"?>
<ds:datastoreItem xmlns:ds="http://schemas.openxmlformats.org/officeDocument/2006/customXml" ds:itemID="{8568D527-D032-43A9-8E46-732D37C32D45}">
  <ds:schemaRefs>
    <ds:schemaRef ds:uri="ESRI.ArcGIS.Mapping.OfficeIntegration.PowerPointInfo"/>
  </ds:schemaRefs>
</ds:datastoreItem>
</file>

<file path=customXml/itemProps101.xml><?xml version="1.0" encoding="utf-8"?>
<ds:datastoreItem xmlns:ds="http://schemas.openxmlformats.org/officeDocument/2006/customXml" ds:itemID="{23D53CAE-CDF0-4144-8A6F-01C1E9266C2A}">
  <ds:schemaRefs>
    <ds:schemaRef ds:uri="ESRI.ArcGIS.Mapping.OfficeIntegration.PowerPointInfo"/>
  </ds:schemaRefs>
</ds:datastoreItem>
</file>

<file path=customXml/itemProps102.xml><?xml version="1.0" encoding="utf-8"?>
<ds:datastoreItem xmlns:ds="http://schemas.openxmlformats.org/officeDocument/2006/customXml" ds:itemID="{879A9534-59E1-41B3-AA09-5014F69471E0}">
  <ds:schemaRefs>
    <ds:schemaRef ds:uri="ESRI.ArcGIS.Mapping.OfficeIntegration.PowerPointInfo"/>
  </ds:schemaRefs>
</ds:datastoreItem>
</file>

<file path=customXml/itemProps103.xml><?xml version="1.0" encoding="utf-8"?>
<ds:datastoreItem xmlns:ds="http://schemas.openxmlformats.org/officeDocument/2006/customXml" ds:itemID="{CD1A156B-763C-422B-AAE7-BB11E33D9FC4}">
  <ds:schemaRefs>
    <ds:schemaRef ds:uri="ESRI.ArcGIS.Mapping.OfficeIntegration.PowerPointInfo"/>
  </ds:schemaRefs>
</ds:datastoreItem>
</file>

<file path=customXml/itemProps104.xml><?xml version="1.0" encoding="utf-8"?>
<ds:datastoreItem xmlns:ds="http://schemas.openxmlformats.org/officeDocument/2006/customXml" ds:itemID="{1E8EBB58-4170-4425-879F-86239347C310}">
  <ds:schemaRefs>
    <ds:schemaRef ds:uri="ESRI.ArcGIS.Mapping.OfficeIntegration.PowerPointInfo"/>
  </ds:schemaRefs>
</ds:datastoreItem>
</file>

<file path=customXml/itemProps105.xml><?xml version="1.0" encoding="utf-8"?>
<ds:datastoreItem xmlns:ds="http://schemas.openxmlformats.org/officeDocument/2006/customXml" ds:itemID="{692ED29D-F776-45DA-945C-B0FF5816B5C9}">
  <ds:schemaRefs>
    <ds:schemaRef ds:uri="ESRI.ArcGIS.Mapping.OfficeIntegration.PowerPointInfo"/>
  </ds:schemaRefs>
</ds:datastoreItem>
</file>

<file path=customXml/itemProps106.xml><?xml version="1.0" encoding="utf-8"?>
<ds:datastoreItem xmlns:ds="http://schemas.openxmlformats.org/officeDocument/2006/customXml" ds:itemID="{F8A9795D-F326-4702-A417-353D823161D0}">
  <ds:schemaRefs>
    <ds:schemaRef ds:uri="ESRI.ArcGIS.Mapping.OfficeIntegration.PowerPointInfo"/>
  </ds:schemaRefs>
</ds:datastoreItem>
</file>

<file path=customXml/itemProps107.xml><?xml version="1.0" encoding="utf-8"?>
<ds:datastoreItem xmlns:ds="http://schemas.openxmlformats.org/officeDocument/2006/customXml" ds:itemID="{335DBEFE-447A-4B44-91E1-1EA625CD571A}">
  <ds:schemaRefs>
    <ds:schemaRef ds:uri="http://schemas.microsoft.com/sharepoint/v3/contenttype/forms"/>
  </ds:schemaRefs>
</ds:datastoreItem>
</file>

<file path=customXml/itemProps108.xml><?xml version="1.0" encoding="utf-8"?>
<ds:datastoreItem xmlns:ds="http://schemas.openxmlformats.org/officeDocument/2006/customXml" ds:itemID="{9A9A6275-B803-4BFC-8A8C-D2031B8CD096}">
  <ds:schemaRefs>
    <ds:schemaRef ds:uri="ESRI.ArcGIS.Mapping.OfficeIntegration.PowerPointInfo"/>
  </ds:schemaRefs>
</ds:datastoreItem>
</file>

<file path=customXml/itemProps109.xml><?xml version="1.0" encoding="utf-8"?>
<ds:datastoreItem xmlns:ds="http://schemas.openxmlformats.org/officeDocument/2006/customXml" ds:itemID="{E942F9D9-1A07-4C8A-912D-3982AE9149D2}">
  <ds:schemaRefs>
    <ds:schemaRef ds:uri="ESRI.ArcGIS.Mapping.OfficeIntegration.PowerPointInfo"/>
  </ds:schemaRefs>
</ds:datastoreItem>
</file>

<file path=customXml/itemProps110.xml><?xml version="1.0" encoding="utf-8"?>
<ds:datastoreItem xmlns:ds="http://schemas.openxmlformats.org/officeDocument/2006/customXml" ds:itemID="{959B50E0-2DA8-4339-9502-EEC83B3336DB}">
  <ds:schemaRefs>
    <ds:schemaRef ds:uri="ESRI.ArcGIS.Mapping.OfficeIntegration.PowerPointInfo"/>
  </ds:schemaRefs>
</ds:datastoreItem>
</file>

<file path=customXml/itemProps111.xml><?xml version="1.0" encoding="utf-8"?>
<ds:datastoreItem xmlns:ds="http://schemas.openxmlformats.org/officeDocument/2006/customXml" ds:itemID="{CCB96EDD-AB40-4038-9BBB-557EAF66305B}">
  <ds:schemaRefs>
    <ds:schemaRef ds:uri="ESRI.ArcGIS.Mapping.OfficeIntegration.PowerPointInfo"/>
  </ds:schemaRefs>
</ds:datastoreItem>
</file>

<file path=customXml/itemProps112.xml><?xml version="1.0" encoding="utf-8"?>
<ds:datastoreItem xmlns:ds="http://schemas.openxmlformats.org/officeDocument/2006/customXml" ds:itemID="{BDD3DE62-E2B7-488A-BA71-37AB7CEF3DA0}">
  <ds:schemaRefs>
    <ds:schemaRef ds:uri="ESRI.ArcGIS.Mapping.OfficeIntegration.PowerPointInfo"/>
  </ds:schemaRefs>
</ds:datastoreItem>
</file>

<file path=customXml/itemProps113.xml><?xml version="1.0" encoding="utf-8"?>
<ds:datastoreItem xmlns:ds="http://schemas.openxmlformats.org/officeDocument/2006/customXml" ds:itemID="{03E33740-46B5-49B0-9B4F-C306AB95F24B}">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45123</TotalTime>
  <Words>1965</Words>
  <Application>Microsoft Office PowerPoint</Application>
  <PresentationFormat>On-screen Show (4:3)</PresentationFormat>
  <Paragraphs>218</Paragraphs>
  <Slides>17</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ＭＳ Ｐゴシック</vt:lpstr>
      <vt:lpstr>Arial</vt:lpstr>
      <vt:lpstr>Calibri</vt:lpstr>
      <vt:lpstr>Cambria</vt:lpstr>
      <vt:lpstr>Constantia</vt:lpstr>
      <vt:lpstr>Tahoma</vt:lpstr>
      <vt:lpstr>Wingdings</vt:lpstr>
      <vt:lpstr>Wingdings 2</vt:lpstr>
      <vt:lpstr>PPT_TEMPLATE(simple)</vt:lpstr>
      <vt:lpstr>Flow</vt:lpstr>
      <vt:lpstr>Health and Economic Consequences of Childhood Lead Exposure in Low- and Middle Income Countries</vt:lpstr>
      <vt:lpstr>Lead is a threat but we can avoid it</vt:lpstr>
      <vt:lpstr>Lead is especially to harmful children</vt:lpstr>
      <vt:lpstr>Removal of lead from gasoline </vt:lpstr>
      <vt:lpstr>Yet we have a long way to go!</vt:lpstr>
      <vt:lpstr>The Lead Paint Alliance</vt:lpstr>
      <vt:lpstr>Global Status of Lead Regulations</vt:lpstr>
      <vt:lpstr>Gaps in Laws, Low-Middle-Income Countries</vt:lpstr>
      <vt:lpstr>Estimated Costs of Childhood Lead Exposure in Low- and Middle-Income Countries </vt:lpstr>
      <vt:lpstr>Developing Countries are being left behind</vt:lpstr>
      <vt:lpstr>Costs of Childhood Lead Exposure</vt:lpstr>
      <vt:lpstr>Costs of Childhood Lead Exposure, % of GDP</vt:lpstr>
      <vt:lpstr>Country specific example: Kenya </vt:lpstr>
      <vt:lpstr>Comparison with Net Overseas Development Assistance </vt:lpstr>
      <vt:lpstr>Summary</vt:lpstr>
      <vt:lpstr>What Can You Do?</vt:lpstr>
      <vt:lpstr>Thank you!</vt:lpstr>
    </vt:vector>
  </TitlesOfParts>
  <Company>EPA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TSCA Lead Renovation, Repair, and Painting Rule</dc:title>
  <dc:creator>Cindy Wheeler</dc:creator>
  <cp:lastModifiedBy>Marzouk, Evonne</cp:lastModifiedBy>
  <cp:revision>1069</cp:revision>
  <cp:lastPrinted>2016-05-19T18:18:57Z</cp:lastPrinted>
  <dcterms:created xsi:type="dcterms:W3CDTF">2011-10-31T17:06:12Z</dcterms:created>
  <dcterms:modified xsi:type="dcterms:W3CDTF">2016-05-19T20:32:03Z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0x01010039457CF97A8DAE4D815BC810EF7523F4</vt:lpwstr>
  </property>
  <property fmtid="{D5CDD505-2E9C-101B-9397-08002B2CF9AE}" pid="3" name="TaxKeyword">
    <vt:lpwstr/>
  </property>
  <property fmtid="{D5CDD505-2E9C-101B-9397-08002B2CF9AE}" pid="4" name="Document Type">
    <vt:lpwstr/>
  </property>
</Properties>
</file>