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8" r:id="rId1"/>
  </p:sldMasterIdLst>
  <p:notesMasterIdLst>
    <p:notesMasterId r:id="rId16"/>
  </p:notesMasterIdLst>
  <p:handoutMasterIdLst>
    <p:handoutMasterId r:id="rId17"/>
  </p:handoutMasterIdLst>
  <p:sldIdLst>
    <p:sldId id="373" r:id="rId2"/>
    <p:sldId id="462" r:id="rId3"/>
    <p:sldId id="463" r:id="rId4"/>
    <p:sldId id="465" r:id="rId5"/>
    <p:sldId id="466" r:id="rId6"/>
    <p:sldId id="482" r:id="rId7"/>
    <p:sldId id="472" r:id="rId8"/>
    <p:sldId id="473" r:id="rId9"/>
    <p:sldId id="470" r:id="rId10"/>
    <p:sldId id="477" r:id="rId11"/>
    <p:sldId id="478" r:id="rId12"/>
    <p:sldId id="479" r:id="rId13"/>
    <p:sldId id="480" r:id="rId14"/>
    <p:sldId id="481" r:id="rId15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53F"/>
    <a:srgbClr val="003300"/>
    <a:srgbClr val="333300"/>
    <a:srgbClr val="CCFFCC"/>
    <a:srgbClr val="CC3300"/>
    <a:srgbClr val="FF3300"/>
    <a:srgbClr val="FF6600"/>
    <a:srgbClr val="1E1C1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64" autoAdjust="0"/>
  </p:normalViewPr>
  <p:slideViewPr>
    <p:cSldViewPr>
      <p:cViewPr varScale="1">
        <p:scale>
          <a:sx n="73" d="100"/>
          <a:sy n="73" d="100"/>
        </p:scale>
        <p:origin x="-996" y="-108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892" y="-84"/>
      </p:cViewPr>
      <p:guideLst>
        <p:guide orient="horz" pos="3107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1" charset="-128"/>
              </a:defRPr>
            </a:lvl1pPr>
          </a:lstStyle>
          <a:p>
            <a:pPr>
              <a:defRPr/>
            </a:pPr>
            <a:fld id="{BC929624-83B8-480D-AB4A-5EFA118C5B45}" type="datetime1">
              <a:rPr lang="en-US" altLang="ja-JP"/>
              <a:pPr>
                <a:defRPr/>
              </a:pPr>
              <a:t>7/28/2011</a:t>
            </a:fld>
            <a:endParaRPr lang="en-GB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1" charset="-128"/>
              </a:defRPr>
            </a:lvl1pPr>
          </a:lstStyle>
          <a:p>
            <a:pPr>
              <a:defRPr/>
            </a:pPr>
            <a:fld id="{C1719D9B-0C85-43C0-BB14-CE512BDF7F58}" type="slidenum">
              <a:rPr lang="en-GB" altLang="ja-JP"/>
              <a:pPr>
                <a:defRPr/>
              </a:pPr>
              <a:t>&lt;#&gt;</a:t>
            </a:fld>
            <a:endParaRPr lang="en-GB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1" charset="-128"/>
              </a:defRPr>
            </a:lvl1pPr>
          </a:lstStyle>
          <a:p>
            <a:pPr>
              <a:defRPr/>
            </a:pPr>
            <a:fld id="{E426DC75-083D-4502-BB1B-2491F409B53D}" type="datetime1">
              <a:rPr lang="en-US" altLang="ja-JP"/>
              <a:pPr>
                <a:defRPr/>
              </a:pPr>
              <a:t>7/28/2011</a:t>
            </a:fld>
            <a:endParaRPr lang="en-GB" altLang="ja-JP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en-GB" altLang="ja-JP" noProof="0" smtClean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-111" charset="-128"/>
              </a:defRPr>
            </a:lvl1pPr>
          </a:lstStyle>
          <a:p>
            <a:pPr>
              <a:defRPr/>
            </a:pPr>
            <a:fld id="{91128593-A594-4C59-BACA-BC4DCF56EF1A}" type="slidenum">
              <a:rPr lang="en-GB" altLang="ja-JP"/>
              <a:pPr>
                <a:defRPr/>
              </a:pPr>
              <a:t>&lt;#&gt;</a:t>
            </a:fld>
            <a:endParaRPr lang="en-GB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ja-JP" altLang="en-US" smtClean="0">
              <a:solidFill>
                <a:srgbClr val="FF0000"/>
              </a:solidFill>
            </a:endParaRPr>
          </a:p>
        </p:txBody>
      </p:sp>
      <p:sp>
        <p:nvSpPr>
          <p:cNvPr id="2253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1CCE4-FA66-4563-AB8C-F2987964C6E3}" type="slidenum">
              <a:rPr lang="en-GB" altLang="ja-JP" smtClean="0">
                <a:ea typeface="ＭＳ Ｐゴシック" pitchFamily="50" charset="-128"/>
              </a:rPr>
              <a:pPr/>
              <a:t>1</a:t>
            </a:fld>
            <a:endParaRPr lang="en-GB" altLang="ja-JP" smtClean="0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90FFA-3364-4772-A853-2F02C4B47A3F}" type="datetime1">
              <a:rPr lang="ja-JP" altLang="en-US"/>
              <a:pPr>
                <a:defRPr/>
              </a:pPr>
              <a:t>2011/7/28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DF969-276D-4290-B668-9117905CA579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0"/>
          </p:nvPr>
        </p:nvSpPr>
        <p:spPr>
          <a:xfrm>
            <a:off x="-36513" y="6453188"/>
            <a:ext cx="2895601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1"/>
          </p:nvPr>
        </p:nvSpPr>
        <p:spPr>
          <a:xfrm>
            <a:off x="6553200" y="64531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6B7E1-48EA-4B4A-B529-1256BA9B14AE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C701C-5108-471D-A92E-8512E579FB83}" type="datetime1">
              <a:rPr lang="ja-JP" altLang="en-US"/>
              <a:pPr>
                <a:defRPr/>
              </a:pPr>
              <a:t>2011/7/28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4E26D-DA7C-444E-B739-5DB1970792AF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4BC18-21C1-4170-A756-36A1945D07B1}" type="datetime1">
              <a:rPr lang="ja-JP" altLang="en-US"/>
              <a:pPr>
                <a:defRPr/>
              </a:pPr>
              <a:t>2011/7/28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AA5-C779-4EF1-BE47-D5C0A6B8759A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F001E-5F80-4A59-8B1D-CEC3E7241EB9}" type="datetime1">
              <a:rPr lang="ja-JP" altLang="en-US"/>
              <a:pPr>
                <a:defRPr/>
              </a:pPr>
              <a:t>2011/7/28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0819C-DCFF-4289-A24E-A6A07B04BE49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F726D-4FDE-4E27-8424-C36F4D7C3E59}" type="datetime1">
              <a:rPr lang="ja-JP" altLang="en-US"/>
              <a:pPr>
                <a:defRPr/>
              </a:pPr>
              <a:t>2011/7/28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41A8-4E13-4287-9FA8-A9847A566A0A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3" name="スライド番号プレースホル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1F616-EAAC-4F37-BA2D-F62A5034DA37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E1173-00D4-48EC-865C-C88E5471003D}" type="datetime1">
              <a:rPr lang="ja-JP" altLang="en-US"/>
              <a:pPr>
                <a:defRPr/>
              </a:pPr>
              <a:t>2011/7/28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A8ABE-72F0-4FF3-BE1B-F7B9D47AD4BA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FE01E-0930-462B-9898-246B23A6A7D8}" type="datetime1">
              <a:rPr lang="ja-JP" altLang="en-US"/>
              <a:pPr>
                <a:defRPr/>
              </a:pPr>
              <a:t>2011/7/28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54DD1-E38E-4CD4-A87B-197E46C12E72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70BBE-337F-42B5-A225-8ED43D024CE2}" type="datetime1">
              <a:rPr lang="ja-JP" altLang="en-US"/>
              <a:pPr>
                <a:defRPr/>
              </a:pPr>
              <a:t>2011/7/28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28F1B-DF60-468D-A38D-3EB308B9B090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8E442-6286-41B7-8402-68EA765FEF1F}" type="datetime1">
              <a:rPr lang="ja-JP" altLang="en-US"/>
              <a:pPr>
                <a:defRPr/>
              </a:pPr>
              <a:t>2011/7/28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BC3A0-F23A-4DB7-BE9B-EF2A43E75CD9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ＭＳ Ｐゴシック" pitchFamily="-111" charset="-128"/>
              </a:defRPr>
            </a:lvl1pPr>
          </a:lstStyle>
          <a:p>
            <a:pPr>
              <a:defRPr/>
            </a:pPr>
            <a:fld id="{4C3873E0-CDD3-4B0F-B27E-740F2C3AD134}" type="datetime1">
              <a:rPr lang="ja-JP" altLang="en-US"/>
              <a:pPr>
                <a:defRPr/>
              </a:pPr>
              <a:t>2011/7/28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r>
              <a:rPr lang="en-GB" altLang="ja-JP"/>
              <a:t>Asian NT Cambodia, Honda</a:t>
            </a: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ＭＳ Ｐゴシック" pitchFamily="-111" charset="-128"/>
              </a:defRPr>
            </a:lvl1pPr>
          </a:lstStyle>
          <a:p>
            <a:pPr>
              <a:defRPr/>
            </a:pPr>
            <a:fld id="{28478792-64E8-4F83-B19A-FDF96991803E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97" r:id="rId2"/>
    <p:sldLayoutId id="2147484189" r:id="rId3"/>
    <p:sldLayoutId id="2147484190" r:id="rId4"/>
    <p:sldLayoutId id="2147484191" r:id="rId5"/>
    <p:sldLayoutId id="2147484192" r:id="rId6"/>
    <p:sldLayoutId id="2147484198" r:id="rId7"/>
    <p:sldLayoutId id="2147484193" r:id="rId8"/>
    <p:sldLayoutId id="2147484194" r:id="rId9"/>
    <p:sldLayoutId id="2147484195" r:id="rId10"/>
    <p:sldLayoutId id="2147484196" r:id="rId11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pitchFamily="-11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pitchFamily="-11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pitchFamily="-11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pitchFamily="-11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pitchFamily="-11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pitchFamily="-111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______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______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______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______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Microsoft_Office_Excel_______4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______5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jp/imgres?imgurl=http://masushiru.com/img/pdf_alt_128x128.png&amp;imgrefurl=http://masushiru.com/index.html?word=blueprintcss&amp;usg=__fxZp2DM9zcNrqSfgrNq8n6daJ3k=&amp;h=128&amp;w=128&amp;sz=11&amp;hl=ja&amp;start=19&amp;zoom=1&amp;um=1&amp;itbs=1&amp;tbnid=US1yEMuC3ps3JM:&amp;tbnh=91&amp;tbnw=91&amp;prev=/search?q=PDF&amp;um=1&amp;hl=ja&amp;lr=lang_ja&amp;sa=N&amp;tbs=lr:lang_1ja&amp;tbm=isch&amp;ei=GcsnTtuTNabgmAW74uWFCg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サブタイトル 2"/>
          <p:cNvSpPr>
            <a:spLocks noGrp="1"/>
          </p:cNvSpPr>
          <p:nvPr>
            <p:ph type="subTitle" idx="1"/>
          </p:nvPr>
        </p:nvSpPr>
        <p:spPr>
          <a:xfrm>
            <a:off x="4211638" y="4077072"/>
            <a:ext cx="4608512" cy="1508105"/>
          </a:xfrm>
        </p:spPr>
        <p:txBody>
          <a:bodyPr>
            <a:spAutoFit/>
          </a:bodyPr>
          <a:lstStyle/>
          <a:p>
            <a:pPr algn="l" eaLnBrk="1" hangingPunct="1">
              <a:spcBef>
                <a:spcPts val="0"/>
              </a:spcBef>
              <a:defRPr/>
            </a:pPr>
            <a:r>
              <a:rPr lang="en-US" altLang="ja-JP" b="1" dirty="0" smtClean="0">
                <a:solidFill>
                  <a:schemeClr val="tx1"/>
                </a:solidFill>
                <a:ea typeface="ＭＳ ゴシック" pitchFamily="49" charset="-128"/>
              </a:rPr>
              <a:t>Shunichi Honda </a:t>
            </a:r>
            <a:r>
              <a:rPr lang="en-US" altLang="ja-JP" sz="2400" b="1" dirty="0" smtClean="0">
                <a:solidFill>
                  <a:schemeClr val="tx1"/>
                </a:solidFill>
                <a:ea typeface="ＭＳ ゴシック" pitchFamily="49" charset="-128"/>
              </a:rPr>
              <a:t>PhD</a:t>
            </a:r>
            <a:endParaRPr lang="en-US" altLang="ja-JP" b="1" dirty="0" smtClean="0">
              <a:solidFill>
                <a:schemeClr val="tx1"/>
              </a:solidFill>
              <a:ea typeface="ＭＳ ゴシック" pitchFamily="49" charset="-128"/>
            </a:endParaRPr>
          </a:p>
          <a:p>
            <a:pPr marL="530225" algn="l" eaLnBrk="1" hangingPunct="1">
              <a:spcBef>
                <a:spcPts val="0"/>
              </a:spcBef>
              <a:defRPr/>
            </a:pPr>
            <a:r>
              <a:rPr lang="en-US" altLang="ja-JP" sz="2000" b="1" dirty="0" smtClean="0">
                <a:solidFill>
                  <a:schemeClr val="tx1"/>
                </a:solidFill>
                <a:ea typeface="ＭＳ ゴシック" pitchFamily="49" charset="-128"/>
              </a:rPr>
              <a:t>Section Chief</a:t>
            </a:r>
          </a:p>
          <a:p>
            <a:pPr marL="530225" algn="l" eaLnBrk="1" hangingPunct="1">
              <a:spcBef>
                <a:spcPts val="0"/>
              </a:spcBef>
              <a:defRPr/>
            </a:pPr>
            <a:r>
              <a:rPr lang="en-US" altLang="ja-JP" sz="2000" b="1" dirty="0" smtClean="0">
                <a:solidFill>
                  <a:schemeClr val="tx1"/>
                </a:solidFill>
                <a:ea typeface="ＭＳ ゴシック" pitchFamily="49" charset="-128"/>
              </a:rPr>
              <a:t>Ministry of the Environment, JAPAN</a:t>
            </a:r>
          </a:p>
          <a:p>
            <a:pPr marL="530225" algn="l" eaLnBrk="1" hangingPunct="1">
              <a:spcBef>
                <a:spcPts val="0"/>
              </a:spcBef>
              <a:defRPr/>
            </a:pPr>
            <a:r>
              <a:rPr lang="en-US" altLang="ja-JP" sz="2000" b="1" dirty="0" smtClean="0">
                <a:solidFill>
                  <a:schemeClr val="tx1"/>
                </a:solidFill>
                <a:ea typeface="ＭＳ ゴシック" pitchFamily="49" charset="-128"/>
              </a:rPr>
              <a:t>shunichi_honda@env.go.jp</a:t>
            </a:r>
            <a:endParaRPr lang="ja-JP" altLang="en-US" sz="2000" dirty="0" smtClean="0">
              <a:solidFill>
                <a:schemeClr val="tx1"/>
              </a:solidFill>
            </a:endParaRPr>
          </a:p>
        </p:txBody>
      </p:sp>
      <p:grpSp>
        <p:nvGrpSpPr>
          <p:cNvPr id="5123" name="Group 13"/>
          <p:cNvGrpSpPr>
            <a:grpSpLocks/>
          </p:cNvGrpSpPr>
          <p:nvPr/>
        </p:nvGrpSpPr>
        <p:grpSpPr bwMode="auto">
          <a:xfrm>
            <a:off x="323850" y="404813"/>
            <a:ext cx="2000250" cy="874712"/>
            <a:chOff x="3929058" y="125394"/>
            <a:chExt cx="2000264" cy="874714"/>
          </a:xfrm>
        </p:grpSpPr>
        <p:pic>
          <p:nvPicPr>
            <p:cNvPr id="5133" name="Picture 5" descr="環境省ロゴ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00497" y="125394"/>
              <a:ext cx="1865312" cy="66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34" name="Text Box 12"/>
            <p:cNvSpPr txBox="1">
              <a:spLocks noChangeArrowheads="1"/>
            </p:cNvSpPr>
            <p:nvPr/>
          </p:nvSpPr>
          <p:spPr bwMode="auto">
            <a:xfrm>
              <a:off x="3929058" y="630776"/>
              <a:ext cx="2000264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GB" altLang="ja-JP" sz="1200" b="1">
                  <a:latin typeface="Calibri" pitchFamily="34" charset="0"/>
                </a:rPr>
                <a:t>Ministry of the Environment</a:t>
              </a:r>
            </a:p>
            <a:p>
              <a:pPr algn="ctr"/>
              <a:r>
                <a:rPr lang="en-GB" altLang="ja-JP" sz="1200" b="1">
                  <a:latin typeface="Calibri" pitchFamily="34" charset="0"/>
                </a:rPr>
                <a:t>Government of Japan</a:t>
              </a:r>
              <a:endParaRPr lang="en-US" altLang="ja-JP" sz="2800" b="1"/>
            </a:p>
          </p:txBody>
        </p:sp>
      </p:grpSp>
      <p:pic>
        <p:nvPicPr>
          <p:cNvPr id="5124" name="図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9825" y="6021388"/>
            <a:ext cx="793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ja-JP" sz="1200">
                <a:latin typeface="ＭＳ 明朝" pitchFamily="17" charset="-128"/>
                <a:cs typeface="Times New Roman" pitchFamily="18" charset="0"/>
              </a:rPr>
              <a:t/>
            </a:r>
            <a:br>
              <a:rPr lang="en-US" altLang="ja-JP" sz="1200">
                <a:latin typeface="ＭＳ 明朝" pitchFamily="17" charset="-128"/>
                <a:cs typeface="Times New Roman" pitchFamily="18" charset="0"/>
              </a:rPr>
            </a:br>
            <a:endParaRPr lang="en-US" altLang="ja-JP"/>
          </a:p>
        </p:txBody>
      </p:sp>
      <p:sp>
        <p:nvSpPr>
          <p:cNvPr id="5126" name="Rectangle 1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 altLang="ja-JP"/>
          </a:p>
        </p:txBody>
      </p:sp>
      <p:pic>
        <p:nvPicPr>
          <p:cNvPr id="5127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4963" y="5949950"/>
            <a:ext cx="663575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正方形/長方形 14"/>
          <p:cNvSpPr>
            <a:spLocks noChangeArrowheads="1"/>
          </p:cNvSpPr>
          <p:nvPr/>
        </p:nvSpPr>
        <p:spPr bwMode="auto">
          <a:xfrm>
            <a:off x="468313" y="1989138"/>
            <a:ext cx="8135937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ja-JP" sz="4400" b="1" dirty="0">
                <a:latin typeface="+mn-lt"/>
              </a:rPr>
              <a:t> Japan’s Experience </a:t>
            </a:r>
            <a:r>
              <a:rPr lang="en-US" altLang="ja-JP" sz="4400" b="1" dirty="0" smtClean="0">
                <a:latin typeface="+mn-lt"/>
              </a:rPr>
              <a:t>in Mercury </a:t>
            </a:r>
            <a:r>
              <a:rPr lang="en-US" altLang="ja-JP" sz="4400" b="1" dirty="0">
                <a:latin typeface="+mn-lt"/>
              </a:rPr>
              <a:t>Management</a:t>
            </a:r>
            <a:endParaRPr lang="en-GB" altLang="ja-JP" sz="4400" b="1" dirty="0">
              <a:latin typeface="+mn-lt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5661025"/>
            <a:ext cx="9144000" cy="144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106" name="テキスト ボックス 16"/>
          <p:cNvSpPr txBox="1">
            <a:spLocks noChangeArrowheads="1"/>
          </p:cNvSpPr>
          <p:nvPr/>
        </p:nvSpPr>
        <p:spPr bwMode="auto">
          <a:xfrm>
            <a:off x="3203575" y="5949950"/>
            <a:ext cx="20891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400" dirty="0" err="1" smtClean="0">
                <a:latin typeface="+mn-lt"/>
              </a:rPr>
              <a:t>Execom</a:t>
            </a:r>
            <a:r>
              <a:rPr lang="en-US" altLang="ja-JP" sz="1400" dirty="0" smtClean="0">
                <a:latin typeface="+mn-lt"/>
              </a:rPr>
              <a:t> Meeting, </a:t>
            </a:r>
            <a:endParaRPr lang="en-US" altLang="ja-JP" sz="1400" dirty="0">
              <a:latin typeface="+mn-lt"/>
            </a:endParaRPr>
          </a:p>
          <a:p>
            <a:pPr algn="ctr">
              <a:defRPr/>
            </a:pPr>
            <a:r>
              <a:rPr lang="en-US" altLang="ja-JP" sz="1400" dirty="0" smtClean="0">
                <a:latin typeface="+mn-lt"/>
              </a:rPr>
              <a:t>Surabaya</a:t>
            </a:r>
            <a:endParaRPr lang="en-US" altLang="ja-JP" sz="1400" dirty="0">
              <a:latin typeface="+mn-lt"/>
            </a:endParaRPr>
          </a:p>
          <a:p>
            <a:pPr algn="ctr">
              <a:defRPr/>
            </a:pPr>
            <a:r>
              <a:rPr lang="en-US" altLang="ja-JP" sz="1400" dirty="0" smtClean="0">
                <a:latin typeface="+mn-lt"/>
              </a:rPr>
              <a:t>29-30 July </a:t>
            </a:r>
            <a:r>
              <a:rPr lang="en-US" altLang="ja-JP" sz="1400" dirty="0">
                <a:latin typeface="+mn-lt"/>
              </a:rPr>
              <a:t>2011</a:t>
            </a:r>
            <a:endParaRPr lang="en-GB" altLang="ja-JP" sz="1400" dirty="0">
              <a:latin typeface="+mn-lt"/>
            </a:endParaRPr>
          </a:p>
        </p:txBody>
      </p:sp>
      <p:pic>
        <p:nvPicPr>
          <p:cNvPr id="5131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02250" y="6021388"/>
            <a:ext cx="35909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825" y="5949950"/>
            <a:ext cx="122555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/>
        </p:nvGraphicFramePr>
        <p:xfrm>
          <a:off x="572071" y="1196752"/>
          <a:ext cx="7888361" cy="2505879"/>
        </p:xfrm>
        <a:graphic>
          <a:graphicData uri="http://schemas.openxmlformats.org/drawingml/2006/table">
            <a:tbl>
              <a:tblPr/>
              <a:tblGrid>
                <a:gridCol w="796725"/>
                <a:gridCol w="7091636"/>
              </a:tblGrid>
              <a:tr h="835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1</a:t>
                      </a:r>
                      <a:endParaRPr kumimoji="1" lang="ja-JP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GB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Government Measures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35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2</a:t>
                      </a:r>
                      <a:endParaRPr kumimoji="1" lang="ja-JP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Measures of Industrial Processes</a:t>
                      </a:r>
                      <a:endParaRPr kumimoji="1" lang="en-GB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35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3</a:t>
                      </a:r>
                      <a:endParaRPr kumimoji="1" lang="ja-JP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50" charset="-128"/>
                        </a:rPr>
                        <a:t>Mercury Waste Management</a:t>
                      </a:r>
                      <a:endParaRPr kumimoji="1" lang="en-GB" altLang="ja-JP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0" y="0"/>
            <a:ext cx="9176420" cy="972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altLang="ja-JP" sz="3200" b="1" dirty="0">
                <a:solidFill>
                  <a:srgbClr val="FFFFFF"/>
                </a:solidFill>
                <a:ea typeface="ＭＳ ゴシック" pitchFamily="-111" charset="-128"/>
              </a:rPr>
              <a:t>Contents</a:t>
            </a:r>
          </a:p>
        </p:txBody>
      </p:sp>
      <p:sp>
        <p:nvSpPr>
          <p:cNvPr id="7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00330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GB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1. Government Measures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24535"/>
            <a:ext cx="8352928" cy="5716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003300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GB" altLang="ja-JP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1. Government Measures</a:t>
            </a:r>
          </a:p>
          <a:p>
            <a:pPr lvl="0" algn="ctr"/>
            <a:r>
              <a:rPr lang="en-US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- Control of Hg Use in Products -</a:t>
            </a:r>
            <a:endParaRPr lang="en-GB" altLang="ja-JP" sz="3200" b="1" dirty="0" smtClean="0">
              <a:solidFill>
                <a:schemeClr val="bg1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107504" y="1310992"/>
          <a:ext cx="8856984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20"/>
                <a:gridCol w="5976664"/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bg1"/>
                          </a:solidFill>
                        </a:rPr>
                        <a:t>Cosmetics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Ban of the use of Hg and its compound</a:t>
                      </a:r>
                      <a:endParaRPr lang="en-GB" sz="20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bg1"/>
                          </a:solidFill>
                        </a:rPr>
                        <a:t>Agricultural chemicals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Ban of the sales and use of agricultural chemicals containing Hg and its compound</a:t>
                      </a:r>
                      <a:endParaRPr lang="en-GB" sz="20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bg1"/>
                          </a:solidFill>
                        </a:rPr>
                        <a:t>Sludge fertilizer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Not exceeding 0.005 mg-</a:t>
                      </a:r>
                      <a:r>
                        <a:rPr lang="en-GB" sz="2000" b="1" dirty="0" err="1" smtClean="0"/>
                        <a:t>THg</a:t>
                      </a:r>
                      <a:r>
                        <a:rPr lang="en-GB" sz="2000" b="1" dirty="0" smtClean="0"/>
                        <a:t>/L,</a:t>
                      </a:r>
                      <a:r>
                        <a:rPr lang="en-GB" sz="2000" b="1" baseline="0" dirty="0" smtClean="0"/>
                        <a:t> not detecting Alkyl-Hg</a:t>
                      </a:r>
                      <a:endParaRPr lang="en-GB" sz="20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bg1"/>
                          </a:solidFill>
                        </a:rPr>
                        <a:t>Product recycled from sludge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Not exceeding 0.0005mg-THg/L, not detecting Alkyl-Hg</a:t>
                      </a:r>
                      <a:endParaRPr lang="en-GB" sz="20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bg1"/>
                          </a:solidFill>
                        </a:rPr>
                        <a:t>Household commodity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Not detecting organic mercury compounds </a:t>
                      </a:r>
                      <a:endParaRPr lang="en-GB" sz="20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bg1"/>
                          </a:solidFill>
                        </a:rPr>
                        <a:t>Pharmaceutical products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Not</a:t>
                      </a:r>
                      <a:r>
                        <a:rPr lang="en-US" sz="2000" b="1" baseline="0" dirty="0" smtClean="0"/>
                        <a:t> allowed of Hg compound (exemption: if no alternatives exist)</a:t>
                      </a:r>
                      <a:endParaRPr lang="en-GB" sz="20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10253F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GB" altLang="ja-JP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2. Measures of Industrial Processes</a:t>
            </a:r>
          </a:p>
          <a:p>
            <a:pPr lvl="0" algn="ctr"/>
            <a:r>
              <a:rPr lang="en-US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- Hg Demand Reduction in Products and Industries -</a:t>
            </a:r>
            <a:endParaRPr lang="en-GB" altLang="ja-JP" sz="3200" b="1" dirty="0" smtClean="0">
              <a:solidFill>
                <a:schemeClr val="bg1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8129" name="Object 1"/>
          <p:cNvGraphicFramePr>
            <a:graphicFrameLocks noChangeAspect="1"/>
          </p:cNvGraphicFramePr>
          <p:nvPr/>
        </p:nvGraphicFramePr>
        <p:xfrm>
          <a:off x="263525" y="1322388"/>
          <a:ext cx="8629650" cy="5286375"/>
        </p:xfrm>
        <a:graphic>
          <a:graphicData uri="http://schemas.openxmlformats.org/presentationml/2006/ole">
            <p:oleObj spid="_x0000_s48129" name="ワークシート" r:id="rId3" imgW="6896100" imgH="4229100" progId="Excel.Sheet.12">
              <p:embed/>
            </p:oleObj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7061149" y="4859868"/>
            <a:ext cx="2047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n-lt"/>
              </a:rPr>
              <a:t>About 12 tons/year</a:t>
            </a:r>
            <a:endParaRPr lang="en-GB" b="1" dirty="0">
              <a:latin typeface="+mn-lt"/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8388424" y="5229200"/>
            <a:ext cx="288032" cy="432048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10253F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GB" altLang="ja-JP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2. Measures of Industrial Processes</a:t>
            </a:r>
          </a:p>
          <a:p>
            <a:pPr lvl="0" algn="ctr"/>
            <a:r>
              <a:rPr lang="en-US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- Hg Demand Reduction in Caustic Soda Production -</a:t>
            </a:r>
            <a:endParaRPr lang="en-GB" altLang="ja-JP" sz="3200" b="1" dirty="0" smtClean="0">
              <a:solidFill>
                <a:schemeClr val="bg1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83971" name="Object 3"/>
          <p:cNvGraphicFramePr>
            <a:graphicFrameLocks noChangeAspect="1"/>
          </p:cNvGraphicFramePr>
          <p:nvPr/>
        </p:nvGraphicFramePr>
        <p:xfrm>
          <a:off x="395288" y="1268412"/>
          <a:ext cx="8164512" cy="5112916"/>
        </p:xfrm>
        <a:graphic>
          <a:graphicData uri="http://schemas.openxmlformats.org/presentationml/2006/ole">
            <p:oleObj spid="_x0000_s83971" name="Worksheet" r:id="rId3" imgW="6581851" imgH="3628949" progId="Excel.Sheet.8">
              <p:embed/>
            </p:oleObj>
          </a:graphicData>
        </a:graphic>
      </p:graphicFrame>
      <p:graphicFrame>
        <p:nvGraphicFramePr>
          <p:cNvPr id="13" name="表 12"/>
          <p:cNvGraphicFramePr>
            <a:graphicFrameLocks noGrp="1"/>
          </p:cNvGraphicFramePr>
          <p:nvPr/>
        </p:nvGraphicFramePr>
        <p:xfrm>
          <a:off x="1331640" y="2060848"/>
          <a:ext cx="2880321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/>
                <a:gridCol w="2232249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1973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113.9 g-Hg/</a:t>
                      </a:r>
                    </a:p>
                    <a:p>
                      <a:r>
                        <a:rPr lang="en-US" sz="1400" b="1" dirty="0" smtClean="0"/>
                        <a:t>1 t-caustic</a:t>
                      </a:r>
                      <a:r>
                        <a:rPr lang="en-US" sz="1400" b="1" baseline="0" dirty="0" smtClean="0"/>
                        <a:t> soda production</a:t>
                      </a:r>
                      <a:endParaRPr lang="en-GB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4" name="直線矢印コネクタ 13"/>
          <p:cNvCxnSpPr/>
          <p:nvPr/>
        </p:nvCxnSpPr>
        <p:spPr>
          <a:xfrm rot="5400000">
            <a:off x="1331640" y="2708920"/>
            <a:ext cx="576064" cy="1440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表 16"/>
          <p:cNvGraphicFramePr>
            <a:graphicFrameLocks noGrp="1"/>
          </p:cNvGraphicFramePr>
          <p:nvPr/>
        </p:nvGraphicFramePr>
        <p:xfrm>
          <a:off x="1547664" y="3918952"/>
          <a:ext cx="2880321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/>
                <a:gridCol w="2232249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1979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2.3 g-Hg/</a:t>
                      </a:r>
                    </a:p>
                    <a:p>
                      <a:r>
                        <a:rPr lang="en-US" sz="1400" b="1" dirty="0" smtClean="0"/>
                        <a:t>1 t-caustic</a:t>
                      </a:r>
                      <a:r>
                        <a:rPr lang="en-US" sz="1400" b="1" baseline="0" dirty="0" smtClean="0"/>
                        <a:t> soda production</a:t>
                      </a:r>
                      <a:endParaRPr lang="en-GB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8" name="直線矢印コネクタ 17"/>
          <p:cNvCxnSpPr/>
          <p:nvPr/>
        </p:nvCxnSpPr>
        <p:spPr>
          <a:xfrm rot="5400000">
            <a:off x="2105784" y="4959112"/>
            <a:ext cx="118801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表 19"/>
          <p:cNvGraphicFramePr>
            <a:graphicFrameLocks noGrp="1"/>
          </p:cNvGraphicFramePr>
          <p:nvPr/>
        </p:nvGraphicFramePr>
        <p:xfrm>
          <a:off x="2987824" y="4575408"/>
          <a:ext cx="324036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80"/>
                <a:gridCol w="2520280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1986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Phase-out of</a:t>
                      </a:r>
                      <a:r>
                        <a:rPr lang="en-US" b="1" baseline="0" dirty="0" smtClean="0"/>
                        <a:t> Hg process</a:t>
                      </a:r>
                      <a:endParaRPr lang="en-GB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21" name="直線矢印コネクタ 20"/>
          <p:cNvCxnSpPr/>
          <p:nvPr/>
        </p:nvCxnSpPr>
        <p:spPr>
          <a:xfrm rot="16200000" flipH="1">
            <a:off x="3437904" y="5139160"/>
            <a:ext cx="684016" cy="1440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5508104" y="2564904"/>
            <a:ext cx="2519344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+mn-lt"/>
              </a:rPr>
              <a:t>Ion-exchange membrane</a:t>
            </a:r>
            <a:endParaRPr lang="en-GB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835696" y="3429000"/>
            <a:ext cx="1213858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+mn-lt"/>
              </a:rPr>
              <a:t>Diaphragm</a:t>
            </a:r>
            <a:endParaRPr lang="en-GB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547664" y="4869160"/>
            <a:ext cx="979114" cy="369332"/>
          </a:xfrm>
          <a:prstGeom prst="rect">
            <a:avLst/>
          </a:prstGeom>
          <a:solidFill>
            <a:srgbClr val="0033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+mn-lt"/>
              </a:rPr>
              <a:t>Mercury</a:t>
            </a:r>
            <a:endParaRPr lang="en-GB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29" name="表 28"/>
          <p:cNvGraphicFramePr>
            <a:graphicFrameLocks noGrp="1"/>
          </p:cNvGraphicFramePr>
          <p:nvPr/>
        </p:nvGraphicFramePr>
        <p:xfrm>
          <a:off x="5652120" y="3933056"/>
          <a:ext cx="324036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80"/>
                <a:gridCol w="2520280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1999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Phase-out of</a:t>
                      </a:r>
                      <a:r>
                        <a:rPr lang="en-US" b="1" baseline="0" dirty="0" smtClean="0"/>
                        <a:t> Diaphragm</a:t>
                      </a:r>
                      <a:endParaRPr lang="en-GB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0" name="直線矢印コネクタ 29"/>
          <p:cNvCxnSpPr/>
          <p:nvPr/>
        </p:nvCxnSpPr>
        <p:spPr>
          <a:xfrm rot="5400000">
            <a:off x="5994188" y="4527092"/>
            <a:ext cx="1332088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10253F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altLang="ja-JP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2. Measures of Industrial Processes</a:t>
            </a:r>
          </a:p>
          <a:p>
            <a:pPr lvl="0" algn="ctr"/>
            <a:r>
              <a:rPr lang="en-US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- Hg Demand Reduction in Batteries -</a:t>
            </a:r>
            <a:endParaRPr lang="en-GB" altLang="ja-JP" sz="3200" b="1" dirty="0" smtClean="0">
              <a:solidFill>
                <a:schemeClr val="bg1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76131" y="980727"/>
          <a:ext cx="8960365" cy="4968553"/>
        </p:xfrm>
        <a:graphic>
          <a:graphicData uri="http://schemas.openxmlformats.org/presentationml/2006/ole">
            <p:oleObj spid="_x0000_s75778" name="ワークシート" r:id="rId3" imgW="4991100" imgH="2991002" progId="Excel.Sheet.12">
              <p:embed/>
            </p:oleObj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7164288" y="4437112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n-lt"/>
              </a:rPr>
              <a:t>About 1 </a:t>
            </a:r>
            <a:r>
              <a:rPr lang="en-US" b="1" dirty="0" smtClean="0">
                <a:latin typeface="+mn-lt"/>
              </a:rPr>
              <a:t>ton/year</a:t>
            </a:r>
            <a:endParaRPr lang="en-GB" b="1" dirty="0">
              <a:latin typeface="+mn-lt"/>
            </a:endParaRPr>
          </a:p>
        </p:txBody>
      </p:sp>
      <p:sp>
        <p:nvSpPr>
          <p:cNvPr id="11" name="下矢印 10"/>
          <p:cNvSpPr/>
          <p:nvPr/>
        </p:nvSpPr>
        <p:spPr>
          <a:xfrm>
            <a:off x="8532440" y="4797152"/>
            <a:ext cx="288032" cy="432048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5" name="表 14"/>
          <p:cNvGraphicFramePr>
            <a:graphicFrameLocks noGrp="1"/>
          </p:cNvGraphicFramePr>
          <p:nvPr/>
        </p:nvGraphicFramePr>
        <p:xfrm>
          <a:off x="251520" y="6029280"/>
          <a:ext cx="4608512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/>
                <a:gridCol w="381642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1970-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Hg emission</a:t>
                      </a:r>
                      <a:r>
                        <a:rPr lang="en-US" b="1" baseline="0" dirty="0" smtClean="0"/>
                        <a:t> emitted from incinerators which incinerated MSW with Hg cells</a:t>
                      </a:r>
                      <a:endParaRPr lang="en-GB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右矢印 15"/>
          <p:cNvSpPr/>
          <p:nvPr/>
        </p:nvSpPr>
        <p:spPr>
          <a:xfrm>
            <a:off x="-36512" y="5733256"/>
            <a:ext cx="1512168" cy="432048"/>
          </a:xfrm>
          <a:prstGeom prst="rightArrow">
            <a:avLst>
              <a:gd name="adj1" fmla="val 50000"/>
              <a:gd name="adj2" fmla="val 7244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7" name="表 16"/>
          <p:cNvGraphicFramePr>
            <a:graphicFrameLocks noGrp="1"/>
          </p:cNvGraphicFramePr>
          <p:nvPr/>
        </p:nvGraphicFramePr>
        <p:xfrm>
          <a:off x="1115616" y="1052736"/>
          <a:ext cx="547260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0487"/>
                <a:gridCol w="4812121"/>
              </a:tblGrid>
              <a:tr h="496064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1983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Governmental instruction to reduce Hg content in cells and take-back</a:t>
                      </a:r>
                      <a:r>
                        <a:rPr lang="en-US" b="1" baseline="0" dirty="0" smtClean="0"/>
                        <a:t> waste cells</a:t>
                      </a:r>
                      <a:endParaRPr lang="en-GB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9" name="直線矢印コネクタ 18"/>
          <p:cNvCxnSpPr/>
          <p:nvPr/>
        </p:nvCxnSpPr>
        <p:spPr>
          <a:xfrm rot="5400000">
            <a:off x="684000" y="1952836"/>
            <a:ext cx="1080120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表 19"/>
          <p:cNvGraphicFramePr>
            <a:graphicFrameLocks noGrp="1"/>
          </p:cNvGraphicFramePr>
          <p:nvPr/>
        </p:nvGraphicFramePr>
        <p:xfrm>
          <a:off x="1259632" y="3063240"/>
          <a:ext cx="324036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80"/>
                <a:gridCol w="2520280"/>
              </a:tblGrid>
              <a:tr h="3600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1991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Hg free manganese</a:t>
                      </a:r>
                      <a:r>
                        <a:rPr lang="en-US" b="1" baseline="0" dirty="0" smtClean="0"/>
                        <a:t> cells</a:t>
                      </a:r>
                      <a:endParaRPr lang="en-GB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21" name="直線矢印コネクタ 20"/>
          <p:cNvCxnSpPr/>
          <p:nvPr/>
        </p:nvCxnSpPr>
        <p:spPr>
          <a:xfrm rot="16200000" flipH="1">
            <a:off x="2555775" y="3573016"/>
            <a:ext cx="1008112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表 23"/>
          <p:cNvGraphicFramePr>
            <a:graphicFrameLocks noGrp="1"/>
          </p:cNvGraphicFramePr>
          <p:nvPr/>
        </p:nvGraphicFramePr>
        <p:xfrm>
          <a:off x="3779912" y="3573016"/>
          <a:ext cx="2880321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/>
                <a:gridCol w="2232249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1992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Hg free alkaline</a:t>
                      </a:r>
                      <a:r>
                        <a:rPr lang="en-US" b="1" baseline="0" dirty="0" smtClean="0"/>
                        <a:t> cells</a:t>
                      </a:r>
                      <a:endParaRPr lang="en-GB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27" name="直線矢印コネクタ 26"/>
          <p:cNvCxnSpPr/>
          <p:nvPr/>
        </p:nvCxnSpPr>
        <p:spPr>
          <a:xfrm rot="5400000">
            <a:off x="3545938" y="4059122"/>
            <a:ext cx="576064" cy="3239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表 29"/>
          <p:cNvGraphicFramePr>
            <a:graphicFrameLocks noGrp="1"/>
          </p:cNvGraphicFramePr>
          <p:nvPr/>
        </p:nvGraphicFramePr>
        <p:xfrm>
          <a:off x="4427984" y="4077072"/>
          <a:ext cx="324036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/>
                <a:gridCol w="2592288"/>
              </a:tblGrid>
              <a:tr h="3600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1995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End of Hg cell production</a:t>
                      </a:r>
                      <a:endParaRPr lang="en-GB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1" name="直線矢印コネクタ 30"/>
          <p:cNvCxnSpPr/>
          <p:nvPr/>
        </p:nvCxnSpPr>
        <p:spPr>
          <a:xfrm rot="5400000">
            <a:off x="4284000" y="4689140"/>
            <a:ext cx="648072" cy="1440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10253F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GB" altLang="ja-JP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2. Measures of Industrial Processes</a:t>
            </a:r>
          </a:p>
          <a:p>
            <a:pPr lvl="0" algn="ctr"/>
            <a:r>
              <a:rPr lang="en-US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- Hg Demand Reduction in Lamps -</a:t>
            </a:r>
            <a:endParaRPr lang="en-GB" altLang="ja-JP" sz="3200" b="1" dirty="0" smtClean="0">
              <a:solidFill>
                <a:schemeClr val="bg1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187624" y="1296988"/>
          <a:ext cx="5659884" cy="2204020"/>
        </p:xfrm>
        <a:graphic>
          <a:graphicData uri="http://schemas.openxmlformats.org/presentationml/2006/ole">
            <p:oleObj spid="_x0000_s77826" name="ワークシート" r:id="rId3" imgW="5953049" imgH="1952549" progId="Excel.Sheet.12">
              <p:embed/>
            </p:oleObj>
          </a:graphicData>
        </a:graphic>
      </p:graphicFrame>
      <p:sp>
        <p:nvSpPr>
          <p:cNvPr id="13" name="テキスト ボックス 12"/>
          <p:cNvSpPr txBox="1"/>
          <p:nvPr/>
        </p:nvSpPr>
        <p:spPr>
          <a:xfrm rot="16200000">
            <a:off x="554464" y="2045936"/>
            <a:ext cx="884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n-lt"/>
              </a:rPr>
              <a:t>mg/unit</a:t>
            </a:r>
            <a:endParaRPr lang="en-GB" sz="1600" b="1" dirty="0">
              <a:latin typeface="+mn-lt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36205" y="980728"/>
            <a:ext cx="2563587" cy="36933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Average Hg Content in FL</a:t>
            </a:r>
            <a:endParaRPr lang="en-GB" b="1" dirty="0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683567" y="3908425"/>
          <a:ext cx="7776865" cy="2674938"/>
        </p:xfrm>
        <a:graphic>
          <a:graphicData uri="http://schemas.openxmlformats.org/presentationml/2006/ole">
            <p:oleObj spid="_x0000_s77827" name="ワークシート" r:id="rId4" imgW="7648651" imgH="2991002" progId="Excel.Sheet.12">
              <p:embed/>
            </p:oleObj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107504" y="3717032"/>
            <a:ext cx="2073453" cy="36933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Hg Use in Hg-Lamps</a:t>
            </a:r>
            <a:endParaRPr lang="en-GB" b="1" dirty="0"/>
          </a:p>
        </p:txBody>
      </p:sp>
      <p:graphicFrame>
        <p:nvGraphicFramePr>
          <p:cNvPr id="15" name="表 14"/>
          <p:cNvGraphicFramePr>
            <a:graphicFrameLocks noGrp="1"/>
          </p:cNvGraphicFramePr>
          <p:nvPr/>
        </p:nvGraphicFramePr>
        <p:xfrm>
          <a:off x="5544616" y="1196752"/>
          <a:ext cx="2987824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1144"/>
                <a:gridCol w="131668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Policy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</a:rPr>
                        <a:t> for Procurement (2001-)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FL (40W straight)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10 mg or less</a:t>
                      </a:r>
                      <a:endParaRPr lang="en-GB" sz="16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Bulb-type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</a:rPr>
                        <a:t> FL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5 mg or less</a:t>
                      </a:r>
                      <a:endParaRPr lang="en-GB" sz="16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表 15"/>
          <p:cNvGraphicFramePr>
            <a:graphicFrameLocks noGrp="1"/>
          </p:cNvGraphicFramePr>
          <p:nvPr/>
        </p:nvGraphicFramePr>
        <p:xfrm>
          <a:off x="2267744" y="3789040"/>
          <a:ext cx="3168352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/>
                <a:gridCol w="2520280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2002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Updated manual to reduce Hg content in lamps</a:t>
                      </a:r>
                      <a:endParaRPr lang="en-GB" sz="16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8" name="直線矢印コネクタ 17"/>
          <p:cNvCxnSpPr/>
          <p:nvPr/>
        </p:nvCxnSpPr>
        <p:spPr>
          <a:xfrm rot="16200000" flipH="1">
            <a:off x="2771800" y="4365104"/>
            <a:ext cx="504056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表 22"/>
          <p:cNvGraphicFramePr>
            <a:graphicFrameLocks noGrp="1"/>
          </p:cNvGraphicFramePr>
          <p:nvPr/>
        </p:nvGraphicFramePr>
        <p:xfrm>
          <a:off x="3059832" y="5157192"/>
          <a:ext cx="3816424" cy="360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/>
                <a:gridCol w="316835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2005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Guidelines for Hg content</a:t>
                      </a:r>
                      <a:r>
                        <a:rPr lang="en-US" sz="1600" b="1" baseline="0" dirty="0" smtClean="0"/>
                        <a:t> in lamps</a:t>
                      </a:r>
                      <a:endParaRPr lang="en-GB" sz="16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21" name="直線矢印コネクタ 20"/>
          <p:cNvCxnSpPr/>
          <p:nvPr/>
        </p:nvCxnSpPr>
        <p:spPr>
          <a:xfrm rot="5400000">
            <a:off x="4391992" y="5769272"/>
            <a:ext cx="720080" cy="7198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 rot="5400000" flipH="1" flipV="1">
            <a:off x="4252398" y="2092418"/>
            <a:ext cx="1791332" cy="0"/>
          </a:xfrm>
          <a:prstGeom prst="line">
            <a:avLst/>
          </a:prstGeom>
          <a:ln w="38100">
            <a:solidFill>
              <a:srgbClr val="003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右矢印 27"/>
          <p:cNvSpPr/>
          <p:nvPr/>
        </p:nvSpPr>
        <p:spPr>
          <a:xfrm>
            <a:off x="5148064" y="1268760"/>
            <a:ext cx="432048" cy="288032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rgbClr val="10253F"/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GB" altLang="ja-JP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2. Measures of Industrial Processes</a:t>
            </a:r>
          </a:p>
          <a:p>
            <a:pPr lvl="0" algn="ctr"/>
            <a:r>
              <a:rPr lang="en-US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- Hg Demand Reduction in Medical Equipment -</a:t>
            </a:r>
            <a:endParaRPr lang="en-GB" altLang="ja-JP" sz="3200" b="1" dirty="0" smtClean="0">
              <a:solidFill>
                <a:schemeClr val="bg1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748417" y="1340768"/>
          <a:ext cx="7495991" cy="4640808"/>
        </p:xfrm>
        <a:graphic>
          <a:graphicData uri="http://schemas.openxmlformats.org/presentationml/2006/ole">
            <p:oleObj spid="_x0000_s72708" name="ワークシート" r:id="rId3" imgW="4276649" imgH="2648102" progId="Excel.Sheet.12">
              <p:embed/>
            </p:oleObj>
          </a:graphicData>
        </a:graphic>
      </p:graphicFrame>
      <p:graphicFrame>
        <p:nvGraphicFramePr>
          <p:cNvPr id="16" name="表 15"/>
          <p:cNvGraphicFramePr>
            <a:graphicFrameLocks noGrp="1"/>
          </p:cNvGraphicFramePr>
          <p:nvPr/>
        </p:nvGraphicFramePr>
        <p:xfrm>
          <a:off x="2123728" y="6021288"/>
          <a:ext cx="511256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12568"/>
              </a:tblGrid>
              <a:tr h="3600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Hg-in-glass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manometers and thermometers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→ Digital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manometers and thermometers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正方形/長方形 79"/>
          <p:cNvSpPr/>
          <p:nvPr/>
        </p:nvSpPr>
        <p:spPr>
          <a:xfrm>
            <a:off x="971600" y="4437112"/>
            <a:ext cx="6480720" cy="22322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正方形/長方形 78"/>
          <p:cNvSpPr/>
          <p:nvPr/>
        </p:nvSpPr>
        <p:spPr>
          <a:xfrm>
            <a:off x="971600" y="1196752"/>
            <a:ext cx="6480720" cy="30963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GB" altLang="ja-JP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3. Mercury Waste Management</a:t>
            </a:r>
          </a:p>
          <a:p>
            <a:pPr lvl="0" algn="ctr"/>
            <a:r>
              <a:rPr lang="en-US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- Municipal/Industrial Waste Collection System -</a:t>
            </a:r>
            <a:endParaRPr lang="en-GB" altLang="ja-JP" sz="3200" b="1" dirty="0" smtClean="0">
              <a:solidFill>
                <a:schemeClr val="bg1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602" y="3349441"/>
            <a:ext cx="873061" cy="36933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n-lt"/>
              </a:rPr>
              <a:t>Wastes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115616" y="2278613"/>
            <a:ext cx="115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n-lt"/>
              </a:rPr>
              <a:t>MSW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15617" y="4717593"/>
            <a:ext cx="1152127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n-lt"/>
              </a:rPr>
              <a:t>Industrial wastes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411760" y="1981289"/>
            <a:ext cx="1512000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wrap="none" rtlCol="0">
            <a:no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n-lt"/>
              </a:rPr>
              <a:t>Other wastes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411760" y="2638653"/>
            <a:ext cx="1512000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wrap="none" rtlCol="0">
            <a:no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n-lt"/>
              </a:rPr>
              <a:t>Night solids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868312" y="1844824"/>
            <a:ext cx="151200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n-lt"/>
              </a:rPr>
              <a:t>Oversized wastes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220312" y="3574757"/>
            <a:ext cx="216000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  <a:latin typeface="+mn-lt"/>
              </a:rPr>
              <a:t>Specially controlled MSW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139952" y="1488266"/>
            <a:ext cx="1512168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n-lt"/>
              </a:rPr>
              <a:t>Wastes from households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139952" y="2564904"/>
            <a:ext cx="1512168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n-lt"/>
              </a:rPr>
              <a:t>Wastes from businesses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220072" y="5734997"/>
            <a:ext cx="216000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  <a:latin typeface="+mn-lt"/>
              </a:rPr>
              <a:t>Specially controlled industrial wastes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067944" y="4622400"/>
            <a:ext cx="3312368" cy="82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b="1" dirty="0" smtClean="0">
                <a:solidFill>
                  <a:schemeClr val="bg1"/>
                </a:solidFill>
                <a:latin typeface="+mn-lt"/>
              </a:rPr>
              <a:t>Ashes, sludge, waste oil, waste acid, waste alkali, waste plastics and others from businesses</a:t>
            </a:r>
          </a:p>
        </p:txBody>
      </p:sp>
      <p:cxnSp>
        <p:nvCxnSpPr>
          <p:cNvPr id="26" name="カギ線コネクタ 25"/>
          <p:cNvCxnSpPr>
            <a:stCxn id="11" idx="3"/>
            <a:endCxn id="12" idx="1"/>
          </p:cNvCxnSpPr>
          <p:nvPr/>
        </p:nvCxnSpPr>
        <p:spPr>
          <a:xfrm flipV="1">
            <a:off x="901663" y="2463279"/>
            <a:ext cx="213953" cy="107082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カギ線コネクタ 26"/>
          <p:cNvCxnSpPr>
            <a:stCxn id="11" idx="3"/>
            <a:endCxn id="13" idx="1"/>
          </p:cNvCxnSpPr>
          <p:nvPr/>
        </p:nvCxnSpPr>
        <p:spPr>
          <a:xfrm>
            <a:off x="901663" y="3534107"/>
            <a:ext cx="213954" cy="150665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カギ線コネクタ 29"/>
          <p:cNvCxnSpPr>
            <a:stCxn id="12" idx="2"/>
            <a:endCxn id="20" idx="1"/>
          </p:cNvCxnSpPr>
          <p:nvPr/>
        </p:nvCxnSpPr>
        <p:spPr>
          <a:xfrm rot="16200000" flipH="1">
            <a:off x="2830975" y="1508586"/>
            <a:ext cx="1249978" cy="352869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カギ線コネクタ 32"/>
          <p:cNvCxnSpPr>
            <a:stCxn id="15" idx="1"/>
            <a:endCxn id="12" idx="3"/>
          </p:cNvCxnSpPr>
          <p:nvPr/>
        </p:nvCxnSpPr>
        <p:spPr>
          <a:xfrm rot="10800000">
            <a:off x="2267616" y="2463279"/>
            <a:ext cx="144144" cy="36004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カギ線コネクタ 35"/>
          <p:cNvCxnSpPr>
            <a:stCxn id="14" idx="1"/>
            <a:endCxn id="12" idx="3"/>
          </p:cNvCxnSpPr>
          <p:nvPr/>
        </p:nvCxnSpPr>
        <p:spPr>
          <a:xfrm rot="10800000" flipV="1">
            <a:off x="2267616" y="2165955"/>
            <a:ext cx="144144" cy="2973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カギ線コネクタ 40"/>
          <p:cNvCxnSpPr>
            <a:stCxn id="21" idx="1"/>
            <a:endCxn id="14" idx="3"/>
          </p:cNvCxnSpPr>
          <p:nvPr/>
        </p:nvCxnSpPr>
        <p:spPr>
          <a:xfrm rot="10800000" flipV="1">
            <a:off x="3923760" y="1811431"/>
            <a:ext cx="216192" cy="35452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カギ線コネクタ 46"/>
          <p:cNvCxnSpPr>
            <a:stCxn id="22" idx="1"/>
            <a:endCxn id="14" idx="3"/>
          </p:cNvCxnSpPr>
          <p:nvPr/>
        </p:nvCxnSpPr>
        <p:spPr>
          <a:xfrm rot="10800000">
            <a:off x="3923760" y="2165956"/>
            <a:ext cx="216192" cy="72211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カギ線コネクタ 52"/>
          <p:cNvCxnSpPr>
            <a:stCxn id="17" idx="1"/>
            <a:endCxn id="21" idx="3"/>
          </p:cNvCxnSpPr>
          <p:nvPr/>
        </p:nvCxnSpPr>
        <p:spPr>
          <a:xfrm rot="10800000" flipV="1">
            <a:off x="5652120" y="1525434"/>
            <a:ext cx="216192" cy="28599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カギ線コネクタ 55"/>
          <p:cNvCxnSpPr>
            <a:stCxn id="16" idx="1"/>
            <a:endCxn id="21" idx="3"/>
          </p:cNvCxnSpPr>
          <p:nvPr/>
        </p:nvCxnSpPr>
        <p:spPr>
          <a:xfrm rot="10800000">
            <a:off x="5652120" y="1811432"/>
            <a:ext cx="216192" cy="35655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カギ線コネクタ 58"/>
          <p:cNvCxnSpPr>
            <a:stCxn id="23" idx="1"/>
            <a:endCxn id="13" idx="2"/>
          </p:cNvCxnSpPr>
          <p:nvPr/>
        </p:nvCxnSpPr>
        <p:spPr>
          <a:xfrm rot="10800000">
            <a:off x="1691682" y="5363925"/>
            <a:ext cx="3528391" cy="6942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>
            <a:stCxn id="13" idx="3"/>
            <a:endCxn id="24" idx="1"/>
          </p:cNvCxnSpPr>
          <p:nvPr/>
        </p:nvCxnSpPr>
        <p:spPr>
          <a:xfrm flipV="1">
            <a:off x="2267744" y="5036400"/>
            <a:ext cx="1800200" cy="43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/>
          <p:cNvSpPr txBox="1"/>
          <p:nvPr/>
        </p:nvSpPr>
        <p:spPr>
          <a:xfrm>
            <a:off x="899592" y="6228020"/>
            <a:ext cx="2759410" cy="40011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 smtClean="0">
                <a:solidFill>
                  <a:schemeClr val="bg1"/>
                </a:solidFill>
                <a:latin typeface="+mn-lt"/>
              </a:rPr>
              <a:t>Business's responsibility</a:t>
            </a:r>
            <a:endParaRPr lang="en-GB" sz="2000" b="1" u="sng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899592" y="1268760"/>
            <a:ext cx="3171381" cy="40011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 smtClean="0">
                <a:solidFill>
                  <a:schemeClr val="bg1"/>
                </a:solidFill>
                <a:latin typeface="+mn-lt"/>
              </a:rPr>
              <a:t>Municipality's responsibility</a:t>
            </a:r>
            <a:endParaRPr lang="en-GB" sz="2000" b="1" u="sng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94" name="直線コネクタ 93"/>
          <p:cNvCxnSpPr>
            <a:stCxn id="22" idx="3"/>
            <a:endCxn id="50" idx="1"/>
          </p:cNvCxnSpPr>
          <p:nvPr/>
        </p:nvCxnSpPr>
        <p:spPr>
          <a:xfrm>
            <a:off x="5652120" y="2888070"/>
            <a:ext cx="1907880" cy="6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テキスト ボックス 95"/>
          <p:cNvSpPr txBox="1"/>
          <p:nvPr/>
        </p:nvSpPr>
        <p:spPr>
          <a:xfrm>
            <a:off x="7560000" y="5767200"/>
            <a:ext cx="1440000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+mn-lt"/>
              </a:rPr>
              <a:t>Medical devices, etc</a:t>
            </a:r>
            <a:endParaRPr lang="en-GB" sz="1600" b="1" dirty="0">
              <a:latin typeface="+mn-lt"/>
            </a:endParaRPr>
          </a:p>
        </p:txBody>
      </p:sp>
      <p:cxnSp>
        <p:nvCxnSpPr>
          <p:cNvPr id="97" name="直線コネクタ 96"/>
          <p:cNvCxnSpPr>
            <a:stCxn id="23" idx="3"/>
            <a:endCxn id="96" idx="1"/>
          </p:cNvCxnSpPr>
          <p:nvPr/>
        </p:nvCxnSpPr>
        <p:spPr>
          <a:xfrm>
            <a:off x="7380072" y="6058163"/>
            <a:ext cx="179928" cy="1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/>
          <p:cNvSpPr txBox="1"/>
          <p:nvPr/>
        </p:nvSpPr>
        <p:spPr>
          <a:xfrm>
            <a:off x="7560000" y="4622400"/>
            <a:ext cx="1441420" cy="828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normAutofit/>
          </a:bodyPr>
          <a:lstStyle/>
          <a:p>
            <a:pPr algn="ctr"/>
            <a:r>
              <a:rPr lang="en-US" sz="1600" b="1" dirty="0" smtClean="0">
                <a:latin typeface="+mn-lt"/>
              </a:rPr>
              <a:t>Wastes</a:t>
            </a:r>
          </a:p>
          <a:p>
            <a:pPr algn="ctr"/>
            <a:r>
              <a:rPr lang="en-US" sz="1600" b="1" dirty="0" smtClean="0">
                <a:latin typeface="+mn-lt"/>
              </a:rPr>
              <a:t>contaminated</a:t>
            </a:r>
          </a:p>
          <a:p>
            <a:pPr algn="ctr"/>
            <a:r>
              <a:rPr lang="en-US" sz="1600" b="1" dirty="0" smtClean="0">
                <a:latin typeface="+mn-lt"/>
              </a:rPr>
              <a:t>with Hg</a:t>
            </a:r>
            <a:endParaRPr lang="en-GB" sz="1600" b="1" dirty="0">
              <a:latin typeface="+mn-lt"/>
            </a:endParaRPr>
          </a:p>
        </p:txBody>
      </p:sp>
      <p:cxnSp>
        <p:nvCxnSpPr>
          <p:cNvPr id="101" name="直線コネクタ 100"/>
          <p:cNvCxnSpPr>
            <a:stCxn id="24" idx="3"/>
            <a:endCxn id="100" idx="1"/>
          </p:cNvCxnSpPr>
          <p:nvPr/>
        </p:nvCxnSpPr>
        <p:spPr>
          <a:xfrm>
            <a:off x="7380312" y="5036400"/>
            <a:ext cx="179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テキスト ボックス 103"/>
          <p:cNvSpPr txBox="1"/>
          <p:nvPr/>
        </p:nvSpPr>
        <p:spPr>
          <a:xfrm>
            <a:off x="7596496" y="980728"/>
            <a:ext cx="1440000" cy="33855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n-lt"/>
              </a:rPr>
              <a:t>Hg wastes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560000" y="2473200"/>
            <a:ext cx="1440000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72000" rIns="72000" rtlCol="0">
            <a:spAutoFit/>
          </a:bodyPr>
          <a:lstStyle/>
          <a:p>
            <a:pPr algn="ctr"/>
            <a:r>
              <a:rPr lang="en-US" sz="1600" b="1" dirty="0" smtClean="0">
                <a:latin typeface="+mn-lt"/>
              </a:rPr>
              <a:t>FL, batteries, thermometers, etc</a:t>
            </a:r>
            <a:endParaRPr lang="en-GB" sz="1600" b="1" dirty="0">
              <a:latin typeface="+mn-lt"/>
            </a:endParaRPr>
          </a:p>
        </p:txBody>
      </p:sp>
      <p:cxnSp>
        <p:nvCxnSpPr>
          <p:cNvPr id="64" name="直線コネクタ 63"/>
          <p:cNvCxnSpPr/>
          <p:nvPr/>
        </p:nvCxnSpPr>
        <p:spPr>
          <a:xfrm rot="10800000">
            <a:off x="7344344" y="1484783"/>
            <a:ext cx="32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/>
          <p:cNvSpPr txBox="1"/>
          <p:nvPr/>
        </p:nvSpPr>
        <p:spPr>
          <a:xfrm>
            <a:off x="7560000" y="1362254"/>
            <a:ext cx="1440000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72000" rIns="72000" rtlCol="0">
            <a:spAutoFit/>
          </a:bodyPr>
          <a:lstStyle/>
          <a:p>
            <a:pPr algn="ctr"/>
            <a:r>
              <a:rPr lang="en-US" sz="1600" b="1" dirty="0" smtClean="0">
                <a:latin typeface="+mn-lt"/>
              </a:rPr>
              <a:t>FL, batteries, thermometers, etc</a:t>
            </a:r>
            <a:endParaRPr lang="en-GB" sz="1600" b="1" dirty="0">
              <a:latin typeface="+mn-lt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868312" y="1340768"/>
            <a:ext cx="1512000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none" rtlCol="0">
            <a:no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+mn-lt"/>
              </a:rPr>
              <a:t>Other wastes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7560000" y="3481200"/>
            <a:ext cx="1441420" cy="828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normAutofit/>
          </a:bodyPr>
          <a:lstStyle/>
          <a:p>
            <a:pPr algn="ctr"/>
            <a:r>
              <a:rPr lang="en-US" sz="1600" b="1" dirty="0" smtClean="0">
                <a:latin typeface="+mn-lt"/>
              </a:rPr>
              <a:t>Wastes</a:t>
            </a:r>
          </a:p>
          <a:p>
            <a:pPr algn="ctr"/>
            <a:r>
              <a:rPr lang="en-US" sz="1600" b="1" dirty="0" smtClean="0">
                <a:latin typeface="+mn-lt"/>
              </a:rPr>
              <a:t>contaminated</a:t>
            </a:r>
          </a:p>
          <a:p>
            <a:pPr algn="ctr"/>
            <a:r>
              <a:rPr lang="en-US" sz="1600" b="1" dirty="0" smtClean="0">
                <a:latin typeface="+mn-lt"/>
              </a:rPr>
              <a:t>with Hg</a:t>
            </a:r>
            <a:endParaRPr lang="en-GB" sz="1600" b="1" dirty="0">
              <a:latin typeface="+mn-lt"/>
            </a:endParaRPr>
          </a:p>
        </p:txBody>
      </p:sp>
      <p:cxnSp>
        <p:nvCxnSpPr>
          <p:cNvPr id="69" name="直線コネクタ 68"/>
          <p:cNvCxnSpPr>
            <a:stCxn id="20" idx="3"/>
            <a:endCxn id="68" idx="1"/>
          </p:cNvCxnSpPr>
          <p:nvPr/>
        </p:nvCxnSpPr>
        <p:spPr>
          <a:xfrm flipV="1">
            <a:off x="7380312" y="3895200"/>
            <a:ext cx="179688" cy="2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GB" altLang="ja-JP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3. Mercury Waste Management</a:t>
            </a:r>
          </a:p>
          <a:p>
            <a:pPr lvl="0" algn="ctr"/>
            <a:r>
              <a:rPr lang="en-US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- Voluntary Collection of Button Cells -</a:t>
            </a:r>
            <a:endParaRPr lang="en-GB" altLang="ja-JP" sz="3200" b="1" dirty="0" smtClean="0">
              <a:solidFill>
                <a:schemeClr val="bg1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881" y="1042690"/>
            <a:ext cx="8675599" cy="581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GB" altLang="ja-JP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3. Mercury Waste Management</a:t>
            </a:r>
          </a:p>
          <a:p>
            <a:pPr lvl="0" algn="ctr"/>
            <a:r>
              <a:rPr lang="en-US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- Hg Waste Treatment -</a:t>
            </a:r>
            <a:endParaRPr lang="en-GB" altLang="ja-JP" sz="3200" b="1" dirty="0" smtClean="0">
              <a:solidFill>
                <a:schemeClr val="bg1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628800"/>
            <a:ext cx="893215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984812"/>
            <a:ext cx="2411313" cy="100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980729"/>
            <a:ext cx="1379984" cy="922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1293887"/>
            <a:ext cx="127635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5589240"/>
            <a:ext cx="152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テキスト ボックス 16"/>
          <p:cNvSpPr txBox="1">
            <a:spLocks noChangeArrowheads="1"/>
          </p:cNvSpPr>
          <p:nvPr/>
        </p:nvSpPr>
        <p:spPr bwMode="auto">
          <a:xfrm>
            <a:off x="7020272" y="6597650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en-GB" altLang="ja-JP" sz="28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3. Mercury Waste Management</a:t>
            </a:r>
          </a:p>
          <a:p>
            <a:pPr lvl="0" algn="ctr"/>
            <a:r>
              <a:rPr lang="en-US" altLang="ja-JP" sz="32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50" charset="-128"/>
              </a:rPr>
              <a:t>- Material Flow of Hg (2002-2006 data) -</a:t>
            </a:r>
            <a:endParaRPr lang="en-GB" altLang="ja-JP" sz="3200" b="1" dirty="0" smtClean="0">
              <a:solidFill>
                <a:schemeClr val="bg1"/>
              </a:solidFill>
              <a:latin typeface="Calibri" pitchFamily="34" charset="0"/>
              <a:ea typeface="ＭＳ Ｐゴシック" pitchFamily="50" charset="-128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" y="980727"/>
            <a:ext cx="9144000" cy="5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テキスト ボックス 16"/>
          <p:cNvSpPr txBox="1">
            <a:spLocks noChangeArrowheads="1"/>
          </p:cNvSpPr>
          <p:nvPr/>
        </p:nvSpPr>
        <p:spPr bwMode="auto">
          <a:xfrm>
            <a:off x="7020272" y="6623774"/>
            <a:ext cx="2162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</a:t>
            </a:r>
            <a:r>
              <a:rPr lang="en-US" altLang="ja-JP" sz="1100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Execom</a:t>
            </a:r>
            <a:r>
              <a:rPr lang="en-US" altLang="ja-JP" sz="1100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 29-30 Jul 2011, </a:t>
            </a:r>
            <a:r>
              <a:rPr lang="en-US" altLang="ja-JP" sz="11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Honda</a:t>
            </a:r>
            <a:endParaRPr lang="en-GB" altLang="ja-JP" sz="11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0" y="5931277"/>
            <a:ext cx="9144000" cy="95410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2800" b="1" dirty="0" smtClean="0">
                <a:solidFill>
                  <a:srgbClr val="FFFFFF"/>
                </a:solidFill>
                <a:ea typeface="ＭＳ ゴシック" pitchFamily="-111" charset="-128"/>
              </a:rPr>
              <a:t>www.env.go.jp/chemi/tmms/pr-m/mat01/en_full.pdf</a:t>
            </a:r>
            <a:endParaRPr lang="ja-JP" altLang="en-US" sz="2800" b="1" dirty="0" smtClean="0">
              <a:solidFill>
                <a:srgbClr val="FFFFFF"/>
              </a:solidFill>
              <a:ea typeface="ＭＳ ゴシック" pitchFamily="-111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486447" y="764704"/>
            <a:ext cx="4176464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/>
              <a:t>Lessons from Minamata Disease</a:t>
            </a:r>
          </a:p>
          <a:p>
            <a:pPr algn="ctr">
              <a:lnSpc>
                <a:spcPct val="125000"/>
              </a:lnSpc>
            </a:pPr>
            <a:r>
              <a:rPr lang="en-US" b="1" dirty="0" smtClean="0"/>
              <a:t>And Mercury Management in Japan</a:t>
            </a:r>
            <a:endParaRPr lang="en-GB" b="1" dirty="0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2511" y="2132856"/>
            <a:ext cx="2952328" cy="1572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テキスト ボックス 12"/>
          <p:cNvSpPr txBox="1"/>
          <p:nvPr/>
        </p:nvSpPr>
        <p:spPr>
          <a:xfrm>
            <a:off x="2486447" y="4149080"/>
            <a:ext cx="4176464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/>
              <a:t>January 2011</a:t>
            </a:r>
          </a:p>
          <a:p>
            <a:pPr algn="ctr">
              <a:lnSpc>
                <a:spcPct val="150000"/>
              </a:lnSpc>
            </a:pPr>
            <a:endParaRPr lang="en-US" sz="1000" b="1" dirty="0" smtClean="0"/>
          </a:p>
          <a:p>
            <a:pPr algn="ctr">
              <a:lnSpc>
                <a:spcPct val="125000"/>
              </a:lnSpc>
            </a:pPr>
            <a:r>
              <a:rPr lang="en-US" b="1" dirty="0" smtClean="0"/>
              <a:t>Ministry of the Environment, Japan</a:t>
            </a:r>
            <a:endParaRPr lang="en-GB" b="1" dirty="0"/>
          </a:p>
        </p:txBody>
      </p:sp>
      <p:sp>
        <p:nvSpPr>
          <p:cNvPr id="14" name="正方形/長方形 13"/>
          <p:cNvSpPr/>
          <p:nvPr/>
        </p:nvSpPr>
        <p:spPr>
          <a:xfrm>
            <a:off x="2270423" y="260648"/>
            <a:ext cx="4536504" cy="54726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5" descr="http://t2.gstatic.com/images?q=tbn:ANd9GcRwdPIfNRGSoYUGWYSCbJqxSogs9BC1PfXK0tJCx7WlTekzQXV4LuTtw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116632"/>
            <a:ext cx="722759" cy="72275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8991</TotalTime>
  <Words>571</Words>
  <Application>Microsoft Office PowerPoint</Application>
  <PresentationFormat>画面に合わせる (4:3)</PresentationFormat>
  <Paragraphs>132</Paragraphs>
  <Slides>14</Slides>
  <Notes>1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14</vt:i4>
      </vt:variant>
    </vt:vector>
  </HeadingPairs>
  <TitlesOfParts>
    <vt:vector size="17" baseType="lpstr">
      <vt:lpstr>Office テーマ</vt:lpstr>
      <vt:lpstr>ワークシート</vt:lpstr>
      <vt:lpstr>Worksheet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  <vt:lpstr>スライド 11</vt:lpstr>
      <vt:lpstr>スライド 12</vt:lpstr>
      <vt:lpstr>スライド 13</vt:lpstr>
      <vt:lpstr>スライド 14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 </dc:creator>
  <cp:lastModifiedBy> </cp:lastModifiedBy>
  <cp:revision>813</cp:revision>
  <dcterms:created xsi:type="dcterms:W3CDTF">2010-09-16T13:49:00Z</dcterms:created>
  <dcterms:modified xsi:type="dcterms:W3CDTF">2011-07-28T11:56:40Z</dcterms:modified>
</cp:coreProperties>
</file>