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019" autoAdjust="0"/>
    <p:restoredTop sz="94660"/>
  </p:normalViewPr>
  <p:slideViewPr>
    <p:cSldViewPr>
      <p:cViewPr varScale="1">
        <p:scale>
          <a:sx n="66" d="100"/>
          <a:sy n="66" d="100"/>
        </p:scale>
        <p:origin x="-88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321385B-1DE1-4F92-8ABB-30BCF3EC356D}" type="datetimeFigureOut">
              <a:rPr lang="en-US" smtClean="0"/>
              <a:pPr/>
              <a:t>6/7/2011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E0F3997-3E80-4D90-A265-D5E9F570465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21385B-1DE1-4F92-8ABB-30BCF3EC356D}"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321385B-1DE1-4F92-8ABB-30BCF3EC356D}"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F3997-3E80-4D90-A265-D5E9F570465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21385B-1DE1-4F92-8ABB-30BCF3EC356D}"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321385B-1DE1-4F92-8ABB-30BCF3EC356D}" type="datetimeFigureOut">
              <a:rPr lang="en-US" smtClean="0"/>
              <a:pPr/>
              <a:t>6/7/2011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321385B-1DE1-4F92-8ABB-30BCF3EC356D}" type="datetimeFigureOut">
              <a:rPr lang="en-US" smtClean="0"/>
              <a:pPr/>
              <a:t>6/7/2011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21385B-1DE1-4F92-8ABB-30BCF3EC356D}" type="datetimeFigureOut">
              <a:rPr lang="en-US" smtClean="0"/>
              <a:pPr/>
              <a:t>6/7/2011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21385B-1DE1-4F92-8ABB-30BCF3EC356D}"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321385B-1DE1-4F92-8ABB-30BCF3EC356D}" type="datetimeFigureOut">
              <a:rPr lang="en-US" smtClean="0"/>
              <a:pPr/>
              <a:t>6/7/2011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E0F3997-3E80-4D90-A265-D5E9F570465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21385B-1DE1-4F92-8ABB-30BCF3EC356D}"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21385B-1DE1-4F92-8ABB-30BCF3EC356D}" type="datetimeFigureOut">
              <a:rPr lang="en-US" smtClean="0"/>
              <a:pPr/>
              <a:t>6/7/2011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F3997-3E80-4D90-A265-D5E9F57046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321385B-1DE1-4F92-8ABB-30BCF3EC356D}" type="datetimeFigureOut">
              <a:rPr lang="en-US" smtClean="0"/>
              <a:pPr/>
              <a:t>6/7/2011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0F3997-3E80-4D90-A265-D5E9F570465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33600"/>
            <a:ext cx="7851648" cy="1066800"/>
          </a:xfrm>
        </p:spPr>
        <p:txBody>
          <a:bodyPr>
            <a:normAutofit fontScale="90000"/>
          </a:bodyPr>
          <a:lstStyle/>
          <a:p>
            <a:pPr lvl="0" algn="ctr"/>
            <a:r>
              <a:rPr lang="en-US" sz="6000" b="1" u="sng" dirty="0" smtClean="0"/>
              <a:t/>
            </a:r>
            <a:br>
              <a:rPr lang="en-US" sz="6000" b="1" u="sng" dirty="0" smtClean="0"/>
            </a:br>
            <a:r>
              <a:rPr lang="en-US" sz="6700" b="1" u="sng" dirty="0" smtClean="0">
                <a:solidFill>
                  <a:schemeClr val="tx1"/>
                </a:solidFill>
              </a:rPr>
              <a:t>A </a:t>
            </a:r>
            <a:r>
              <a:rPr lang="en-US" sz="6700" b="1" u="sng" dirty="0">
                <a:solidFill>
                  <a:schemeClr val="tx1"/>
                </a:solidFill>
              </a:rPr>
              <a:t>regulatory framework for Artisanal </a:t>
            </a:r>
            <a:r>
              <a:rPr lang="en-US" sz="6700" u="sng" dirty="0" smtClean="0">
                <a:solidFill>
                  <a:schemeClr val="tx1"/>
                </a:solidFill>
              </a:rPr>
              <a:t>and   Small scale Gold Mining</a:t>
            </a:r>
            <a:endParaRPr lang="en-US" sz="6700" dirty="0">
              <a:solidFill>
                <a:schemeClr val="tx1"/>
              </a:solidFill>
            </a:endParaRPr>
          </a:p>
        </p:txBody>
      </p:sp>
      <p:sp>
        <p:nvSpPr>
          <p:cNvPr id="3" name="Subtitle 2"/>
          <p:cNvSpPr>
            <a:spLocks noGrp="1"/>
          </p:cNvSpPr>
          <p:nvPr>
            <p:ph type="subTitle" idx="1"/>
          </p:nvPr>
        </p:nvSpPr>
        <p:spPr/>
        <p:txBody>
          <a:bodyPr>
            <a:normAutofit/>
          </a:bodyPr>
          <a:lstStyle/>
          <a:p>
            <a:pPr algn="ctr"/>
            <a:r>
              <a:rPr lang="en-US" sz="6000" b="1" u="sng" dirty="0" smtClean="0"/>
              <a:t>June 2011</a:t>
            </a:r>
            <a:endParaRPr lang="en-US" sz="6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smtClean="0"/>
              <a:t>Vision</a:t>
            </a:r>
            <a:endParaRPr lang="en-US" dirty="0"/>
          </a:p>
        </p:txBody>
      </p:sp>
      <p:sp>
        <p:nvSpPr>
          <p:cNvPr id="3" name="Content Placeholder 2"/>
          <p:cNvSpPr>
            <a:spLocks noGrp="1"/>
          </p:cNvSpPr>
          <p:nvPr>
            <p:ph idx="1"/>
          </p:nvPr>
        </p:nvSpPr>
        <p:spPr/>
        <p:txBody>
          <a:bodyPr/>
          <a:lstStyle/>
          <a:p>
            <a:pPr>
              <a:buNone/>
            </a:pPr>
            <a:endParaRPr lang="en-US" dirty="0" smtClean="0"/>
          </a:p>
          <a:p>
            <a:r>
              <a:rPr lang="en-US" sz="4000" b="1" dirty="0" smtClean="0"/>
              <a:t>«To foresee the well developed mineral resources contribution to the foreign currency earnings increase by 10 fold, and be the back bone of the industry in 2020-2023»</a:t>
            </a:r>
            <a:endParaRPr lang="en-US" sz="4000"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300" b="1" i="1" u="sng" dirty="0"/>
              <a:t>Organizing in to cooperatives</a:t>
            </a:r>
            <a:r>
              <a:rPr lang="en-US" dirty="0"/>
              <a:t/>
            </a:r>
            <a:br>
              <a:rPr lang="en-US" dirty="0"/>
            </a:b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lvl="0"/>
            <a:r>
              <a:rPr lang="en-US" sz="5200" b="1" dirty="0" smtClean="0"/>
              <a:t>ASG miners are </a:t>
            </a:r>
            <a:r>
              <a:rPr lang="en-US" sz="5200" b="1" dirty="0"/>
              <a:t>organized as cooperatives pursuant to the proclamation N</a:t>
            </a:r>
            <a:r>
              <a:rPr lang="en-US" sz="5200" b="1" u="sng" dirty="0"/>
              <a:t>o</a:t>
            </a:r>
            <a:r>
              <a:rPr lang="en-US" sz="5200" b="1" dirty="0"/>
              <a:t> </a:t>
            </a:r>
            <a:r>
              <a:rPr lang="en-US" sz="5200" b="1" dirty="0" smtClean="0"/>
              <a:t>147/91;</a:t>
            </a:r>
          </a:p>
          <a:p>
            <a:pPr lvl="0"/>
            <a:r>
              <a:rPr lang="en-US" sz="5200" b="1" dirty="0"/>
              <a:t> </a:t>
            </a:r>
            <a:r>
              <a:rPr lang="en-US" sz="5200" b="1" dirty="0" smtClean="0"/>
              <a:t>Administer </a:t>
            </a:r>
            <a:r>
              <a:rPr lang="en-US" sz="5200" b="1" dirty="0"/>
              <a:t>themselves by their own work planning </a:t>
            </a:r>
            <a:r>
              <a:rPr lang="en-US" sz="5200" b="1" dirty="0" smtClean="0"/>
              <a:t>programs;</a:t>
            </a:r>
          </a:p>
          <a:p>
            <a:endParaRPr lang="en-US" b="1" dirty="0"/>
          </a:p>
          <a:p>
            <a:pPr lvl="0"/>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Organizing  cont………</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 </a:t>
            </a:r>
            <a:r>
              <a:rPr lang="en-US" sz="4400" b="1" dirty="0" smtClean="0"/>
              <a:t>The minimum N</a:t>
            </a:r>
            <a:r>
              <a:rPr lang="en-US" sz="4400" b="1" u="sng" dirty="0" smtClean="0"/>
              <a:t>o</a:t>
            </a:r>
            <a:r>
              <a:rPr lang="en-US" sz="4400" b="1" dirty="0" smtClean="0"/>
              <a:t> of the members of the cooperatives is 10;</a:t>
            </a:r>
            <a:endParaRPr lang="en-US" sz="4400" dirty="0" smtClean="0"/>
          </a:p>
          <a:p>
            <a:r>
              <a:rPr lang="en-US" sz="4400" b="1" dirty="0" smtClean="0"/>
              <a:t>The cooperative expansion agency of Ethiopia issues  a cooperative certificate for these organized by it;</a:t>
            </a:r>
            <a:r>
              <a:rPr lang="en-US" sz="4400" dirty="0"/>
              <a:t> </a:t>
            </a:r>
            <a:endParaRPr lang="en-US" sz="44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Organizing cont……</a:t>
            </a:r>
            <a:endParaRPr lang="en-US" dirty="0"/>
          </a:p>
        </p:txBody>
      </p:sp>
      <p:sp>
        <p:nvSpPr>
          <p:cNvPr id="3" name="Content Placeholder 2"/>
          <p:cNvSpPr>
            <a:spLocks noGrp="1"/>
          </p:cNvSpPr>
          <p:nvPr>
            <p:ph idx="1"/>
          </p:nvPr>
        </p:nvSpPr>
        <p:spPr/>
        <p:txBody>
          <a:bodyPr>
            <a:noAutofit/>
          </a:bodyPr>
          <a:lstStyle/>
          <a:p>
            <a:r>
              <a:rPr lang="en-US" sz="4400" b="1" dirty="0" smtClean="0"/>
              <a:t>They can request the mining license from regional mining </a:t>
            </a:r>
            <a:r>
              <a:rPr lang="en-US" sz="4400" b="1" u="sng" dirty="0" err="1" smtClean="0"/>
              <a:t>beauroe</a:t>
            </a:r>
            <a:r>
              <a:rPr lang="en-US" sz="4400" b="1" dirty="0" smtClean="0"/>
              <a:t>/agency, and issued according to the law;</a:t>
            </a:r>
          </a:p>
          <a:p>
            <a:r>
              <a:rPr lang="en-US" sz="4400" b="1" dirty="0" smtClean="0"/>
              <a:t> </a:t>
            </a:r>
            <a:r>
              <a:rPr lang="en-US" sz="4400" b="1" dirty="0"/>
              <a:t>5,000 – 10,000 </a:t>
            </a:r>
            <a:r>
              <a:rPr lang="en-US" sz="4400" b="1" dirty="0" err="1"/>
              <a:t>Sq.m</a:t>
            </a:r>
            <a:r>
              <a:rPr lang="en-US" sz="4400" b="1" dirty="0"/>
              <a:t> land is </a:t>
            </a:r>
            <a:r>
              <a:rPr lang="en-US" sz="4400" b="1" dirty="0" smtClean="0"/>
              <a:t>given </a:t>
            </a:r>
            <a:r>
              <a:rPr lang="en-US" sz="4400" b="1" dirty="0"/>
              <a:t>for </a:t>
            </a:r>
            <a:r>
              <a:rPr lang="en-US" sz="4400" b="1" dirty="0" smtClean="0"/>
              <a:t>mining;</a:t>
            </a:r>
          </a:p>
          <a:p>
            <a:pPr>
              <a:buNone/>
            </a:pPr>
            <a:r>
              <a:rPr lang="en-US" sz="4800" b="1" dirty="0" smtClean="0"/>
              <a:t> </a:t>
            </a:r>
          </a:p>
          <a:p>
            <a:pPr>
              <a:buNone/>
            </a:pPr>
            <a:endParaRPr lang="en-US" sz="4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algn="l"/>
            <a:r>
              <a:rPr lang="en-US" b="1" i="1" u="sng" dirty="0" smtClean="0"/>
              <a:t>Organizing cont……</a:t>
            </a:r>
            <a:endParaRPr lang="en-US" dirty="0"/>
          </a:p>
        </p:txBody>
      </p:sp>
      <p:sp>
        <p:nvSpPr>
          <p:cNvPr id="3" name="Content Placeholder 2"/>
          <p:cNvSpPr>
            <a:spLocks noGrp="1"/>
          </p:cNvSpPr>
          <p:nvPr>
            <p:ph idx="1"/>
          </p:nvPr>
        </p:nvSpPr>
        <p:spPr>
          <a:xfrm>
            <a:off x="457200" y="1143000"/>
            <a:ext cx="8229600" cy="4983163"/>
          </a:xfrm>
        </p:spPr>
        <p:txBody>
          <a:bodyPr>
            <a:noAutofit/>
          </a:bodyPr>
          <a:lstStyle/>
          <a:p>
            <a:r>
              <a:rPr lang="en-US" sz="4400" b="1" dirty="0" smtClean="0"/>
              <a:t>Any </a:t>
            </a:r>
            <a:r>
              <a:rPr lang="en-US" sz="4400" b="1" dirty="0"/>
              <a:t>cooperative that have an Artisanal mining license has to pay 8% Royalty to the regional mining </a:t>
            </a:r>
            <a:r>
              <a:rPr lang="en-US" sz="4400" b="1" dirty="0" err="1" smtClean="0"/>
              <a:t>beauroe</a:t>
            </a:r>
            <a:r>
              <a:rPr lang="en-US" sz="4400" b="1" dirty="0" smtClean="0"/>
              <a:t>/agency;</a:t>
            </a:r>
            <a:endParaRPr lang="en-US" sz="4400" b="1" dirty="0"/>
          </a:p>
          <a:p>
            <a:r>
              <a:rPr lang="en-US" sz="4400" b="1" dirty="0" smtClean="0"/>
              <a:t> </a:t>
            </a:r>
            <a:r>
              <a:rPr lang="en-US" sz="4400" b="1" dirty="0"/>
              <a:t>Artisanal Miners are free from </a:t>
            </a:r>
            <a:r>
              <a:rPr lang="en-US" sz="4400" b="1" dirty="0" smtClean="0"/>
              <a:t>taxes;</a:t>
            </a:r>
          </a:p>
          <a:p>
            <a:pPr>
              <a:buNone/>
            </a:pPr>
            <a:r>
              <a:rPr lang="en-US" sz="4400" b="1" dirty="0" smtClean="0"/>
              <a:t> </a:t>
            </a:r>
            <a:endParaRPr lang="en-US" sz="4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Organizing cont……</a:t>
            </a:r>
            <a:endParaRPr lang="en-US" dirty="0"/>
          </a:p>
        </p:txBody>
      </p:sp>
      <p:sp>
        <p:nvSpPr>
          <p:cNvPr id="3" name="Content Placeholder 2"/>
          <p:cNvSpPr>
            <a:spLocks noGrp="1"/>
          </p:cNvSpPr>
          <p:nvPr>
            <p:ph idx="1"/>
          </p:nvPr>
        </p:nvSpPr>
        <p:spPr/>
        <p:txBody>
          <a:bodyPr>
            <a:normAutofit fontScale="92500" lnSpcReduction="10000"/>
          </a:bodyPr>
          <a:lstStyle/>
          <a:p>
            <a:r>
              <a:rPr lang="en-US" sz="4400" b="1" dirty="0" smtClean="0"/>
              <a:t>The final </a:t>
            </a:r>
            <a:r>
              <a:rPr lang="en-US" sz="4400" b="1" dirty="0"/>
              <a:t>Gold purchaser in the country is the National Bank of Ethiopia mandated by the government</a:t>
            </a:r>
            <a:r>
              <a:rPr lang="en-US" sz="4400" b="1" dirty="0" smtClean="0"/>
              <a:t>.;</a:t>
            </a:r>
          </a:p>
          <a:p>
            <a:r>
              <a:rPr lang="en-US" sz="4400" b="1" dirty="0" smtClean="0"/>
              <a:t>The cooperatives can borrow money from micro finance institutions;</a:t>
            </a:r>
          </a:p>
          <a:p>
            <a:endParaRPr lang="en-US" sz="4400" b="1" dirty="0" smtClean="0"/>
          </a:p>
          <a:p>
            <a:endParaRPr lang="en-US" sz="4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81000"/>
          </a:xfrm>
        </p:spPr>
        <p:txBody>
          <a:bodyPr>
            <a:noAutofit/>
          </a:bodyPr>
          <a:lstStyle/>
          <a:p>
            <a:pPr algn="l"/>
            <a:r>
              <a:rPr lang="en-US" sz="5400" b="1" i="1" u="sng" dirty="0" smtClean="0"/>
              <a:t>Challenges in ASGM……..</a:t>
            </a:r>
            <a:r>
              <a:rPr lang="en-US" sz="5400" dirty="0"/>
              <a:t/>
            </a:r>
            <a:br>
              <a:rPr lang="en-US" sz="5400" dirty="0"/>
            </a:br>
            <a:endParaRPr lang="en-US" sz="5400" dirty="0"/>
          </a:p>
        </p:txBody>
      </p:sp>
      <p:sp>
        <p:nvSpPr>
          <p:cNvPr id="3" name="Content Placeholder 2"/>
          <p:cNvSpPr>
            <a:spLocks noGrp="1"/>
          </p:cNvSpPr>
          <p:nvPr>
            <p:ph idx="1"/>
          </p:nvPr>
        </p:nvSpPr>
        <p:spPr>
          <a:xfrm>
            <a:off x="457200" y="1447800"/>
            <a:ext cx="8229600" cy="4876800"/>
          </a:xfrm>
        </p:spPr>
        <p:txBody>
          <a:bodyPr>
            <a:noAutofit/>
          </a:bodyPr>
          <a:lstStyle/>
          <a:p>
            <a:pPr lvl="0"/>
            <a:r>
              <a:rPr lang="en-US" sz="3600" b="1" dirty="0"/>
              <a:t>Lack of  basic infrastructure ;</a:t>
            </a:r>
          </a:p>
          <a:p>
            <a:pPr lvl="0"/>
            <a:r>
              <a:rPr lang="en-US" sz="3600" b="1" dirty="0"/>
              <a:t>Presence of HIV/Aids, Malaria &amp; water borne disease in the mining areas;</a:t>
            </a:r>
          </a:p>
          <a:p>
            <a:pPr lvl="0"/>
            <a:r>
              <a:rPr lang="en-US" sz="3600" b="1" dirty="0" smtClean="0"/>
              <a:t> </a:t>
            </a:r>
            <a:r>
              <a:rPr lang="en-US" sz="3600" b="1" dirty="0"/>
              <a:t>Scarcity of drinking &amp; working water;</a:t>
            </a:r>
          </a:p>
          <a:p>
            <a:pPr lvl="0"/>
            <a:r>
              <a:rPr lang="en-US" sz="3600" b="1" dirty="0"/>
              <a:t>Utilization of rudimentary mining equipments; </a:t>
            </a:r>
          </a:p>
          <a:p>
            <a:pPr lvl="0">
              <a:buNone/>
            </a:pPr>
            <a:endParaRPr lang="en-US" sz="4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l"/>
            <a:r>
              <a:rPr lang="en-US" b="1" i="1" u="sng" dirty="0" smtClean="0"/>
              <a:t>Challenges cont…….</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20000"/>
          </a:bodyPr>
          <a:lstStyle/>
          <a:p>
            <a:pPr lvl="0"/>
            <a:r>
              <a:rPr lang="en-US" dirty="0" smtClean="0"/>
              <a:t> </a:t>
            </a:r>
            <a:r>
              <a:rPr lang="en-US" sz="4000" b="1" dirty="0" smtClean="0"/>
              <a:t>Lack of nearby Gold trading markets;</a:t>
            </a:r>
          </a:p>
          <a:p>
            <a:pPr lvl="0"/>
            <a:r>
              <a:rPr lang="en-US" sz="4000" b="1" dirty="0"/>
              <a:t> Engagement of child labor in mining;</a:t>
            </a:r>
          </a:p>
          <a:p>
            <a:pPr lvl="0"/>
            <a:r>
              <a:rPr lang="en-US" sz="4000" b="1" dirty="0"/>
              <a:t>Lack of nearby health care post;</a:t>
            </a:r>
          </a:p>
          <a:p>
            <a:pPr lvl="0"/>
            <a:r>
              <a:rPr lang="en-US" sz="4000" b="1" dirty="0"/>
              <a:t>Gold smuggling;</a:t>
            </a:r>
          </a:p>
          <a:p>
            <a:pPr lvl="0"/>
            <a:r>
              <a:rPr lang="en-US" sz="4000" b="1" dirty="0" smtClean="0"/>
              <a:t> </a:t>
            </a:r>
            <a:r>
              <a:rPr lang="en-US" sz="4000" b="1" dirty="0"/>
              <a:t>Lack of nearby Schools; </a:t>
            </a:r>
          </a:p>
          <a:p>
            <a:pPr lvl="0"/>
            <a:r>
              <a:rPr lang="en-US" sz="4000" b="1" dirty="0" smtClean="0"/>
              <a:t>The low status of women miners socially, economically &amp; politically.</a:t>
            </a:r>
          </a:p>
          <a:p>
            <a:pPr lvl="0"/>
            <a:endParaRPr lang="en-US" sz="4000" b="1" dirty="0" smtClean="0"/>
          </a:p>
          <a:p>
            <a:endParaRPr lang="en-US" sz="40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b="1" i="1" u="sng" dirty="0" smtClean="0"/>
              <a:t>Opportunities…….</a:t>
            </a:r>
            <a:endParaRPr lang="en-US" sz="5400" dirty="0"/>
          </a:p>
        </p:txBody>
      </p:sp>
      <p:sp>
        <p:nvSpPr>
          <p:cNvPr id="3" name="Content Placeholder 2"/>
          <p:cNvSpPr>
            <a:spLocks noGrp="1"/>
          </p:cNvSpPr>
          <p:nvPr>
            <p:ph idx="1"/>
          </p:nvPr>
        </p:nvSpPr>
        <p:spPr>
          <a:xfrm>
            <a:off x="457200" y="2057400"/>
            <a:ext cx="8229600" cy="4343400"/>
          </a:xfrm>
        </p:spPr>
        <p:txBody>
          <a:bodyPr>
            <a:normAutofit fontScale="92500" lnSpcReduction="20000"/>
          </a:bodyPr>
          <a:lstStyle/>
          <a:p>
            <a:pPr lvl="0"/>
            <a:r>
              <a:rPr lang="en-US" dirty="0" smtClean="0"/>
              <a:t> </a:t>
            </a:r>
            <a:r>
              <a:rPr lang="en-US" sz="4000" b="1" dirty="0"/>
              <a:t>An increase of mineral price in </a:t>
            </a:r>
            <a:r>
              <a:rPr lang="en-US" sz="4000" b="1" dirty="0" smtClean="0"/>
              <a:t>the world </a:t>
            </a:r>
            <a:r>
              <a:rPr lang="en-US" sz="4000" b="1" dirty="0"/>
              <a:t>market;</a:t>
            </a:r>
          </a:p>
          <a:p>
            <a:pPr lvl="0"/>
            <a:r>
              <a:rPr lang="en-US" sz="4000" b="1" dirty="0" smtClean="0"/>
              <a:t> An increment of 5% in each gram of Gold from the daily world Gold market price;</a:t>
            </a:r>
            <a:endParaRPr lang="en-US" sz="4000" b="1" dirty="0"/>
          </a:p>
          <a:p>
            <a:r>
              <a:rPr lang="en-US" sz="4000" b="1" dirty="0" smtClean="0"/>
              <a:t> </a:t>
            </a:r>
            <a:r>
              <a:rPr lang="en-US" sz="4000" b="1" dirty="0"/>
              <a:t>One month free safe custody service is provided by National Bank of </a:t>
            </a:r>
            <a:r>
              <a:rPr lang="en-US" sz="4000" b="1" dirty="0" smtClean="0"/>
              <a:t>Ethiopia.</a:t>
            </a:r>
            <a:endParaRPr lang="en-US" sz="4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Autofit/>
          </a:bodyPr>
          <a:lstStyle/>
          <a:p>
            <a:pPr lvl="0"/>
            <a:r>
              <a:rPr lang="en-US" sz="5400" b="1" u="sng" dirty="0" smtClean="0"/>
              <a:t/>
            </a:r>
            <a:br>
              <a:rPr lang="en-US" sz="5400" b="1" u="sng" dirty="0" smtClean="0"/>
            </a:br>
            <a:r>
              <a:rPr lang="en-US" sz="5400" b="1" u="sng" dirty="0" smtClean="0"/>
              <a:t/>
            </a:r>
            <a:br>
              <a:rPr lang="en-US" sz="5400" b="1" u="sng" dirty="0" smtClean="0"/>
            </a:br>
            <a:r>
              <a:rPr lang="en-US" sz="5400" dirty="0" smtClean="0"/>
              <a:t/>
            </a:r>
            <a:br>
              <a:rPr lang="en-US" sz="5400" dirty="0" smtClean="0"/>
            </a:br>
            <a:r>
              <a:rPr lang="en-US" sz="5400" b="1" u="sng" dirty="0" smtClean="0"/>
              <a:t> Present &amp; future programs</a:t>
            </a:r>
            <a:endParaRPr lang="en-US" sz="5400" dirty="0"/>
          </a:p>
        </p:txBody>
      </p:sp>
      <p:sp>
        <p:nvSpPr>
          <p:cNvPr id="3" name="Content Placeholder 2"/>
          <p:cNvSpPr>
            <a:spLocks noGrp="1"/>
          </p:cNvSpPr>
          <p:nvPr>
            <p:ph idx="1"/>
          </p:nvPr>
        </p:nvSpPr>
        <p:spPr>
          <a:xfrm>
            <a:off x="457200" y="2286000"/>
            <a:ext cx="8229600" cy="4038600"/>
          </a:xfrm>
        </p:spPr>
        <p:txBody>
          <a:bodyPr>
            <a:normAutofit/>
          </a:bodyPr>
          <a:lstStyle/>
          <a:p>
            <a:pPr lvl="0"/>
            <a:r>
              <a:rPr lang="en-US" sz="4800" b="1" dirty="0" smtClean="0"/>
              <a:t>Increase </a:t>
            </a:r>
            <a:r>
              <a:rPr lang="en-US" sz="4800" b="1" dirty="0"/>
              <a:t>1000 kg  of Gold and 700 kg of Gemstone by 5 fold in three years of time .</a:t>
            </a:r>
          </a:p>
          <a:p>
            <a:endParaRPr lang="en-US" sz="4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0"/>
            <a:ext cx="8077200" cy="685800"/>
          </a:xfrm>
        </p:spPr>
        <p:txBody>
          <a:bodyPr>
            <a:noAutofit/>
          </a:bodyPr>
          <a:lstStyle/>
          <a:p>
            <a:pPr lvl="0"/>
            <a:r>
              <a:rPr lang="en-US" sz="4000" b="1" u="sng" dirty="0"/>
              <a:t>Promotion of sustainable development of mineral resources </a:t>
            </a:r>
            <a:r>
              <a:rPr lang="en-US" sz="4000" dirty="0"/>
              <a:t/>
            </a:r>
            <a:br>
              <a:rPr lang="en-US" sz="4000" dirty="0"/>
            </a:br>
            <a:r>
              <a:rPr lang="en-US" sz="4000" b="1" u="sng" dirty="0"/>
              <a:t>Proclamation No 678/2010</a:t>
            </a:r>
            <a:r>
              <a:rPr lang="en-US" sz="4000" dirty="0"/>
              <a:t/>
            </a:r>
            <a:br>
              <a:rPr lang="en-US" sz="4000" dirty="0"/>
            </a:br>
            <a:endParaRPr lang="en-US" sz="4000" dirty="0"/>
          </a:p>
        </p:txBody>
      </p:sp>
      <p:sp>
        <p:nvSpPr>
          <p:cNvPr id="3" name="Content Placeholder 2"/>
          <p:cNvSpPr>
            <a:spLocks noGrp="1"/>
          </p:cNvSpPr>
          <p:nvPr>
            <p:ph idx="1"/>
          </p:nvPr>
        </p:nvSpPr>
        <p:spPr/>
        <p:txBody>
          <a:bodyPr>
            <a:noAutofit/>
          </a:bodyPr>
          <a:lstStyle/>
          <a:p>
            <a:r>
              <a:rPr lang="en-US" sz="3200" b="1" dirty="0" smtClean="0"/>
              <a:t>“</a:t>
            </a:r>
            <a:r>
              <a:rPr lang="en-US" sz="3200" b="1" dirty="0"/>
              <a:t>Small scale mining” means any mining operation of which the annual run-off mine ore does not exceed:-</a:t>
            </a:r>
          </a:p>
          <a:p>
            <a:pPr marL="742950" lvl="0" indent="-742950">
              <a:buFont typeface="+mj-lt"/>
              <a:buAutoNum type="romanUcPeriod"/>
            </a:pPr>
            <a:r>
              <a:rPr lang="en-US" sz="3200" b="1" dirty="0"/>
              <a:t>Regarding Gold ,platinum ,Silver and other precious and semiprecious minerals:</a:t>
            </a:r>
          </a:p>
          <a:p>
            <a:pPr marL="514350" lvl="0" indent="-514350">
              <a:buFont typeface="+mj-lt"/>
              <a:buAutoNum type="alphaLcPeriod"/>
            </a:pPr>
            <a:r>
              <a:rPr lang="en-US" sz="3200" b="1" dirty="0"/>
              <a:t>100,000m3 for placer operation;</a:t>
            </a:r>
          </a:p>
          <a:p>
            <a:pPr marL="514350" lvl="0" indent="-514350">
              <a:buFont typeface="+mj-lt"/>
              <a:buAutoNum type="alphaLcPeriod"/>
            </a:pPr>
            <a:r>
              <a:rPr lang="en-US" sz="3200" b="1" dirty="0"/>
              <a:t>75,000 tons for primary deposit mining;</a:t>
            </a:r>
          </a:p>
          <a:p>
            <a:endParaRPr lang="en-US" sz="3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u="sng" dirty="0"/>
              <a:t>Eligibility for </a:t>
            </a:r>
            <a:r>
              <a:rPr lang="en-US" b="1" i="1" u="sng" dirty="0" smtClean="0"/>
              <a:t>license</a:t>
            </a:r>
            <a:br>
              <a:rPr lang="en-US" b="1" i="1" u="sng" dirty="0" smtClean="0"/>
            </a:br>
            <a:r>
              <a:rPr lang="en-US" b="1" i="1" u="sng" dirty="0" smtClean="0"/>
              <a:t> </a:t>
            </a:r>
            <a:r>
              <a:rPr lang="en-US" b="1" i="1" u="sng" dirty="0"/>
              <a:t>/Article 11 / </a:t>
            </a:r>
            <a:endParaRPr lang="en-US" dirty="0"/>
          </a:p>
        </p:txBody>
      </p:sp>
      <p:sp>
        <p:nvSpPr>
          <p:cNvPr id="3" name="Content Placeholder 2"/>
          <p:cNvSpPr>
            <a:spLocks noGrp="1"/>
          </p:cNvSpPr>
          <p:nvPr>
            <p:ph idx="1"/>
          </p:nvPr>
        </p:nvSpPr>
        <p:spPr/>
        <p:txBody>
          <a:bodyPr>
            <a:normAutofit/>
          </a:bodyPr>
          <a:lstStyle/>
          <a:p>
            <a:pPr lvl="0"/>
            <a:r>
              <a:rPr lang="en-US" dirty="0" smtClean="0"/>
              <a:t> </a:t>
            </a:r>
            <a:r>
              <a:rPr lang="en-US" b="1" dirty="0"/>
              <a:t>No person is required to possess financial resources, technical and professional competence in order to carry on artisanal mining operation. /sub-article 2/</a:t>
            </a:r>
          </a:p>
          <a:p>
            <a:pPr lvl="0"/>
            <a:r>
              <a:rPr lang="en-US" b="1" dirty="0"/>
              <a:t>No license may be granted or held by a non citizen of Ethiopia or a group of persons who are nonregistered as a cooperative society in accordance with the relevant law where it is for artisanal mining license. /sub-article 3c/</a:t>
            </a:r>
          </a:p>
          <a:p>
            <a:endParaRPr lang="en-US" b="1" dirty="0"/>
          </a:p>
          <a:p>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524000"/>
          </a:xfrm>
        </p:spPr>
        <p:txBody>
          <a:bodyPr>
            <a:normAutofit fontScale="90000"/>
          </a:bodyPr>
          <a:lstStyle/>
          <a:p>
            <a:pPr lvl="0"/>
            <a:r>
              <a:rPr lang="en-US" b="1" u="sng" dirty="0" smtClean="0"/>
              <a:t>Promotion and regulation of transaction of precious minerals </a:t>
            </a:r>
            <a:r>
              <a:rPr lang="en-US" dirty="0" smtClean="0"/>
              <a:t/>
            </a:r>
            <a:br>
              <a:rPr lang="en-US" dirty="0" smtClean="0"/>
            </a:br>
            <a:r>
              <a:rPr lang="en-US" b="1" u="sng" dirty="0" smtClean="0"/>
              <a:t>Proclamation No.651/2009</a:t>
            </a:r>
            <a:r>
              <a:rPr lang="en-US" dirty="0" smtClean="0"/>
              <a:t/>
            </a:r>
            <a:br>
              <a:rPr lang="en-US" dirty="0" smtClean="0"/>
            </a:br>
            <a:endParaRPr lang="en-US" dirty="0"/>
          </a:p>
        </p:txBody>
      </p:sp>
      <p:sp>
        <p:nvSpPr>
          <p:cNvPr id="3" name="Content Placeholder 2"/>
          <p:cNvSpPr>
            <a:spLocks noGrp="1"/>
          </p:cNvSpPr>
          <p:nvPr>
            <p:ph idx="1"/>
          </p:nvPr>
        </p:nvSpPr>
        <p:spPr>
          <a:xfrm>
            <a:off x="457200" y="1828800"/>
            <a:ext cx="8229600" cy="4495800"/>
          </a:xfrm>
        </p:spPr>
        <p:txBody>
          <a:bodyPr>
            <a:normAutofit fontScale="25000" lnSpcReduction="20000"/>
          </a:bodyPr>
          <a:lstStyle/>
          <a:p>
            <a:pPr lvl="0"/>
            <a:endParaRPr lang="en-US" dirty="0" smtClean="0"/>
          </a:p>
          <a:p>
            <a:pPr lvl="0"/>
            <a:endParaRPr lang="en-US" sz="5700" dirty="0" smtClean="0"/>
          </a:p>
          <a:p>
            <a:pPr lvl="0"/>
            <a:r>
              <a:rPr lang="en-US" sz="11200" b="1" dirty="0" smtClean="0"/>
              <a:t>No </a:t>
            </a:r>
            <a:r>
              <a:rPr lang="en-US" sz="11200" b="1" dirty="0"/>
              <a:t>person shall carry out the transaction of precious minerals unless he/she is registered in the appropriate government office and is a holder of an appropriate and valid license or Certificate of Competence as appropriate. /Article 4/</a:t>
            </a:r>
          </a:p>
          <a:p>
            <a:pPr lvl="0"/>
            <a:r>
              <a:rPr lang="en-US" sz="11200" b="1" dirty="0"/>
              <a:t>Any person who has been issued a license in accordance with the appropriate mining laws is not required to have a Certificate Of Competence or license pursuant to this proclamation in order to sell locally or export abroad the precious minerals it produces./Article 2/ </a:t>
            </a:r>
          </a:p>
          <a:p>
            <a:pPr>
              <a:buNone/>
            </a:pPr>
            <a:r>
              <a:rPr lang="en-US" sz="11200" b="1" dirty="0"/>
              <a:t> </a:t>
            </a:r>
          </a:p>
          <a:p>
            <a:pPr>
              <a:buNone/>
            </a:pPr>
            <a:endParaRPr lang="en-US" sz="112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i="1" u="sng" dirty="0" smtClean="0"/>
              <a:t>Types of licenses</a:t>
            </a:r>
            <a:endParaRPr lang="en-US" sz="4800"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endParaRPr lang="en-US" b="1" i="1" dirty="0" smtClean="0"/>
          </a:p>
          <a:p>
            <a:pPr lvl="0"/>
            <a:r>
              <a:rPr lang="en-US" sz="4800" b="1" dirty="0" smtClean="0"/>
              <a:t>Precious </a:t>
            </a:r>
            <a:r>
              <a:rPr lang="en-US" sz="4800" b="1" dirty="0"/>
              <a:t>minerals brokerage license;</a:t>
            </a:r>
          </a:p>
          <a:p>
            <a:pPr lvl="0"/>
            <a:r>
              <a:rPr lang="en-US" sz="4800" b="1" dirty="0"/>
              <a:t>Precious minerals crafting license;</a:t>
            </a:r>
          </a:p>
          <a:p>
            <a:pPr lvl="0"/>
            <a:r>
              <a:rPr lang="en-US" sz="4800" b="1" dirty="0"/>
              <a:t>Precious minerals refining license.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381000"/>
          </a:xfrm>
        </p:spPr>
        <p:txBody>
          <a:bodyPr>
            <a:noAutofit/>
          </a:bodyPr>
          <a:lstStyle/>
          <a:p>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5800" b="1" i="1" u="sng" dirty="0" smtClean="0"/>
              <a:t/>
            </a:r>
            <a:br>
              <a:rPr lang="en-US" sz="5800" b="1" i="1" u="sng" dirty="0" smtClean="0"/>
            </a:br>
            <a:r>
              <a:rPr lang="en-US" sz="4800" b="1" i="1" u="sng" dirty="0" smtClean="0"/>
              <a:t>Types of certificates/ Article 10 /</a:t>
            </a:r>
            <a:r>
              <a:rPr lang="en-US" sz="4800" dirty="0" smtClean="0"/>
              <a:t/>
            </a:r>
            <a:br>
              <a:rPr lang="en-US" sz="4800" dirty="0" smtClean="0"/>
            </a:br>
            <a:endParaRPr lang="en-US" sz="4800" dirty="0"/>
          </a:p>
        </p:txBody>
      </p:sp>
      <p:sp>
        <p:nvSpPr>
          <p:cNvPr id="5" name="Content Placeholder 4"/>
          <p:cNvSpPr>
            <a:spLocks noGrp="1"/>
          </p:cNvSpPr>
          <p:nvPr>
            <p:ph idx="1"/>
          </p:nvPr>
        </p:nvSpPr>
        <p:spPr/>
        <p:txBody>
          <a:bodyPr>
            <a:normAutofit/>
          </a:bodyPr>
          <a:lstStyle/>
          <a:p>
            <a:pPr lvl="0"/>
            <a:r>
              <a:rPr lang="en-US" sz="5400" b="1" dirty="0" smtClean="0"/>
              <a:t> certificate of discovery;</a:t>
            </a:r>
          </a:p>
          <a:p>
            <a:r>
              <a:rPr lang="en-US" sz="5400" b="1" dirty="0" smtClean="0"/>
              <a:t>A certificate of professional competence</a:t>
            </a:r>
            <a:endParaRPr lang="en-US" sz="5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98438"/>
          </a:xfrm>
        </p:spPr>
        <p:txBody>
          <a:bodyPr>
            <a:noAutofit/>
          </a:bodyPr>
          <a:lstStyle/>
          <a:p>
            <a:r>
              <a:rPr lang="en-US" sz="4000" b="1" i="1" u="sng" dirty="0" smtClean="0"/>
              <a:t/>
            </a:r>
            <a:br>
              <a:rPr lang="en-US" sz="4000" b="1" i="1" u="sng" dirty="0" smtClean="0"/>
            </a:br>
            <a:r>
              <a:rPr lang="en-US" sz="4000" b="1" i="1" u="sng" dirty="0" smtClean="0"/>
              <a:t/>
            </a:r>
            <a:br>
              <a:rPr lang="en-US" sz="4000" b="1" i="1" u="sng" dirty="0" smtClean="0"/>
            </a:br>
            <a:r>
              <a:rPr lang="en-US" sz="4000" b="1" i="1" u="sng" dirty="0" smtClean="0"/>
              <a:t>Eligibility for license /Article 11 / </a:t>
            </a:r>
            <a:r>
              <a:rPr lang="en-US" sz="4000" dirty="0" smtClean="0"/>
              <a:t/>
            </a:r>
            <a:br>
              <a:rPr lang="en-US" sz="4000" dirty="0" smtClean="0"/>
            </a:br>
            <a:endParaRPr lang="en-US" sz="4000" dirty="0"/>
          </a:p>
        </p:txBody>
      </p:sp>
      <p:sp>
        <p:nvSpPr>
          <p:cNvPr id="3" name="Content Placeholder 2"/>
          <p:cNvSpPr>
            <a:spLocks noGrp="1"/>
          </p:cNvSpPr>
          <p:nvPr>
            <p:ph idx="1"/>
          </p:nvPr>
        </p:nvSpPr>
        <p:spPr>
          <a:xfrm>
            <a:off x="457200" y="1219200"/>
            <a:ext cx="8229600" cy="5181600"/>
          </a:xfrm>
        </p:spPr>
        <p:txBody>
          <a:bodyPr>
            <a:normAutofit/>
          </a:bodyPr>
          <a:lstStyle/>
          <a:p>
            <a:pPr lvl="0"/>
            <a:r>
              <a:rPr lang="en-US" dirty="0" smtClean="0"/>
              <a:t> </a:t>
            </a:r>
            <a:r>
              <a:rPr lang="en-US" b="1" dirty="0" smtClean="0"/>
              <a:t>No person is required to possess financial resources, technical and professional competence in order to carry on artisanal mining operation. /sub-article 2/</a:t>
            </a:r>
          </a:p>
          <a:p>
            <a:pPr lvl="0"/>
            <a:r>
              <a:rPr lang="en-US" b="1" dirty="0" smtClean="0"/>
              <a:t>No license may be granted or held by a non citizen of Ethiopia or a group of persons who are nonregistered as a cooperative society in accordance with the relevant law where it is for artisanal mining license. /sub-article 3c/</a:t>
            </a:r>
          </a:p>
          <a:p>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762000"/>
          </a:xfrm>
        </p:spPr>
        <p:txBody>
          <a:bodyPr>
            <a:noAutofit/>
          </a:bodyPr>
          <a:lstStyle/>
          <a:p>
            <a:pPr lvl="0"/>
            <a:r>
              <a:rPr lang="en-US" sz="3600" b="1" u="sng" dirty="0" smtClean="0"/>
              <a:t>Promotion and regulation of transaction of precious minerals </a:t>
            </a:r>
            <a:r>
              <a:rPr lang="en-US" sz="3600" dirty="0" smtClean="0"/>
              <a:t/>
            </a:r>
            <a:br>
              <a:rPr lang="en-US" sz="3600" dirty="0" smtClean="0"/>
            </a:br>
            <a:r>
              <a:rPr lang="en-US" sz="3600" b="1" u="sng" dirty="0" smtClean="0"/>
              <a:t>Proclamation No.651/2009</a:t>
            </a: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normAutofit fontScale="62500" lnSpcReduction="20000"/>
          </a:bodyPr>
          <a:lstStyle/>
          <a:p>
            <a:pPr lvl="0"/>
            <a:endParaRPr lang="en-US" dirty="0" smtClean="0"/>
          </a:p>
          <a:p>
            <a:pPr lvl="0"/>
            <a:r>
              <a:rPr lang="en-US" sz="4200" b="1" dirty="0" smtClean="0"/>
              <a:t>No person shall carry out the transaction of precious minerals unless he/she is registered in the appropriate government office and is a holder of an appropriate and valid license or Certificate of Competence as appropriate. /Article 4/</a:t>
            </a:r>
          </a:p>
          <a:p>
            <a:pPr lvl="0"/>
            <a:r>
              <a:rPr lang="en-US" sz="4200" b="1" dirty="0" smtClean="0"/>
              <a:t>Any person who has been issued a license in accordance with the appropriate mining laws is not required to have a Certificate Of Competence or license pursuant to this proclamation in order to sell locally or export abroad the precious minerals it produces./Article 2/ </a:t>
            </a:r>
          </a:p>
          <a:p>
            <a:endParaRPr lang="en-US" sz="42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i="1" u="sng" dirty="0" smtClean="0"/>
              <a:t>Types of licenses</a:t>
            </a:r>
            <a:br>
              <a:rPr lang="en-US" sz="5400" b="1" i="1" u="sng" dirty="0" smtClean="0"/>
            </a:br>
            <a:r>
              <a:rPr lang="en-US" sz="5400" b="1" i="1" u="sng" dirty="0" smtClean="0"/>
              <a:t>/ for transaction/</a:t>
            </a:r>
            <a:endParaRPr lang="en-US" sz="5400" dirty="0" smtClean="0"/>
          </a:p>
        </p:txBody>
      </p:sp>
      <p:sp>
        <p:nvSpPr>
          <p:cNvPr id="3" name="Content Placeholder 2"/>
          <p:cNvSpPr>
            <a:spLocks noGrp="1"/>
          </p:cNvSpPr>
          <p:nvPr>
            <p:ph idx="1"/>
          </p:nvPr>
        </p:nvSpPr>
        <p:spPr/>
        <p:txBody>
          <a:bodyPr>
            <a:noAutofit/>
          </a:bodyPr>
          <a:lstStyle/>
          <a:p>
            <a:pPr lvl="0"/>
            <a:r>
              <a:rPr lang="en-US" sz="4800" b="1" dirty="0" smtClean="0"/>
              <a:t>Precious minerals brokerage license;</a:t>
            </a:r>
          </a:p>
          <a:p>
            <a:pPr lvl="0"/>
            <a:r>
              <a:rPr lang="en-US" sz="4800" b="1" dirty="0" smtClean="0"/>
              <a:t>Precious minerals crafting license;</a:t>
            </a:r>
          </a:p>
          <a:p>
            <a:pPr lvl="0"/>
            <a:r>
              <a:rPr lang="en-US" sz="4800" b="1" dirty="0" smtClean="0"/>
              <a:t>Precious minerals refining license.</a:t>
            </a:r>
          </a:p>
          <a:p>
            <a:pPr>
              <a:buNone/>
            </a:pPr>
            <a:r>
              <a:rPr lang="en-US" sz="4800" b="1" dirty="0" smtClean="0"/>
              <a:t> </a:t>
            </a:r>
            <a:endParaRPr lang="en-US" sz="48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i="1" u="sng" dirty="0" smtClean="0"/>
              <a:t>Types of Certificate Of Competence</a:t>
            </a:r>
            <a:endParaRPr lang="en-US" sz="5400" dirty="0"/>
          </a:p>
        </p:txBody>
      </p:sp>
      <p:sp>
        <p:nvSpPr>
          <p:cNvPr id="3" name="Content Placeholder 2"/>
          <p:cNvSpPr>
            <a:spLocks noGrp="1"/>
          </p:cNvSpPr>
          <p:nvPr>
            <p:ph idx="1"/>
          </p:nvPr>
        </p:nvSpPr>
        <p:spPr/>
        <p:txBody>
          <a:bodyPr>
            <a:normAutofit fontScale="92500"/>
          </a:bodyPr>
          <a:lstStyle/>
          <a:p>
            <a:pPr lvl="0"/>
            <a:r>
              <a:rPr lang="en-US" sz="4800" b="1" dirty="0" smtClean="0"/>
              <a:t>Precious mineral Trade Certificate Of Competence;</a:t>
            </a:r>
          </a:p>
          <a:p>
            <a:pPr lvl="0"/>
            <a:r>
              <a:rPr lang="en-US" sz="4800" b="1" dirty="0" smtClean="0"/>
              <a:t>Precious mineral Export Certificate Of Competence;</a:t>
            </a:r>
          </a:p>
          <a:p>
            <a:pPr>
              <a:buNone/>
            </a:pPr>
            <a:r>
              <a:rPr lang="en-US" sz="4800" b="1" dirty="0" smtClean="0"/>
              <a:t> </a:t>
            </a:r>
            <a:endParaRPr lang="en-US" sz="4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Draft policy of ASGM </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sz="4800" dirty="0" smtClean="0"/>
              <a:t> </a:t>
            </a:r>
            <a:r>
              <a:rPr lang="en-US" sz="4800" b="1" i="1" u="sng" dirty="0" smtClean="0"/>
              <a:t>policy objective</a:t>
            </a:r>
            <a:endParaRPr lang="en-US" sz="4800" dirty="0" smtClean="0"/>
          </a:p>
          <a:p>
            <a:pPr>
              <a:buNone/>
            </a:pPr>
            <a:r>
              <a:rPr lang="en-US" sz="3900" b="1" dirty="0" smtClean="0"/>
              <a:t>   To encourage, facilitate and regulate the ASM sectors in order to ameliorate the operational environment, ensure optimal exploitation of mineral resources, and enable these sectors to make a positive contribution to the national, regional and local economy.</a:t>
            </a:r>
          </a:p>
          <a:p>
            <a:endParaRPr lang="en-US" sz="39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i="1" u="sng" dirty="0" smtClean="0"/>
              <a:t>Policy measures</a:t>
            </a:r>
            <a:r>
              <a:rPr lang="en-US" sz="5400" dirty="0" smtClean="0"/>
              <a:t/>
            </a:r>
            <a:br>
              <a:rPr lang="en-US" sz="5400" dirty="0" smtClean="0"/>
            </a:br>
            <a:endParaRPr lang="en-US" sz="5400" dirty="0"/>
          </a:p>
        </p:txBody>
      </p:sp>
      <p:sp>
        <p:nvSpPr>
          <p:cNvPr id="3" name="Content Placeholder 2"/>
          <p:cNvSpPr>
            <a:spLocks noGrp="1"/>
          </p:cNvSpPr>
          <p:nvPr>
            <p:ph idx="1"/>
          </p:nvPr>
        </p:nvSpPr>
        <p:spPr/>
        <p:txBody>
          <a:bodyPr/>
          <a:lstStyle/>
          <a:p>
            <a:pPr marL="514350" lvl="0" indent="-514350">
              <a:buFont typeface="+mj-lt"/>
              <a:buAutoNum type="arabicPeriod"/>
            </a:pPr>
            <a:r>
              <a:rPr lang="en-US" b="1" dirty="0" smtClean="0"/>
              <a:t> </a:t>
            </a:r>
            <a:r>
              <a:rPr lang="en-US" sz="4000" b="1" dirty="0" smtClean="0"/>
              <a:t>Establish a legislative ,regulatory and administrative framework with a view to promote a safe, secure, just and profitable artisanal mining sector that would regulate among others:</a:t>
            </a:r>
          </a:p>
          <a:p>
            <a:endParaRPr lang="en-US" sz="4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rmAutofit/>
          </a:bodyPr>
          <a:lstStyle/>
          <a:p>
            <a:pPr lvl="0"/>
            <a:r>
              <a:rPr lang="en-US" sz="4400" b="1" dirty="0" smtClean="0"/>
              <a:t>The issue of mining claims to cooperatives registered in accordance with the relevant laws and to individuals carrying out their mining activities themselves;</a:t>
            </a:r>
            <a:endParaRPr lang="en-US" sz="44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rmAutofit fontScale="85000" lnSpcReduction="20000"/>
          </a:bodyPr>
          <a:lstStyle/>
          <a:p>
            <a:r>
              <a:rPr lang="en-US" sz="4300" b="1" dirty="0" smtClean="0"/>
              <a:t>The relation between the miners and the lawful occupants of land;</a:t>
            </a:r>
          </a:p>
          <a:p>
            <a:r>
              <a:rPr lang="en-US" sz="4300" b="1" dirty="0" smtClean="0"/>
              <a:t> The labor relations within small scale miners;</a:t>
            </a:r>
          </a:p>
          <a:p>
            <a:pPr lvl="0"/>
            <a:r>
              <a:rPr lang="en-US" sz="4300" b="1" dirty="0" smtClean="0"/>
              <a:t>The protection of women rights; </a:t>
            </a:r>
          </a:p>
          <a:p>
            <a:pPr lvl="0"/>
            <a:r>
              <a:rPr lang="en-US" sz="4300" b="1" dirty="0" smtClean="0"/>
              <a:t>The control and eradication of illegal child labor.</a:t>
            </a:r>
          </a:p>
          <a:p>
            <a:pPr lvl="0">
              <a:buNone/>
            </a:pPr>
            <a:r>
              <a:rPr lang="en-US" sz="4300" b="1" dirty="0" smtClean="0"/>
              <a:t>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a:xfrm>
            <a:off x="457200" y="1524000"/>
            <a:ext cx="8229600" cy="4419600"/>
          </a:xfrm>
        </p:spPr>
        <p:txBody>
          <a:bodyPr>
            <a:noAutofit/>
          </a:bodyPr>
          <a:lstStyle/>
          <a:p>
            <a:pPr marL="514350" lvl="0" indent="-514350">
              <a:buAutoNum type="arabicPeriod" startAt="2"/>
            </a:pPr>
            <a:r>
              <a:rPr lang="en-US" sz="3600" b="1" dirty="0" smtClean="0"/>
              <a:t>Implement measures to assist women to establish and operate independent mining cooperatives;</a:t>
            </a:r>
          </a:p>
          <a:p>
            <a:pPr marL="514350" lvl="0" indent="-514350">
              <a:buAutoNum type="arabicPeriod" startAt="2"/>
            </a:pPr>
            <a:r>
              <a:rPr lang="en-US" sz="3600" b="1" dirty="0" smtClean="0"/>
              <a:t> Develop and implement mine health and safety regulations ;</a:t>
            </a:r>
          </a:p>
          <a:p>
            <a:pPr marL="514350" lvl="0" indent="-514350">
              <a:buAutoNum type="arabicPeriod" startAt="2"/>
            </a:pPr>
            <a:r>
              <a:rPr lang="en-US" sz="3600" b="1" dirty="0" smtClean="0"/>
              <a:t> Ensure that geological research and mapping are conducted to delineate areas; </a:t>
            </a:r>
          </a:p>
          <a:p>
            <a:pPr marL="514350" lvl="0" indent="-514350">
              <a:buAutoNum type="arabicPeriod" startAt="2"/>
            </a:pPr>
            <a:endParaRPr lang="en-US" sz="4000" b="1" dirty="0" smtClean="0"/>
          </a:p>
          <a:p>
            <a:endParaRPr lang="en-US" sz="40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rmAutofit fontScale="85000" lnSpcReduction="20000"/>
          </a:bodyPr>
          <a:lstStyle/>
          <a:p>
            <a:pPr lvl="0">
              <a:buNone/>
            </a:pPr>
            <a:r>
              <a:rPr lang="en-US" sz="4000" b="1" dirty="0" smtClean="0"/>
              <a:t>5. Reserve and proclaim such areas as “claim areas” in which cooperatives registered in accordance with the relevant laws can peg claims in a prescribed manner, obtain exclusive claim licenses, and carry out mining within a secure and supportive regulatory regime.</a:t>
            </a:r>
          </a:p>
          <a:p>
            <a:pPr>
              <a:buNone/>
            </a:pPr>
            <a:r>
              <a:rPr lang="en-US" sz="4000" b="1" dirty="0" smtClean="0"/>
              <a:t> </a:t>
            </a:r>
            <a:endParaRPr lang="en-US" sz="40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rmAutofit fontScale="85000" lnSpcReduction="20000"/>
          </a:bodyPr>
          <a:lstStyle/>
          <a:p>
            <a:pPr lvl="0">
              <a:buNone/>
            </a:pPr>
            <a:r>
              <a:rPr lang="en-US" dirty="0" smtClean="0"/>
              <a:t>6.  </a:t>
            </a:r>
            <a:r>
              <a:rPr lang="en-US" sz="3900" b="1" dirty="0" smtClean="0"/>
              <a:t>Establish the basic infrastructure and services near the “claim areas”</a:t>
            </a:r>
          </a:p>
          <a:p>
            <a:pPr lvl="0">
              <a:buNone/>
            </a:pPr>
            <a:r>
              <a:rPr lang="en-US" sz="3900" b="1" dirty="0" smtClean="0"/>
              <a:t>7. Ensure that no artisanal mining, other than for construction materials, is permitted outside the area delineated for such purpose.</a:t>
            </a:r>
          </a:p>
          <a:p>
            <a:pPr lvl="0">
              <a:buNone/>
            </a:pPr>
            <a:r>
              <a:rPr lang="en-US" sz="3900" b="1" dirty="0" smtClean="0"/>
              <a:t>8.  Support artisanal and small scale miners to adopt measures that will promote environmental sustainability by means of appropriate standards.</a:t>
            </a:r>
          </a:p>
          <a:p>
            <a:endParaRPr lang="en-US" sz="39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rmAutofit fontScale="40000" lnSpcReduction="20000"/>
          </a:bodyPr>
          <a:lstStyle/>
          <a:p>
            <a:pPr lvl="0">
              <a:buNone/>
            </a:pPr>
            <a:r>
              <a:rPr lang="en-US" dirty="0" smtClean="0"/>
              <a:t> </a:t>
            </a:r>
            <a:r>
              <a:rPr lang="en-US" sz="9000" b="1" dirty="0" smtClean="0"/>
              <a:t>9</a:t>
            </a:r>
            <a:r>
              <a:rPr lang="en-US" sz="10000" dirty="0" smtClean="0"/>
              <a:t>.  </a:t>
            </a:r>
            <a:r>
              <a:rPr lang="en-US" sz="10000" b="1" dirty="0" smtClean="0"/>
              <a:t>Support  the provision of training and skills development for artisanal and small scale miners in all areas relevant to mining, including but not limited to mining methods, ore dressing, marketing, etc.</a:t>
            </a:r>
          </a:p>
          <a:p>
            <a:pPr lvl="0">
              <a:buNone/>
            </a:pPr>
            <a:endParaRPr lang="en-US" sz="7000" b="1" dirty="0" smtClean="0"/>
          </a:p>
          <a:p>
            <a:pPr>
              <a:buNone/>
            </a:pPr>
            <a:r>
              <a:rPr lang="en-US" sz="7000" b="1" dirty="0" smtClean="0"/>
              <a:t> </a:t>
            </a:r>
            <a:endParaRPr lang="en-US" sz="70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i="1" u="sng" dirty="0" smtClean="0"/>
              <a:t>Policy measures  cont ……</a:t>
            </a:r>
            <a:endParaRPr lang="en-US" dirty="0"/>
          </a:p>
        </p:txBody>
      </p:sp>
      <p:sp>
        <p:nvSpPr>
          <p:cNvPr id="3" name="Content Placeholder 2"/>
          <p:cNvSpPr>
            <a:spLocks noGrp="1"/>
          </p:cNvSpPr>
          <p:nvPr>
            <p:ph idx="1"/>
          </p:nvPr>
        </p:nvSpPr>
        <p:spPr/>
        <p:txBody>
          <a:bodyPr>
            <a:noAutofit/>
          </a:bodyPr>
          <a:lstStyle/>
          <a:p>
            <a:pPr lvl="0">
              <a:buNone/>
            </a:pPr>
            <a:r>
              <a:rPr lang="en-US" sz="3200" b="1" dirty="0" smtClean="0"/>
              <a:t>10.  Provide intensive environmental management guidance in areas where there is a high concentration of artisanal and small scale miners</a:t>
            </a:r>
          </a:p>
          <a:p>
            <a:pPr lvl="0">
              <a:buNone/>
            </a:pPr>
            <a:r>
              <a:rPr lang="en-US" sz="3200" b="1" dirty="0" smtClean="0"/>
              <a:t>11.  Make available experts to train and assist artisanal and small scale miners in the optimal recovery of the resources and safe working conditions.</a:t>
            </a:r>
          </a:p>
          <a:p>
            <a:pPr>
              <a:buNone/>
            </a:pPr>
            <a:endParaRPr lang="en-US" sz="32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5400" dirty="0" smtClean="0"/>
          </a:p>
          <a:p>
            <a:pPr algn="ctr">
              <a:buNone/>
            </a:pPr>
            <a:endParaRPr lang="en-US" sz="5400" dirty="0" smtClean="0"/>
          </a:p>
          <a:p>
            <a:pPr algn="ctr">
              <a:buNone/>
            </a:pPr>
            <a:r>
              <a:rPr lang="en-US" sz="5400" dirty="0" smtClean="0"/>
              <a:t>Thank you</a:t>
            </a:r>
            <a:endParaRPr lang="en-US" sz="5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518</TotalTime>
  <Words>1196</Words>
  <Application>Microsoft Office PowerPoint</Application>
  <PresentationFormat>On-screen Show (4:3)</PresentationFormat>
  <Paragraphs>112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Flow</vt:lpstr>
      <vt:lpstr> A regulatory framework for Artisanal and   Small scale Gold Mining</vt:lpstr>
      <vt:lpstr>Vision</vt:lpstr>
      <vt:lpstr>Organizing in to cooperatives </vt:lpstr>
      <vt:lpstr>Organizing  cont………</vt:lpstr>
      <vt:lpstr>Organizing cont……</vt:lpstr>
      <vt:lpstr>Organizing cont……</vt:lpstr>
      <vt:lpstr>Organizing cont……</vt:lpstr>
      <vt:lpstr>Challenges in ASGM…….. </vt:lpstr>
      <vt:lpstr>Challenges cont…….</vt:lpstr>
      <vt:lpstr>Opportunities…….</vt:lpstr>
      <vt:lpstr>    Present &amp; future programs</vt:lpstr>
      <vt:lpstr>Promotion of sustainable development of mineral resources  Proclamation No 678/2010 </vt:lpstr>
      <vt:lpstr>Eligibility for license  /Article 11 / </vt:lpstr>
      <vt:lpstr>Promotion and regulation of transaction of precious minerals  Proclamation No.651/2009 </vt:lpstr>
      <vt:lpstr>Types of licenses</vt:lpstr>
      <vt:lpstr>         Types of certificates/ Article 10 / </vt:lpstr>
      <vt:lpstr>  Eligibility for license /Article 11 /  </vt:lpstr>
      <vt:lpstr>Promotion and regulation of transaction of precious minerals  Proclamation No.651/2009 </vt:lpstr>
      <vt:lpstr>Types of licenses / for transaction/</vt:lpstr>
      <vt:lpstr>Types of Certificate Of Competence</vt:lpstr>
      <vt:lpstr>Draft policy of ASGM </vt:lpstr>
      <vt:lpstr>Policy measures </vt:lpstr>
      <vt:lpstr>Policy measures  cont ……</vt:lpstr>
      <vt:lpstr>Policy measures  cont ……</vt:lpstr>
      <vt:lpstr>Policy measures  cont ……</vt:lpstr>
      <vt:lpstr>Policy measures  cont ……</vt:lpstr>
      <vt:lpstr>Policy measures  cont ……</vt:lpstr>
      <vt:lpstr>Policy measures  cont ……</vt:lpstr>
      <vt:lpstr>Policy measures  cont ……</vt:lpstr>
      <vt:lpstr>Slide 30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regulatory framework for Artisanal and   Small scale Gold Mining </dc:title>
  <dc:creator>Almaz</dc:creator>
  <cp:lastModifiedBy>Almaz</cp:lastModifiedBy>
  <cp:revision>32</cp:revision>
  <dcterms:created xsi:type="dcterms:W3CDTF">2011-06-05T03:15:55Z</dcterms:created>
  <dcterms:modified xsi:type="dcterms:W3CDTF">2011-06-07T06:20:39Z</dcterms:modified>
</cp:coreProperties>
</file>