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3430" r:id="rId5"/>
    <p:sldId id="297" r:id="rId6"/>
    <p:sldId id="259" r:id="rId7"/>
    <p:sldId id="3420" r:id="rId8"/>
    <p:sldId id="3359" r:id="rId9"/>
    <p:sldId id="3427" r:id="rId10"/>
    <p:sldId id="3432" r:id="rId11"/>
    <p:sldId id="3433" r:id="rId12"/>
    <p:sldId id="3434" r:id="rId13"/>
    <p:sldId id="3435" r:id="rId14"/>
    <p:sldId id="3431" r:id="rId15"/>
    <p:sldId id="3421" r:id="rId16"/>
    <p:sldId id="3422" r:id="rId17"/>
    <p:sldId id="3423" r:id="rId18"/>
    <p:sldId id="3428" r:id="rId19"/>
    <p:sldId id="263" r:id="rId20"/>
    <p:sldId id="3393" r:id="rId21"/>
    <p:sldId id="287" r:id="rId22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ivanova" initials="oi" lastIdx="5" clrIdx="0">
    <p:extLst>
      <p:ext uri="{19B8F6BF-5375-455C-9EA6-DF929625EA0E}">
        <p15:presenceInfo xmlns:p15="http://schemas.microsoft.com/office/powerpoint/2012/main" userId="a69e987dbafe0b9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9142B"/>
    <a:srgbClr val="337A02"/>
    <a:srgbClr val="CD913C"/>
    <a:srgbClr val="362B28"/>
    <a:srgbClr val="00B0F0"/>
    <a:srgbClr val="5ABC33"/>
    <a:srgbClr val="59BE25"/>
    <a:srgbClr val="142022"/>
    <a:srgbClr val="CF8E56"/>
    <a:srgbClr val="00C6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92" autoAdjust="0"/>
  </p:normalViewPr>
  <p:slideViewPr>
    <p:cSldViewPr snapToGrid="0" snapToObjects="1">
      <p:cViewPr varScale="1">
        <p:scale>
          <a:sx n="61" d="100"/>
          <a:sy n="61" d="100"/>
        </p:scale>
        <p:origin x="777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02C33-8D8E-4253-8253-A7716835D2F4}" type="datetimeFigureOut">
              <a:rPr lang="fr-FR" smtClean="0"/>
              <a:t>05/05/2021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8032D-1279-4304-B0AB-B1B755A888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098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4471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835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slogan “Make it Your Own” is not an empty phrase. Since we introduced the visual identity just a few months ago, we have seen a groundswell of enthusiasm for restoration.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Many individuals and organizations have chosen to use the logo to show their support.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 some examples: A group of students in the United Arab Emirates organized a logo competition to adapt the logo to the local context, an organization restoring forests for wild honey in Uganda designed their own version for honey jars and a new peatland initiative in Ireland decided to take the logo for their own sign post. 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these actions were taken spontaneously – and we see many more starting up. This is New Power.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728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8446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658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147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297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3833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088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702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801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39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3828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021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8032D-1279-4304-B0AB-B1B755A888D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762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6B53B-9153-4EBA-8342-401AE1318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23929D-2FD5-4B00-94CE-7DBEC3E7A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BBA8C-BF60-4464-872B-5E4D41AD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BBD87-20D8-4767-A7A2-6DA1556DC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22413-DD3E-4838-A585-27F03E778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82967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EE8F7-940E-41A1-999E-72D95592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81E0F-947F-4F75-BCFF-E7AC4DF81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A54F5-03B5-49C9-A7F8-FB529C8F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0A0C7-B571-48EE-839F-9E8010DAB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78475-4FB4-45BF-BD62-39951DB8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008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7BF34-FDB1-492D-8F9D-09E6780C4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B7C3C-D189-4F01-977C-1787C769E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08395-C44B-4F1D-8F6E-38C2F5D08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927EE-5A96-44C8-B159-EECCA0A01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04FBB-3D22-49EC-9E90-92D2820C6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2055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300C-3FF4-439E-A6B6-299948C6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2A882-0C8C-4E9E-8464-E77F2E8A9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DA438C-372C-4796-B3EE-2FE595A1E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37D5FC-CAA6-4CC3-9341-1E8608831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86AED-9B29-4829-B59B-E8A588D7E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CF423-CB0B-4632-A9B8-273B18E98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85475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1F0D-F7C7-4E4A-B9F6-BA242D057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29A24E-BDE2-494E-86C3-A240A03BF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66DE5-6188-498C-B64A-8B8EB5DFF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1DD441-D195-4775-BED0-6518D0BCA3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61052-6213-4902-9909-353F4EC43A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C79EB9-A945-4767-8573-07237AC52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06FC76-405C-4620-A0EB-F2827C566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961171-0C54-4174-8750-A2D847C8F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6048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0BD86-7E94-4BFC-B621-E65DB623F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D5A3F8-7D81-43F3-8261-DB885E9A6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0349A-3B2A-4F8F-A6BF-FD17B34C1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0FB590-B9F9-4F8B-A1D6-32D3EB52C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87747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8581C8-6FE8-444F-A295-2689F1B39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FF2CDD-9438-45F3-9DD7-A98011385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3AA1C-6A65-45F4-9377-B8913FA30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5525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55C90-FC55-499B-8730-44DF46900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6020B-029F-4616-ABE6-270A2A115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657D5-D31C-4F86-BBE0-02315E770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F21165-16CF-4E3C-AA22-A2034BE65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F43542-191C-488F-B923-5657E3EBC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79D18-64EE-4CFB-A019-815D5C379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7336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31435-7D41-4FAF-BE51-DC5360677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9211C7-D25A-421F-9D0E-7FE9ED1EF7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63B47-508A-476C-A210-DEA19E98E6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FD77F-88D1-48A2-9A02-9CF3846A2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4730D-B653-4DB2-9772-62E5935E0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A25C93-3267-4FC9-B7DF-B9DAB3E58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3621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03317-C9B5-410C-A7A1-8141DA1FD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9483D-9539-4CA6-8296-FA730A4D0D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0D34B-8FB2-46CE-A408-CAD79919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C25BF-BF28-4D94-8DE0-16EE31C4F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C6BC2-74E4-4E76-B36C-2C0858EF3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966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1F0B6-6CC7-4822-961F-726BB03697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93DC4D-A0DA-46EC-855D-C293665A5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7D5C5-726E-41A9-92F1-A96F26D0A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FF937-1DCF-4DD3-838B-B351F4ADB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4A6BD-6E71-4880-A9F3-C39E6890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48458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8704C5-B5EE-465F-A7CB-EE0EDF06D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45927-B2F9-472F-B9CA-A52D14006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A7E9D-CF3D-4E8B-A902-233E4C5277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B4827-CB21-4427-A2A0-946A7E88FC6D}" type="datetimeFigureOut">
              <a:rPr lang="en-ZA" smtClean="0"/>
              <a:t>2021/05/05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97AAE-663B-4E91-87FF-49FA133434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19718-7A7B-4C6C-853A-4B79BD463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8BEEE-7843-4CBA-A919-FC70D16FF80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846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3xbvt44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634B2-A42F-4AD1-B007-8A42FC833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erson holding a pineapple&#10;&#10;Description automatically generated with medium confidence">
            <a:extLst>
              <a:ext uri="{FF2B5EF4-FFF2-40B4-BE49-F238E27FC236}">
                <a16:creationId xmlns:a16="http://schemas.microsoft.com/office/drawing/2014/main" id="{C12CF572-2305-4F9E-B15A-EF342F968D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07" y="0"/>
            <a:ext cx="12181193" cy="6858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D0A8742-5FB1-439E-9AB0-9259984B103F}"/>
              </a:ext>
            </a:extLst>
          </p:cNvPr>
          <p:cNvCxnSpPr>
            <a:cxnSpLocks/>
          </p:cNvCxnSpPr>
          <p:nvPr/>
        </p:nvCxnSpPr>
        <p:spPr>
          <a:xfrm>
            <a:off x="738685" y="4932358"/>
            <a:ext cx="1295876" cy="0"/>
          </a:xfrm>
          <a:prstGeom prst="line">
            <a:avLst/>
          </a:prstGeom>
          <a:ln w="762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ED1E687-A1C5-4469-A598-6D3A259E9460}"/>
              </a:ext>
            </a:extLst>
          </p:cNvPr>
          <p:cNvSpPr txBox="1"/>
          <p:nvPr/>
        </p:nvSpPr>
        <p:spPr>
          <a:xfrm>
            <a:off x="10807" y="90059"/>
            <a:ext cx="476411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/>
              <a:t>United Nations Decade on Ecosystem Restoration</a:t>
            </a:r>
          </a:p>
          <a:p>
            <a:r>
              <a:rPr lang="en-US" sz="3200" b="1" dirty="0">
                <a:solidFill>
                  <a:srgbClr val="337A02"/>
                </a:solidFill>
              </a:rPr>
              <a:t>Opportunities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19DBB0-BF7B-48E8-8E6B-318A2B39F8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9392" y="5804905"/>
            <a:ext cx="4972608" cy="105309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2D3B6A0-60BF-4549-B724-F0FC304178CB}"/>
              </a:ext>
            </a:extLst>
          </p:cNvPr>
          <p:cNvCxnSpPr>
            <a:cxnSpLocks/>
          </p:cNvCxnSpPr>
          <p:nvPr/>
        </p:nvCxnSpPr>
        <p:spPr>
          <a:xfrm>
            <a:off x="243147" y="1858673"/>
            <a:ext cx="1295876" cy="0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imeline&#10;&#10;Description automatically generated">
            <a:extLst>
              <a:ext uri="{FF2B5EF4-FFF2-40B4-BE49-F238E27FC236}">
                <a16:creationId xmlns:a16="http://schemas.microsoft.com/office/drawing/2014/main" id="{5FA7543C-2B6B-4990-8F6A-88B278CBA1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9392" y="5804904"/>
            <a:ext cx="4972609" cy="105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93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221" y="2041056"/>
            <a:ext cx="9784228" cy="4291241"/>
          </a:xfrm>
          <a:ln>
            <a:noFill/>
          </a:ln>
        </p:spPr>
        <p:txBody>
          <a:bodyPr vert="horz" lIns="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900" b="1" dirty="0">
                <a:latin typeface="Roboto" panose="02000000000000000000"/>
              </a:rPr>
              <a:t>UNGA resolution, broadly supported by member states</a:t>
            </a:r>
          </a:p>
          <a:p>
            <a:pPr marL="0" indent="0">
              <a:buNone/>
            </a:pPr>
            <a:r>
              <a:rPr lang="en-US" sz="1900" b="1" dirty="0">
                <a:latin typeface="Roboto" panose="02000000000000000000"/>
              </a:rPr>
              <a:t> (1 March 2019): </a:t>
            </a:r>
          </a:p>
          <a:p>
            <a:pPr marL="0" indent="0">
              <a:buNone/>
            </a:pPr>
            <a:endParaRPr lang="en-US" sz="1900" dirty="0">
              <a:latin typeface="Roboto" panose="02000000000000000000"/>
            </a:endParaRPr>
          </a:p>
          <a:p>
            <a:pPr marL="457200" lvl="1" indent="0">
              <a:buNone/>
            </a:pPr>
            <a:r>
              <a:rPr lang="en-US" sz="2000" dirty="0">
                <a:latin typeface="Roboto" panose="02000000000000000000"/>
              </a:rPr>
              <a:t>Inviting UNEP and FAO to </a:t>
            </a:r>
            <a:r>
              <a:rPr lang="en-US" sz="2000" i="1" dirty="0">
                <a:latin typeface="Roboto" panose="02000000000000000000"/>
              </a:rPr>
              <a:t>“lead the implementation of the Decade, in collaboration with the secretariats of the Rio conventions, other relevant multilateral environmental agreements and entities of the United Nations system […]”</a:t>
            </a:r>
          </a:p>
          <a:p>
            <a:pPr marL="457200" lvl="1" indent="0">
              <a:buNone/>
            </a:pPr>
            <a:endParaRPr lang="en-US" sz="2000" i="1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1800" dirty="0">
                <a:latin typeface="Roboto" panose="02000000000000000000"/>
              </a:rPr>
              <a:t>UNGA resolution does not foresee additional goals or reporting plans, but builds on existing conventions and efforts: </a:t>
            </a:r>
          </a:p>
          <a:p>
            <a:pPr marL="0" indent="0">
              <a:buNone/>
            </a:pPr>
            <a:r>
              <a:rPr lang="en-US" sz="1800" dirty="0">
                <a:latin typeface="Roboto" panose="02000000000000000000"/>
              </a:rPr>
              <a:t>Paris </a:t>
            </a:r>
            <a:r>
              <a:rPr lang="en-US" sz="1800" b="1" dirty="0">
                <a:latin typeface="Roboto" panose="02000000000000000000"/>
              </a:rPr>
              <a:t>climate</a:t>
            </a:r>
            <a:r>
              <a:rPr lang="en-US" sz="1800" dirty="0">
                <a:latin typeface="Roboto" panose="02000000000000000000"/>
              </a:rPr>
              <a:t> agreement, bending curve on </a:t>
            </a:r>
            <a:r>
              <a:rPr lang="en-US" sz="1800" b="1" dirty="0">
                <a:latin typeface="Roboto" panose="02000000000000000000"/>
              </a:rPr>
              <a:t>biodiversity</a:t>
            </a:r>
            <a:r>
              <a:rPr lang="en-US" sz="1800" dirty="0">
                <a:latin typeface="Roboto" panose="02000000000000000000"/>
              </a:rPr>
              <a:t> loss and </a:t>
            </a:r>
            <a:r>
              <a:rPr lang="en-US" sz="1800" b="1" dirty="0">
                <a:latin typeface="Roboto" panose="02000000000000000000"/>
              </a:rPr>
              <a:t>SDGs</a:t>
            </a:r>
            <a:r>
              <a:rPr lang="en-US" sz="1800" dirty="0">
                <a:latin typeface="Roboto" panose="02000000000000000000"/>
              </a:rPr>
              <a:t> cannot be achieved without additional repairing degraded ecosystems</a:t>
            </a:r>
          </a:p>
          <a:p>
            <a:pPr marL="0" indent="0">
              <a:buNone/>
            </a:pPr>
            <a:r>
              <a:rPr lang="en-US" sz="1800" dirty="0">
                <a:latin typeface="Roboto" panose="02000000000000000000"/>
              </a:rPr>
              <a:t>UN Decade designed to build a </a:t>
            </a:r>
            <a:r>
              <a:rPr lang="en-US" sz="1800" b="1" dirty="0">
                <a:latin typeface="Roboto" panose="02000000000000000000"/>
              </a:rPr>
              <a:t>global movement </a:t>
            </a:r>
            <a:r>
              <a:rPr lang="en-US" sz="1800" dirty="0">
                <a:latin typeface="Roboto" panose="02000000000000000000"/>
              </a:rPr>
              <a:t>to accelerate progress on restoration goals</a:t>
            </a:r>
          </a:p>
          <a:p>
            <a:pPr marL="0" indent="0">
              <a:buNone/>
            </a:pPr>
            <a:endParaRPr lang="en-US" sz="1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89F75F-E2AF-D04E-805B-422D590C43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43" y="5789111"/>
            <a:ext cx="720151" cy="72015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7D60848-8E81-934A-9A93-88DE9A74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220" y="0"/>
            <a:ext cx="6215348" cy="1232664"/>
          </a:xfrm>
        </p:spPr>
        <p:txBody>
          <a:bodyPr lIns="0" rIns="90000" anchor="b">
            <a:normAutofit/>
          </a:bodyPr>
          <a:lstStyle/>
          <a:p>
            <a:r>
              <a:rPr lang="en-US" sz="2700" b="1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Background 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F2F0CA-7D16-6644-A86F-051E95089D00}"/>
              </a:ext>
            </a:extLst>
          </p:cNvPr>
          <p:cNvCxnSpPr>
            <a:cxnSpLocks/>
          </p:cNvCxnSpPr>
          <p:nvPr/>
        </p:nvCxnSpPr>
        <p:spPr>
          <a:xfrm>
            <a:off x="766221" y="1756809"/>
            <a:ext cx="939011" cy="0"/>
          </a:xfrm>
          <a:prstGeom prst="line">
            <a:avLst/>
          </a:prstGeom>
          <a:ln w="762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83225F9F-B73A-417D-A8F8-2AB4250368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445" y="5534145"/>
            <a:ext cx="1130146" cy="10817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5BF217-92D9-4D97-BDF7-CDB7267EA1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2602" y="-13775"/>
            <a:ext cx="3739398" cy="248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21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261DF9-F136-194C-888A-295E95C14021}"/>
              </a:ext>
            </a:extLst>
          </p:cNvPr>
          <p:cNvGraphicFramePr>
            <a:graphicFrameLocks noGrp="1"/>
          </p:cNvGraphicFramePr>
          <p:nvPr/>
        </p:nvGraphicFramePr>
        <p:xfrm>
          <a:off x="-78000" y="362607"/>
          <a:ext cx="12348000" cy="5431078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999400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4348600">
                  <a:extLst>
                    <a:ext uri="{9D8B030D-6E8A-4147-A177-3AD203B41FA5}">
                      <a16:colId xmlns:a16="http://schemas.microsoft.com/office/drawing/2014/main" val="1542704990"/>
                    </a:ext>
                  </a:extLst>
                </a:gridCol>
              </a:tblGrid>
              <a:tr h="546531">
                <a:tc>
                  <a:txBody>
                    <a:bodyPr/>
                    <a:lstStyle/>
                    <a:p>
                      <a:pPr lvl="1"/>
                      <a:r>
                        <a:rPr lang="en-US" sz="2800" b="0" dirty="0">
                          <a:solidFill>
                            <a:srgbClr val="00B0F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World Environment Day 2021</a:t>
                      </a:r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endParaRPr lang="en-US" sz="28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643855">
                <a:tc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609846"/>
                  </a:ext>
                </a:extLst>
              </a:tr>
              <a:tr h="4240692">
                <a:tc>
                  <a:txBody>
                    <a:bodyPr/>
                    <a:lstStyle/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/>
                          <a:ea typeface="Roboto" panose="02000000000000000000" pitchFamily="2" charset="0"/>
                        </a:rPr>
                        <a:t>Host for World Environment Day 2021 is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Roboto" panose="02000000000000000000"/>
                          <a:ea typeface="Roboto" panose="02000000000000000000" pitchFamily="2" charset="0"/>
                        </a:rPr>
                        <a:t>Pakistan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Roboto" panose="02000000000000000000"/>
                          <a:ea typeface="Roboto" panose="02000000000000000000" pitchFamily="2" charset="0"/>
                        </a:rPr>
                        <a:t>The theme: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/>
                          <a:ea typeface="Roboto" panose="02000000000000000000" pitchFamily="2" charset="0"/>
                        </a:rPr>
                        <a:t>Ecosystem Restoration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Roboto" panose="02000000000000000000"/>
                          <a:ea typeface="Roboto" panose="02000000000000000000" pitchFamily="2" charset="0"/>
                        </a:rPr>
                        <a:t>The official launch of the UN Decade of Ecosystem Restoration</a:t>
                      </a:r>
                    </a:p>
                    <a:p>
                      <a:pPr marL="8001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 marR="180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7DE1EF5-F6BD-8847-B3DF-7D961E18B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150" y="6074741"/>
            <a:ext cx="768350" cy="5604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BCDB2D-7E4B-944B-8E89-07BDF0D36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400" y="2203565"/>
            <a:ext cx="4102100" cy="2667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5F9819-C175-4986-9525-1D0E38B122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90" y="6030093"/>
            <a:ext cx="768350" cy="735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78FE65-017F-4309-998A-029C066447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12D680-816B-46E0-9305-BD2AC7AED260}"/>
              </a:ext>
            </a:extLst>
          </p:cNvPr>
          <p:cNvSpPr/>
          <p:nvPr/>
        </p:nvSpPr>
        <p:spPr>
          <a:xfrm>
            <a:off x="0" y="6074741"/>
            <a:ext cx="12192000" cy="783259"/>
          </a:xfrm>
          <a:prstGeom prst="rect">
            <a:avLst/>
          </a:prstGeom>
          <a:solidFill>
            <a:srgbClr val="CF8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807071-8BA9-4CA8-BD6E-14F522792605}"/>
              </a:ext>
            </a:extLst>
          </p:cNvPr>
          <p:cNvSpPr/>
          <p:nvPr/>
        </p:nvSpPr>
        <p:spPr>
          <a:xfrm>
            <a:off x="2784297" y="1181528"/>
            <a:ext cx="6616557" cy="565079"/>
          </a:xfrm>
          <a:prstGeom prst="rect">
            <a:avLst/>
          </a:prstGeom>
          <a:solidFill>
            <a:srgbClr val="142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DEA5F5-D3EC-45CD-8271-F346B2A584F9}"/>
              </a:ext>
            </a:extLst>
          </p:cNvPr>
          <p:cNvSpPr txBox="1"/>
          <p:nvPr/>
        </p:nvSpPr>
        <p:spPr>
          <a:xfrm>
            <a:off x="3539064" y="1064315"/>
            <a:ext cx="5794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Roboto" panose="02000000000000000000"/>
              </a:rPr>
              <a:t>Campaign message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4FC314-3298-44E8-9B9F-8BBEC6DAF72D}"/>
              </a:ext>
            </a:extLst>
          </p:cNvPr>
          <p:cNvSpPr/>
          <p:nvPr/>
        </p:nvSpPr>
        <p:spPr>
          <a:xfrm>
            <a:off x="5154202" y="4664467"/>
            <a:ext cx="7037798" cy="846679"/>
          </a:xfrm>
          <a:prstGeom prst="rect">
            <a:avLst/>
          </a:prstGeom>
          <a:solidFill>
            <a:srgbClr val="142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>
                <a:solidFill>
                  <a:schemeClr val="bg1"/>
                </a:solidFill>
                <a:latin typeface="Roboto" panose="02000000000000000000"/>
              </a:rPr>
              <a:t>Join</a:t>
            </a:r>
          </a:p>
          <a:p>
            <a:r>
              <a:rPr lang="en-US" sz="4400" b="1" dirty="0">
                <a:solidFill>
                  <a:schemeClr val="bg1"/>
                </a:solidFill>
                <a:latin typeface="Roboto" panose="02000000000000000000"/>
              </a:rPr>
              <a:t>#GenerationRestoration</a:t>
            </a:r>
          </a:p>
        </p:txBody>
      </p:sp>
    </p:spTree>
    <p:extLst>
      <p:ext uri="{BB962C8B-B14F-4D97-AF65-F5344CB8AC3E}">
        <p14:creationId xmlns:p14="http://schemas.microsoft.com/office/powerpoint/2010/main" val="456349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221" y="2048256"/>
            <a:ext cx="6509325" cy="4291241"/>
          </a:xfrm>
          <a:ln>
            <a:noFill/>
          </a:ln>
        </p:spPr>
        <p:txBody>
          <a:bodyPr vert="horz" lIns="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59BE25"/>
                </a:solidFill>
              </a:rPr>
              <a:t>Since 2020</a:t>
            </a:r>
          </a:p>
          <a:p>
            <a:pPr marL="457200" lvl="1" indent="0">
              <a:buNone/>
            </a:pPr>
            <a:r>
              <a:rPr lang="en-US" sz="1500" dirty="0"/>
              <a:t>Partnership building </a:t>
            </a:r>
          </a:p>
          <a:p>
            <a:pPr marL="457200" lvl="1" indent="0">
              <a:buNone/>
            </a:pPr>
            <a:r>
              <a:rPr lang="en-US" sz="1500" dirty="0"/>
              <a:t>Sharable and Adaptable campaign assets developed </a:t>
            </a:r>
          </a:p>
          <a:p>
            <a:pPr marL="457200" lvl="1" indent="0">
              <a:buNone/>
            </a:pPr>
            <a:endParaRPr lang="en-US" sz="1500" b="1" dirty="0"/>
          </a:p>
          <a:p>
            <a:pPr marL="0" indent="0">
              <a:buNone/>
            </a:pPr>
            <a:r>
              <a:rPr lang="en-US" sz="1900" b="1" dirty="0">
                <a:solidFill>
                  <a:srgbClr val="5ABC33"/>
                </a:solidFill>
              </a:rPr>
              <a:t>World Environment Day</a:t>
            </a:r>
          </a:p>
          <a:p>
            <a:pPr marL="457200" lvl="1" indent="0">
              <a:buNone/>
            </a:pPr>
            <a:r>
              <a:rPr lang="en-US" sz="1500" dirty="0"/>
              <a:t>Official UN Decade Launch -&gt; topic of Ecosystem Restoration</a:t>
            </a:r>
          </a:p>
          <a:p>
            <a:pPr marL="457200" lvl="1" indent="0">
              <a:buNone/>
            </a:pPr>
            <a:r>
              <a:rPr lang="en-US" sz="1500" dirty="0"/>
              <a:t>First-ever flagship report assessing opportunities across sectors and ecosystems </a:t>
            </a:r>
          </a:p>
          <a:p>
            <a:pPr marL="457200" lvl="1" indent="0">
              <a:buNone/>
            </a:pPr>
            <a:r>
              <a:rPr lang="en-US" sz="1500" dirty="0"/>
              <a:t>Worldwide out-of-home advertisement campaign (200k+ in value, in-kind) </a:t>
            </a:r>
          </a:p>
          <a:p>
            <a:pPr marL="457200" lvl="1" indent="0">
              <a:buNone/>
            </a:pPr>
            <a:r>
              <a:rPr lang="en-US" sz="1500" dirty="0"/>
              <a:t>Film on restoration decade in Africa, launched on National Geographic in 45+ countries </a:t>
            </a:r>
          </a:p>
          <a:p>
            <a:pPr marL="457200" lvl="1" indent="0">
              <a:buNone/>
            </a:pPr>
            <a:r>
              <a:rPr lang="en-US" sz="1500" dirty="0"/>
              <a:t>Videos, stories, media outreach</a:t>
            </a:r>
          </a:p>
          <a:p>
            <a:pPr marL="457200" lvl="1" indent="0">
              <a:buNone/>
            </a:pPr>
            <a:r>
              <a:rPr lang="en-US" sz="1500" dirty="0"/>
              <a:t>Gamified practical guide </a:t>
            </a:r>
          </a:p>
          <a:p>
            <a:pPr marL="457200" lvl="1" indent="0">
              <a:buNone/>
            </a:pPr>
            <a:r>
              <a:rPr lang="en-US" sz="1500" dirty="0"/>
              <a:t>Celebrity engagement, song production for #GenerationRestoration by A-list musicians</a:t>
            </a:r>
          </a:p>
          <a:p>
            <a:pPr marL="457200" lvl="1" indent="0">
              <a:buNone/>
            </a:pPr>
            <a:r>
              <a:rPr lang="en-US" sz="1500" dirty="0"/>
              <a:t>Digital hub for registering restoration action operational</a:t>
            </a:r>
          </a:p>
          <a:p>
            <a:pPr marL="457200" lvl="1" indent="0">
              <a:buNone/>
            </a:pPr>
            <a:r>
              <a:rPr lang="en-US" sz="1500" dirty="0"/>
              <a:t>	and more….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D60848-8E81-934A-9A93-88DE9A74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219" y="0"/>
            <a:ext cx="8069555" cy="1232664"/>
          </a:xfrm>
        </p:spPr>
        <p:txBody>
          <a:bodyPr lIns="0" rIns="90000" anchor="b">
            <a:normAutofit/>
          </a:bodyPr>
          <a:lstStyle/>
          <a:p>
            <a:r>
              <a:rPr lang="en-US" sz="2700" b="1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Kicking off a global restoration movement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F2F0CA-7D16-6644-A86F-051E95089D00}"/>
              </a:ext>
            </a:extLst>
          </p:cNvPr>
          <p:cNvCxnSpPr>
            <a:cxnSpLocks/>
          </p:cNvCxnSpPr>
          <p:nvPr/>
        </p:nvCxnSpPr>
        <p:spPr>
          <a:xfrm>
            <a:off x="766221" y="1756809"/>
            <a:ext cx="939011" cy="0"/>
          </a:xfrm>
          <a:prstGeom prst="line">
            <a:avLst/>
          </a:prstGeom>
          <a:ln w="762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Image preview">
            <a:extLst>
              <a:ext uri="{FF2B5EF4-FFF2-40B4-BE49-F238E27FC236}">
                <a16:creationId xmlns:a16="http://schemas.microsoft.com/office/drawing/2014/main" id="{4D32DF46-EFE2-44C4-94F3-B10A09AECA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27313" y="5091943"/>
            <a:ext cx="3223354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5BF6C5-C692-4926-A2BC-E9049A17C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5546" y="1849353"/>
            <a:ext cx="4590390" cy="2472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0401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BE99DD0C-5A24-D64B-B30D-074A55EC9360}"/>
              </a:ext>
            </a:extLst>
          </p:cNvPr>
          <p:cNvSpPr txBox="1">
            <a:spLocks/>
          </p:cNvSpPr>
          <p:nvPr/>
        </p:nvSpPr>
        <p:spPr>
          <a:xfrm>
            <a:off x="766220" y="0"/>
            <a:ext cx="6215348" cy="1232664"/>
          </a:xfrm>
          <a:prstGeom prst="rect">
            <a:avLst/>
          </a:prstGeom>
        </p:spPr>
        <p:txBody>
          <a:bodyPr vert="horz" lIns="0" tIns="45720" rIns="9000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Visual Identity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B0CD01C-9A6C-9D4A-BB7A-8C686487E473}"/>
              </a:ext>
            </a:extLst>
          </p:cNvPr>
          <p:cNvCxnSpPr>
            <a:cxnSpLocks/>
          </p:cNvCxnSpPr>
          <p:nvPr/>
        </p:nvCxnSpPr>
        <p:spPr>
          <a:xfrm>
            <a:off x="766221" y="1756809"/>
            <a:ext cx="939011" cy="0"/>
          </a:xfrm>
          <a:prstGeom prst="line">
            <a:avLst/>
          </a:prstGeom>
          <a:ln w="762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226652EF-C726-4D6D-8B39-459481A7DE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12117" y="5533619"/>
            <a:ext cx="1154981" cy="1324381"/>
          </a:xfrm>
          <a:prstGeom prst="rect">
            <a:avLst/>
          </a:prstGeom>
        </p:spPr>
      </p:pic>
      <p:sp>
        <p:nvSpPr>
          <p:cNvPr id="18" name="ZoneTexte 5">
            <a:extLst>
              <a:ext uri="{FF2B5EF4-FFF2-40B4-BE49-F238E27FC236}">
                <a16:creationId xmlns:a16="http://schemas.microsoft.com/office/drawing/2014/main" id="{C52504B1-AE31-2141-941D-E511E5623FE0}"/>
              </a:ext>
            </a:extLst>
          </p:cNvPr>
          <p:cNvSpPr txBox="1"/>
          <p:nvPr/>
        </p:nvSpPr>
        <p:spPr>
          <a:xfrm>
            <a:off x="766220" y="2107546"/>
            <a:ext cx="2738979" cy="1982509"/>
          </a:xfrm>
          <a:prstGeom prst="rect">
            <a:avLst/>
          </a:prstGeom>
          <a:noFill/>
        </p:spPr>
        <p:txBody>
          <a:bodyPr vert="horz" lIns="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b="1" dirty="0">
                <a:solidFill>
                  <a:srgbClr val="5AC84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Share it.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b="1" dirty="0">
                <a:solidFill>
                  <a:srgbClr val="A9142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Adapt it.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b="1" dirty="0">
                <a:solidFill>
                  <a:srgbClr val="00C6E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Make it your own!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82CA5E-333A-4C5D-86A5-0C72D69C4F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2976" y="1814337"/>
            <a:ext cx="2255743" cy="21112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E21F35-0845-403C-9C1A-7FD059A1B1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150" y="4103152"/>
            <a:ext cx="2457450" cy="2230792"/>
          </a:xfrm>
          <a:prstGeom prst="rect">
            <a:avLst/>
          </a:prstGeom>
        </p:spPr>
      </p:pic>
      <p:pic>
        <p:nvPicPr>
          <p:cNvPr id="6" name="Picture 5" descr="A sign in front of a tree&#10;&#10;Description automatically generated">
            <a:extLst>
              <a:ext uri="{FF2B5EF4-FFF2-40B4-BE49-F238E27FC236}">
                <a16:creationId xmlns:a16="http://schemas.microsoft.com/office/drawing/2014/main" id="{88F5C1D8-F396-4C9D-8FE7-F33925608E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3831" y="4090733"/>
            <a:ext cx="3035194" cy="2276396"/>
          </a:xfrm>
          <a:prstGeom prst="rect">
            <a:avLst/>
          </a:prstGeom>
        </p:spPr>
      </p:pic>
      <p:pic>
        <p:nvPicPr>
          <p:cNvPr id="12" name="Grafik 4">
            <a:extLst>
              <a:ext uri="{FF2B5EF4-FFF2-40B4-BE49-F238E27FC236}">
                <a16:creationId xmlns:a16="http://schemas.microsoft.com/office/drawing/2014/main" id="{E5CF11AA-26A3-4029-AE1D-C1BE72B04FE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9025" y="1814337"/>
            <a:ext cx="3378514" cy="22763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B12C6D-3F91-4129-A2DC-EF2B786F356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859" y="4090055"/>
            <a:ext cx="2282973" cy="228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56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989F75F-E2AF-D04E-805B-422D590C43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43" y="5789111"/>
            <a:ext cx="720151" cy="72015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F2F0CA-7D16-6644-A86F-051E95089D00}"/>
              </a:ext>
            </a:extLst>
          </p:cNvPr>
          <p:cNvCxnSpPr>
            <a:cxnSpLocks/>
          </p:cNvCxnSpPr>
          <p:nvPr/>
        </p:nvCxnSpPr>
        <p:spPr>
          <a:xfrm>
            <a:off x="766221" y="1756809"/>
            <a:ext cx="939011" cy="0"/>
          </a:xfrm>
          <a:prstGeom prst="line">
            <a:avLst/>
          </a:prstGeom>
          <a:ln w="762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83225F9F-B73A-417D-A8F8-2AB4250368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445" y="5534145"/>
            <a:ext cx="1130146" cy="108179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6FD976B-B5EA-4E8E-A044-3A891BD05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322D4C7-1884-4A77-9383-641A5C20C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9BBB79-1FA7-4A22-9C67-10A6257691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A86998-44A3-4925-B63D-1AB4D250CCB9}"/>
              </a:ext>
            </a:extLst>
          </p:cNvPr>
          <p:cNvSpPr txBox="1"/>
          <p:nvPr/>
        </p:nvSpPr>
        <p:spPr>
          <a:xfrm>
            <a:off x="838200" y="1945654"/>
            <a:ext cx="10428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The momentum is building</a:t>
            </a:r>
          </a:p>
        </p:txBody>
      </p:sp>
    </p:spTree>
    <p:extLst>
      <p:ext uri="{BB962C8B-B14F-4D97-AF65-F5344CB8AC3E}">
        <p14:creationId xmlns:p14="http://schemas.microsoft.com/office/powerpoint/2010/main" val="460441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7D60848-8E81-934A-9A93-88DE9A74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220" y="64705"/>
            <a:ext cx="10812636" cy="1232664"/>
          </a:xfrm>
        </p:spPr>
        <p:txBody>
          <a:bodyPr lIns="0" rIns="90000" anchor="b">
            <a:normAutofit/>
          </a:bodyPr>
          <a:lstStyle/>
          <a:p>
            <a:r>
              <a:rPr lang="en-US" sz="2700" b="1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Official UN Decade Launch Celebrations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F2F0CA-7D16-6644-A86F-051E95089D00}"/>
              </a:ext>
            </a:extLst>
          </p:cNvPr>
          <p:cNvCxnSpPr>
            <a:cxnSpLocks/>
          </p:cNvCxnSpPr>
          <p:nvPr/>
        </p:nvCxnSpPr>
        <p:spPr>
          <a:xfrm>
            <a:off x="766221" y="1756809"/>
            <a:ext cx="939011" cy="0"/>
          </a:xfrm>
          <a:prstGeom prst="line">
            <a:avLst/>
          </a:prstGeom>
          <a:ln w="762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4D1F34-1743-4E43-A4FC-EC406DA19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011"/>
            <a:ext cx="11079822" cy="4351338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Roboto" panose="02000000000000000000"/>
              </a:rPr>
              <a:t>Events hosted by 100+ partners</a:t>
            </a:r>
            <a:r>
              <a:rPr lang="en-US" sz="1800" dirty="0">
                <a:latin typeface="Roboto" panose="02000000000000000000"/>
              </a:rPr>
              <a:t>, from global institutions, to restoration leaders on the ground</a:t>
            </a:r>
          </a:p>
          <a:p>
            <a:pPr lvl="1"/>
            <a:r>
              <a:rPr lang="en-US" sz="1600" dirty="0">
                <a:latin typeface="Roboto" panose="02000000000000000000"/>
              </a:rPr>
              <a:t>250 speakers </a:t>
            </a:r>
          </a:p>
          <a:p>
            <a:pPr lvl="1"/>
            <a:r>
              <a:rPr lang="en-US" sz="1600" dirty="0">
                <a:latin typeface="Roboto" panose="02000000000000000000"/>
              </a:rPr>
              <a:t>10+ Ministers and Heads of States,  20+ CEOs, 50+ Heads of Organizations </a:t>
            </a:r>
          </a:p>
          <a:p>
            <a:pPr lvl="1"/>
            <a:r>
              <a:rPr lang="en-US" sz="1600" dirty="0">
                <a:latin typeface="Roboto" panose="02000000000000000000"/>
              </a:rPr>
              <a:t>20,000+ participants in partner events</a:t>
            </a:r>
          </a:p>
          <a:p>
            <a:r>
              <a:rPr lang="en-US" sz="1800" dirty="0">
                <a:latin typeface="Roboto" panose="02000000000000000000"/>
              </a:rPr>
              <a:t>Hundreds of millions reached through global campaign </a:t>
            </a:r>
          </a:p>
          <a:p>
            <a:r>
              <a:rPr lang="en-US" sz="1800" b="1" dirty="0">
                <a:latin typeface="Roboto" panose="02000000000000000000"/>
              </a:rPr>
              <a:t>UN Decade Official Launch Event – 4 June</a:t>
            </a:r>
          </a:p>
          <a:p>
            <a:pPr lvl="1"/>
            <a:r>
              <a:rPr lang="en-US" sz="1600" dirty="0">
                <a:latin typeface="Roboto" panose="02000000000000000000"/>
              </a:rPr>
              <a:t>Dignitaries expected to join include SG Antonio Guterres, His Holiness Pope Francis, Heads of Rio Conventions, Jane Goodall, celebrities from music and culture</a:t>
            </a:r>
          </a:p>
          <a:p>
            <a:r>
              <a:rPr lang="en-US" sz="1800" b="1" dirty="0">
                <a:latin typeface="Roboto" panose="02000000000000000000"/>
              </a:rPr>
              <a:t>World Environment Day Celebration hosted by Pakistan – 5 June</a:t>
            </a:r>
          </a:p>
          <a:p>
            <a:pPr marL="0" indent="0">
              <a:buNone/>
            </a:pPr>
            <a:endParaRPr lang="en-US" sz="1800" b="1" dirty="0">
              <a:latin typeface="Roboto" panose="02000000000000000000"/>
            </a:endParaRPr>
          </a:p>
          <a:p>
            <a:r>
              <a:rPr lang="en-US" sz="1800" b="1" dirty="0">
                <a:latin typeface="Roboto" panose="02000000000000000000"/>
              </a:rPr>
              <a:t>Regional Events and celebrations, including: </a:t>
            </a:r>
          </a:p>
          <a:p>
            <a:pPr lvl="1"/>
            <a:r>
              <a:rPr lang="en-US" sz="1600" dirty="0">
                <a:latin typeface="Roboto" panose="02000000000000000000"/>
              </a:rPr>
              <a:t>Billie </a:t>
            </a:r>
            <a:r>
              <a:rPr lang="en-US" sz="1600" dirty="0" err="1">
                <a:latin typeface="Roboto" panose="02000000000000000000"/>
              </a:rPr>
              <a:t>Eilish</a:t>
            </a:r>
            <a:r>
              <a:rPr lang="en-US" sz="1600" dirty="0">
                <a:latin typeface="Roboto" panose="02000000000000000000"/>
              </a:rPr>
              <a:t>, Maroon 5 </a:t>
            </a:r>
          </a:p>
          <a:p>
            <a:pPr lvl="1"/>
            <a:r>
              <a:rPr lang="en-US" sz="1600" dirty="0">
                <a:latin typeface="Roboto" panose="02000000000000000000"/>
              </a:rPr>
              <a:t>Commitments and announcements Prime Minister of Pakistan, Germany, Egypt, China, and many more</a:t>
            </a:r>
          </a:p>
          <a:p>
            <a:pPr lvl="1"/>
            <a:r>
              <a:rPr lang="en-US" sz="1600" dirty="0">
                <a:latin typeface="Roboto" panose="02000000000000000000"/>
              </a:rPr>
              <a:t>Policy announcement on farmland restoration by Governor of California, Gavin Newsom </a:t>
            </a:r>
          </a:p>
          <a:p>
            <a:pPr marL="457200" lvl="1" indent="0">
              <a:buNone/>
            </a:pPr>
            <a:endParaRPr lang="en-US" sz="1400" dirty="0">
              <a:latin typeface="Roboto" panose="02000000000000000000"/>
            </a:endParaRPr>
          </a:p>
          <a:p>
            <a:endParaRPr lang="en-US" sz="1800" dirty="0">
              <a:latin typeface="Roboto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360396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BFD6BA-BEDD-4007-B350-BD822F546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05" y="878915"/>
            <a:ext cx="5035809" cy="18606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912746-E0FF-4824-9C92-F523912DD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277" y="594930"/>
            <a:ext cx="2111438" cy="207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A2FCC8-B7EA-478B-9DF6-FD358860658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747" y="2988387"/>
            <a:ext cx="2111437" cy="17665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4E2CDB-1858-4A0A-B280-0419018055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137" y="2667978"/>
            <a:ext cx="1357708" cy="13577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B214A0-7425-4B6D-887A-07D89E68DC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7447" y="3484240"/>
            <a:ext cx="2111438" cy="160693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928753-A5A1-4443-A49A-9703845C37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6076" y="4808284"/>
            <a:ext cx="2994971" cy="12122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E026397-E694-4CCE-84F4-D2D6C2AD84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49803" y="639606"/>
            <a:ext cx="2436678" cy="107423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0C18DE0-93B7-4ED4-905F-F66B7284E9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9764" y="5234341"/>
            <a:ext cx="2940201" cy="838243"/>
          </a:xfrm>
          <a:prstGeom prst="rect">
            <a:avLst/>
          </a:prstGeom>
        </p:spPr>
      </p:pic>
      <p:pic>
        <p:nvPicPr>
          <p:cNvPr id="24" name="Picture 23" descr="Logo&#10;&#10;Description automatically generated">
            <a:extLst>
              <a:ext uri="{FF2B5EF4-FFF2-40B4-BE49-F238E27FC236}">
                <a16:creationId xmlns:a16="http://schemas.microsoft.com/office/drawing/2014/main" id="{D9A7B067-52FB-4F25-A683-5D3C158455B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7621" y="2015308"/>
            <a:ext cx="1357708" cy="97307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6B66FF0-E069-4397-B3E4-ECE4945A8D3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6912" y="2540376"/>
            <a:ext cx="969543" cy="107423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306BB12-CFE0-48D2-8E28-910EA80A887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02471" y="3220700"/>
            <a:ext cx="2258938" cy="93205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5EAC169-34BB-4A0C-B4B5-5A72559AF2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23483" y="4699289"/>
            <a:ext cx="1837926" cy="12122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B9A9702-5623-4045-852F-0A1C86107082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478" y="5332221"/>
            <a:ext cx="1263198" cy="822442"/>
          </a:xfrm>
          <a:prstGeom prst="rect">
            <a:avLst/>
          </a:prstGeom>
        </p:spPr>
      </p:pic>
      <p:pic>
        <p:nvPicPr>
          <p:cNvPr id="1026" name="Picture 2" descr="National Geographic">
            <a:extLst>
              <a:ext uri="{FF2B5EF4-FFF2-40B4-BE49-F238E27FC236}">
                <a16:creationId xmlns:a16="http://schemas.microsoft.com/office/drawing/2014/main" id="{AB4B47BB-AD18-4230-8C0F-130E25FFC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0478" y="2426963"/>
            <a:ext cx="1357708" cy="71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6BCBFEB-B87C-4772-8833-3CD0ECFFCD58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4980" y="521290"/>
            <a:ext cx="1356669" cy="1176531"/>
          </a:xfrm>
          <a:prstGeom prst="rect">
            <a:avLst/>
          </a:prstGeom>
        </p:spPr>
      </p:pic>
      <p:pic>
        <p:nvPicPr>
          <p:cNvPr id="1028" name="Picture 4" descr="European Parliament logo – CPMR">
            <a:extLst>
              <a:ext uri="{FF2B5EF4-FFF2-40B4-BE49-F238E27FC236}">
                <a16:creationId xmlns:a16="http://schemas.microsoft.com/office/drawing/2014/main" id="{B1FA483A-3A8C-420B-8538-37584DFCE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8482" y="679732"/>
            <a:ext cx="1655287" cy="132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ikTok | Gavi, the Vaccine Alliance">
            <a:extLst>
              <a:ext uri="{FF2B5EF4-FFF2-40B4-BE49-F238E27FC236}">
                <a16:creationId xmlns:a16="http://schemas.microsoft.com/office/drawing/2014/main" id="{BEB02C36-D996-4E3C-B485-07C02D1A0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10" r="21715"/>
          <a:stretch/>
        </p:blipFill>
        <p:spPr bwMode="auto">
          <a:xfrm>
            <a:off x="8011360" y="3975118"/>
            <a:ext cx="899648" cy="93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568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7D60848-8E81-934A-9A93-88DE9A74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220" y="64705"/>
            <a:ext cx="10812636" cy="1232664"/>
          </a:xfrm>
        </p:spPr>
        <p:txBody>
          <a:bodyPr lIns="0" rIns="90000" anchor="b">
            <a:normAutofit/>
          </a:bodyPr>
          <a:lstStyle/>
          <a:p>
            <a:r>
              <a:rPr lang="en-US" sz="2700" b="1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Wide range of communication channels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F2F0CA-7D16-6644-A86F-051E95089D00}"/>
              </a:ext>
            </a:extLst>
          </p:cNvPr>
          <p:cNvCxnSpPr>
            <a:cxnSpLocks/>
          </p:cNvCxnSpPr>
          <p:nvPr/>
        </p:nvCxnSpPr>
        <p:spPr>
          <a:xfrm>
            <a:off x="766221" y="1756809"/>
            <a:ext cx="939011" cy="0"/>
          </a:xfrm>
          <a:prstGeom prst="line">
            <a:avLst/>
          </a:prstGeom>
          <a:ln w="762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4D1F34-1743-4E43-A4FC-EC406DA19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011"/>
            <a:ext cx="1081263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1800" b="1" dirty="0">
                <a:latin typeface="Roboto" panose="02000000000000000000"/>
              </a:rPr>
              <a:t>Pro bono out-of-home campaign on digital screens and billboards across four continents </a:t>
            </a:r>
          </a:p>
          <a:p>
            <a:endParaRPr lang="en-US" sz="1800" b="1" dirty="0">
              <a:latin typeface="Roboto" panose="02000000000000000000"/>
            </a:endParaRPr>
          </a:p>
          <a:p>
            <a:r>
              <a:rPr lang="en-US" sz="1800" b="1" dirty="0">
                <a:latin typeface="Roboto" panose="02000000000000000000"/>
              </a:rPr>
              <a:t>#GenerationRestoration mural kick-off with street artists in New York City </a:t>
            </a:r>
          </a:p>
          <a:p>
            <a:endParaRPr lang="en-US" sz="1800" b="1" dirty="0">
              <a:latin typeface="Roboto" panose="02000000000000000000"/>
            </a:endParaRPr>
          </a:p>
          <a:p>
            <a:r>
              <a:rPr lang="en-US" sz="1800" b="1" dirty="0">
                <a:latin typeface="Roboto" panose="02000000000000000000"/>
              </a:rPr>
              <a:t>National Geographic Documentary “Our Decade for Restoration” screened across 45 countries in Africa </a:t>
            </a:r>
          </a:p>
          <a:p>
            <a:pPr marL="0" indent="0">
              <a:buNone/>
            </a:pPr>
            <a:endParaRPr lang="en-US" sz="1800" b="1" dirty="0">
              <a:latin typeface="Roboto" panose="02000000000000000000"/>
            </a:endParaRPr>
          </a:p>
          <a:p>
            <a:r>
              <a:rPr lang="en-US" sz="1800" b="1" dirty="0">
                <a:latin typeface="Roboto" panose="02000000000000000000"/>
              </a:rPr>
              <a:t>DJ Don Diablo and rapper Ty </a:t>
            </a:r>
            <a:r>
              <a:rPr lang="en-US" sz="1800" b="1" dirty="0" err="1">
                <a:latin typeface="Roboto" panose="02000000000000000000"/>
              </a:rPr>
              <a:t>Dolla</a:t>
            </a:r>
            <a:r>
              <a:rPr lang="en-US" sz="1800" b="1" dirty="0">
                <a:latin typeface="Roboto" panose="02000000000000000000"/>
              </a:rPr>
              <a:t> Sign releasing music video for #GenerationRestoration (50+ million reach)</a:t>
            </a:r>
          </a:p>
          <a:p>
            <a:endParaRPr lang="en-US" sz="1800" b="1" dirty="0">
              <a:latin typeface="Roboto" panose="02000000000000000000"/>
            </a:endParaRPr>
          </a:p>
          <a:p>
            <a:r>
              <a:rPr lang="en-US" sz="1800" b="1" dirty="0">
                <a:latin typeface="Roboto" panose="02000000000000000000"/>
              </a:rPr>
              <a:t>Spoken word poetry developed for curtain raiser video by award-winning artist and climate activist, link to Hip-Hop Caucus </a:t>
            </a:r>
          </a:p>
          <a:p>
            <a:endParaRPr lang="en-US" sz="1800" b="1" dirty="0">
              <a:latin typeface="Roboto" panose="02000000000000000000"/>
            </a:endParaRPr>
          </a:p>
          <a:p>
            <a:r>
              <a:rPr lang="en-US" sz="1800" b="1" dirty="0">
                <a:latin typeface="Roboto" panose="02000000000000000000"/>
              </a:rPr>
              <a:t>Comic book co-produced with artists from Marvel &amp; Co</a:t>
            </a:r>
            <a:endParaRPr lang="en-US" sz="1200" dirty="0">
              <a:latin typeface="Roboto" panose="02000000000000000000"/>
            </a:endParaRPr>
          </a:p>
          <a:p>
            <a:pPr marL="457200" lvl="1" indent="0">
              <a:buNone/>
            </a:pPr>
            <a:endParaRPr lang="en-US" sz="1400" dirty="0">
              <a:latin typeface="Roboto" panose="02000000000000000000"/>
            </a:endParaRPr>
          </a:p>
          <a:p>
            <a:endParaRPr lang="en-US" sz="1800" dirty="0">
              <a:latin typeface="Roboto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8037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D6A1D36-8BA9-4B89-B56A-BC3FE18DB36D}"/>
              </a:ext>
            </a:extLst>
          </p:cNvPr>
          <p:cNvSpPr txBox="1"/>
          <p:nvPr/>
        </p:nvSpPr>
        <p:spPr>
          <a:xfrm>
            <a:off x="780836" y="910540"/>
            <a:ext cx="829124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/>
              <a:t>Augmented reality experience for Instagram in Asia and the Pacific that allows you to step through a portal to discover an ecosystem in various stages of recovery</a:t>
            </a:r>
          </a:p>
          <a:p>
            <a:endParaRPr lang="en-US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/>
              <a:t>“Biodiversity in the Balkans: North Macedonia’s designation of a new national park creates a safe space for the Balkan Lynx”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/>
              <a:t>Europea</a:t>
            </a:r>
            <a:r>
              <a:rPr lang="en-US" b="1" dirty="0"/>
              <a:t>n Parliament youth engagement campaign </a:t>
            </a:r>
            <a:endParaRPr lang="en-US" sz="1800" b="1" dirty="0"/>
          </a:p>
        </p:txBody>
      </p:sp>
      <p:pic>
        <p:nvPicPr>
          <p:cNvPr id="2050" name="Picture 2" descr="WFP USA, SAM and Kellogg Launch Murals for Zero Hunger">
            <a:extLst>
              <a:ext uri="{FF2B5EF4-FFF2-40B4-BE49-F238E27FC236}">
                <a16:creationId xmlns:a16="http://schemas.microsoft.com/office/drawing/2014/main" id="{78575E8A-EDFC-4ECD-8652-65A965ABC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0445" y="3586377"/>
            <a:ext cx="3123344" cy="251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AA296C-BC7B-479F-93BD-B4C6E851F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46" y="3586377"/>
            <a:ext cx="3706047" cy="25114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41AFA8-56A8-4895-8901-8E313D9E0F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0641" y="3586377"/>
            <a:ext cx="3356689" cy="2511424"/>
          </a:xfrm>
          <a:prstGeom prst="rect">
            <a:avLst/>
          </a:prstGeom>
        </p:spPr>
      </p:pic>
      <p:pic>
        <p:nvPicPr>
          <p:cNvPr id="17" name="Picture 16" descr="A person sitting in a field&#10;&#10;Description automatically generated with low confidence">
            <a:extLst>
              <a:ext uri="{FF2B5EF4-FFF2-40B4-BE49-F238E27FC236}">
                <a16:creationId xmlns:a16="http://schemas.microsoft.com/office/drawing/2014/main" id="{33C8DDB4-BC79-453C-B455-AC0098AF2BF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2705" y="563083"/>
            <a:ext cx="2124625" cy="265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51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989F75F-E2AF-D04E-805B-422D590C43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0443" y="5789111"/>
            <a:ext cx="720151" cy="72015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F2F0CA-7D16-6644-A86F-051E95089D00}"/>
              </a:ext>
            </a:extLst>
          </p:cNvPr>
          <p:cNvCxnSpPr>
            <a:cxnSpLocks/>
          </p:cNvCxnSpPr>
          <p:nvPr/>
        </p:nvCxnSpPr>
        <p:spPr>
          <a:xfrm>
            <a:off x="766221" y="1756809"/>
            <a:ext cx="939011" cy="0"/>
          </a:xfrm>
          <a:prstGeom prst="line">
            <a:avLst/>
          </a:prstGeom>
          <a:ln w="762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83225F9F-B73A-417D-A8F8-2AB4250368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445" y="5534145"/>
            <a:ext cx="1130146" cy="108179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6FD976B-B5EA-4E8E-A044-3A891BD05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322D4C7-1884-4A77-9383-641A5C20C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9BBB79-1FA7-4A22-9C67-10A6257691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A86998-44A3-4925-B63D-1AB4D250CCB9}"/>
              </a:ext>
            </a:extLst>
          </p:cNvPr>
          <p:cNvSpPr txBox="1"/>
          <p:nvPr/>
        </p:nvSpPr>
        <p:spPr>
          <a:xfrm>
            <a:off x="838200" y="1945654"/>
            <a:ext cx="10428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Ways to get involved…</a:t>
            </a:r>
          </a:p>
        </p:txBody>
      </p:sp>
    </p:spTree>
    <p:extLst>
      <p:ext uri="{BB962C8B-B14F-4D97-AF65-F5344CB8AC3E}">
        <p14:creationId xmlns:p14="http://schemas.microsoft.com/office/powerpoint/2010/main" val="2621843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7D60848-8E81-934A-9A93-88DE9A74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220" y="64705"/>
            <a:ext cx="10812636" cy="1232664"/>
          </a:xfrm>
        </p:spPr>
        <p:txBody>
          <a:bodyPr lIns="0" rIns="90000" anchor="b">
            <a:normAutofit/>
          </a:bodyPr>
          <a:lstStyle/>
          <a:p>
            <a:r>
              <a:rPr lang="en-US" sz="2700" b="1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Take action for World Environment Day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F2F0CA-7D16-6644-A86F-051E95089D00}"/>
              </a:ext>
            </a:extLst>
          </p:cNvPr>
          <p:cNvCxnSpPr>
            <a:cxnSpLocks/>
          </p:cNvCxnSpPr>
          <p:nvPr/>
        </p:nvCxnSpPr>
        <p:spPr>
          <a:xfrm>
            <a:off x="766221" y="1756809"/>
            <a:ext cx="939011" cy="0"/>
          </a:xfrm>
          <a:prstGeom prst="line">
            <a:avLst/>
          </a:prstGeom>
          <a:ln w="762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4D1F34-1743-4E43-A4FC-EC406DA19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011"/>
            <a:ext cx="6019800" cy="4351338"/>
          </a:xfrm>
        </p:spPr>
        <p:txBody>
          <a:bodyPr/>
          <a:lstStyle/>
          <a:p>
            <a:endParaRPr lang="en-US" dirty="0">
              <a:latin typeface="Roboto" panose="02000000000000000000"/>
            </a:endParaRPr>
          </a:p>
          <a:p>
            <a:r>
              <a:rPr lang="en-US" sz="2000" b="1" dirty="0">
                <a:latin typeface="Roboto" panose="02000000000000000000"/>
              </a:rPr>
              <a:t>Ecosystem Restoration Playbook </a:t>
            </a:r>
            <a:r>
              <a:rPr lang="en-US" sz="2000" dirty="0">
                <a:latin typeface="Roboto" panose="02000000000000000000"/>
              </a:rPr>
              <a:t>with inspiration for action on the ground launched 22 April (Earth Day)</a:t>
            </a:r>
          </a:p>
          <a:p>
            <a:endParaRPr lang="en-US" sz="2000" dirty="0">
              <a:latin typeface="Roboto" panose="02000000000000000000"/>
            </a:endParaRPr>
          </a:p>
          <a:p>
            <a:r>
              <a:rPr lang="en-US" sz="2000" dirty="0">
                <a:latin typeface="Roboto" panose="02000000000000000000"/>
              </a:rPr>
              <a:t>Event registration open: </a:t>
            </a:r>
            <a:r>
              <a:rPr lang="en-US" sz="2000" b="1" dirty="0">
                <a:latin typeface="Roboto" panose="02000000000000000000"/>
              </a:rPr>
              <a:t>April 15</a:t>
            </a:r>
          </a:p>
          <a:p>
            <a:pPr marL="457200" lvl="1" indent="0">
              <a:buNone/>
            </a:pPr>
            <a:r>
              <a:rPr lang="en-US" sz="1600" b="1" dirty="0">
                <a:latin typeface="Roboto" panose="02000000000000000000"/>
                <a:hlinkClick r:id="rId3"/>
              </a:rPr>
              <a:t>https://tinyurl.com/3xbvt449</a:t>
            </a:r>
            <a:r>
              <a:rPr lang="en-US" sz="1600" b="1" dirty="0">
                <a:latin typeface="Roboto" panose="02000000000000000000"/>
              </a:rPr>
              <a:t> </a:t>
            </a:r>
          </a:p>
          <a:p>
            <a:endParaRPr lang="en-US" sz="2000" dirty="0">
              <a:latin typeface="Roboto" panose="02000000000000000000"/>
            </a:endParaRPr>
          </a:p>
          <a:p>
            <a:r>
              <a:rPr lang="en-US" sz="2000" dirty="0">
                <a:latin typeface="Roboto" panose="02000000000000000000"/>
              </a:rPr>
              <a:t>Interactives, gamifications and more: </a:t>
            </a:r>
            <a:r>
              <a:rPr lang="en-US" sz="2000" b="1" dirty="0">
                <a:latin typeface="Roboto" panose="02000000000000000000"/>
              </a:rPr>
              <a:t>May 25</a:t>
            </a:r>
          </a:p>
        </p:txBody>
      </p:sp>
      <p:pic>
        <p:nvPicPr>
          <p:cNvPr id="10" name="Picture 9" descr="A group of people in a field&#10;&#10;Description automatically generated with medium confidence">
            <a:extLst>
              <a:ext uri="{FF2B5EF4-FFF2-40B4-BE49-F238E27FC236}">
                <a16:creationId xmlns:a16="http://schemas.microsoft.com/office/drawing/2014/main" id="{05F46DDD-EA7E-4DFB-8480-B8B16DD853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971" y="1683178"/>
            <a:ext cx="3911885" cy="22004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384A6C-F59E-415E-92FD-5F989412FD5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109" y="4001294"/>
            <a:ext cx="3871747" cy="25811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9396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4AA43A9-E465-4702-92E7-9B019903B4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252165" cy="6858000"/>
          </a:xfrm>
          <a:prstGeom prst="rect">
            <a:avLst/>
          </a:prstGeom>
        </p:spPr>
      </p:pic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3612CFA0-D5CA-44B9-85DC-F4A1C7629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2165" y="293982"/>
            <a:ext cx="3939835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000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B0F0"/>
                </a:solidFill>
                <a:latin typeface="Roboto" panose="02000000000000000000"/>
              </a:rPr>
              <a:t>Participate in the snap challenge!</a:t>
            </a:r>
          </a:p>
          <a:p>
            <a:pPr marL="0" indent="0">
              <a:buNone/>
            </a:pPr>
            <a:endParaRPr lang="en-US" sz="2000" b="1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dirty="0">
                <a:latin typeface="Roboto" panose="02000000000000000000"/>
              </a:rPr>
              <a:t>Show us how you transform ecosystems for the better with a snap of your finger </a:t>
            </a:r>
          </a:p>
          <a:p>
            <a:pPr marL="0" indent="0">
              <a:buNone/>
            </a:pPr>
            <a:endParaRPr lang="en-US" sz="2000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dirty="0">
                <a:latin typeface="Roboto" panose="02000000000000000000"/>
              </a:rPr>
              <a:t>Snap – plant a tree</a:t>
            </a:r>
          </a:p>
          <a:p>
            <a:pPr marL="0" indent="0">
              <a:buNone/>
            </a:pPr>
            <a:endParaRPr lang="en-US" sz="2000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dirty="0">
                <a:latin typeface="Roboto" panose="02000000000000000000"/>
              </a:rPr>
              <a:t>Snap – choose better food </a:t>
            </a:r>
          </a:p>
          <a:p>
            <a:pPr marL="0" indent="0">
              <a:buNone/>
            </a:pPr>
            <a:endParaRPr lang="en-US" sz="2000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dirty="0">
                <a:latin typeface="Roboto" panose="02000000000000000000"/>
              </a:rPr>
              <a:t>Snap – show your creative vision 	for the future</a:t>
            </a:r>
          </a:p>
          <a:p>
            <a:pPr marL="0" indent="0">
              <a:buNone/>
            </a:pPr>
            <a:endParaRPr lang="en-US" sz="2000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i="1" dirty="0">
                <a:latin typeface="Roboto" panose="02000000000000000000"/>
              </a:rPr>
              <a:t>Guidelines coming </a:t>
            </a:r>
            <a:r>
              <a:rPr lang="en-US" sz="2000" b="1" i="1" dirty="0">
                <a:latin typeface="Roboto" panose="02000000000000000000"/>
              </a:rPr>
              <a:t>30 April </a:t>
            </a:r>
          </a:p>
          <a:p>
            <a:pPr marL="0" indent="0">
              <a:buNone/>
            </a:pPr>
            <a:endParaRPr lang="en-US" sz="2000" b="1" dirty="0">
              <a:latin typeface="Roboto" panose="02000000000000000000"/>
            </a:endParaRPr>
          </a:p>
          <a:p>
            <a:pPr marL="0" indent="0">
              <a:buNone/>
            </a:pPr>
            <a:endParaRPr lang="en-US" sz="2000" b="1" dirty="0">
              <a:latin typeface="Roboto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298022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on a stage&#10;&#10;Description automatically generated">
            <a:extLst>
              <a:ext uri="{FF2B5EF4-FFF2-40B4-BE49-F238E27FC236}">
                <a16:creationId xmlns:a16="http://schemas.microsoft.com/office/drawing/2014/main" id="{E6227E98-FF24-4DC5-B39C-6D0D1CEE9A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4380" y="0"/>
            <a:ext cx="6907619" cy="6858000"/>
          </a:xfrm>
          <a:prstGeom prst="rect">
            <a:avLst/>
          </a:prstGeom>
        </p:spPr>
      </p:pic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BA124F51-0A44-46F0-882D-789ADC92A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27" y="166391"/>
            <a:ext cx="5102329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000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B0F0"/>
                </a:solidFill>
                <a:latin typeface="Roboto" panose="02000000000000000000"/>
              </a:rPr>
              <a:t>Share our Curtain Raiser film</a:t>
            </a:r>
          </a:p>
          <a:p>
            <a:pPr marL="0" indent="0">
              <a:buNone/>
            </a:pPr>
            <a:endParaRPr lang="en-US" sz="2000" b="1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dirty="0">
                <a:latin typeface="Roboto" panose="02000000000000000000"/>
              </a:rPr>
              <a:t>We are working with multicultural climate change spoken word artist </a:t>
            </a:r>
            <a:r>
              <a:rPr lang="en-US" sz="2000" b="1" dirty="0">
                <a:latin typeface="Roboto" panose="02000000000000000000"/>
              </a:rPr>
              <a:t>Jordan Sanchez </a:t>
            </a:r>
            <a:r>
              <a:rPr lang="en-US" sz="2000" dirty="0">
                <a:latin typeface="Roboto" panose="02000000000000000000"/>
              </a:rPr>
              <a:t>and award-winning director / producer </a:t>
            </a:r>
            <a:r>
              <a:rPr lang="en-US" sz="2000" b="1" dirty="0">
                <a:latin typeface="Roboto" panose="02000000000000000000"/>
              </a:rPr>
              <a:t>Tom Mustill </a:t>
            </a:r>
            <a:r>
              <a:rPr lang="en-US" sz="2000" dirty="0">
                <a:latin typeface="Roboto" panose="02000000000000000000"/>
              </a:rPr>
              <a:t>(Gripping Films) on a poem for #GenerationRestoration, set against images of our rapidly changing planet. </a:t>
            </a:r>
          </a:p>
          <a:p>
            <a:pPr marL="0" indent="0">
              <a:buNone/>
            </a:pPr>
            <a:endParaRPr lang="en-US" sz="2000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dirty="0">
                <a:latin typeface="Roboto" panose="02000000000000000000"/>
              </a:rPr>
              <a:t>Be among the first to receive and share a copy. </a:t>
            </a:r>
          </a:p>
          <a:p>
            <a:pPr marL="0" indent="0">
              <a:buNone/>
            </a:pPr>
            <a:endParaRPr lang="en-US" sz="2000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i="1" dirty="0">
                <a:latin typeface="Roboto" panose="02000000000000000000"/>
              </a:rPr>
              <a:t>Available exclusively to partners </a:t>
            </a:r>
            <a:r>
              <a:rPr lang="en-US" sz="2000" b="1" i="1" dirty="0">
                <a:latin typeface="Roboto" panose="02000000000000000000"/>
              </a:rPr>
              <a:t>17 May</a:t>
            </a:r>
          </a:p>
          <a:p>
            <a:pPr marL="0" indent="0">
              <a:buNone/>
            </a:pPr>
            <a:endParaRPr lang="en-US" sz="2000" b="1" dirty="0">
              <a:latin typeface="Roboto" panose="02000000000000000000"/>
            </a:endParaRPr>
          </a:p>
          <a:p>
            <a:pPr marL="0" indent="0">
              <a:buNone/>
            </a:pPr>
            <a:endParaRPr lang="en-US" sz="2000" b="1" dirty="0">
              <a:latin typeface="Roboto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509375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221" y="2181897"/>
            <a:ext cx="5964191" cy="4291241"/>
          </a:xfrm>
          <a:ln>
            <a:noFill/>
          </a:ln>
        </p:spPr>
        <p:txBody>
          <a:bodyPr vert="horz" lIns="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Roboto" panose="02000000000000000000"/>
              </a:rPr>
              <a:t>100+ leading organizations as official </a:t>
            </a:r>
            <a:r>
              <a:rPr lang="en-US" sz="2000" b="1" dirty="0">
                <a:latin typeface="Roboto" panose="02000000000000000000"/>
              </a:rPr>
              <a:t>UN Decade Partners</a:t>
            </a:r>
          </a:p>
          <a:p>
            <a:pPr marL="0" indent="0">
              <a:buNone/>
            </a:pPr>
            <a:endParaRPr lang="en-US" sz="2000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b="1" dirty="0">
                <a:latin typeface="Roboto" panose="02000000000000000000"/>
              </a:rPr>
              <a:t>Register restoration initiatives supported by you </a:t>
            </a:r>
            <a:r>
              <a:rPr lang="en-US" sz="2000" dirty="0">
                <a:latin typeface="Roboto" panose="02000000000000000000"/>
              </a:rPr>
              <a:t>through the UN Decade’s Digital Hub – to shine a light on local efforts and garner policy and funding support </a:t>
            </a:r>
          </a:p>
          <a:p>
            <a:pPr marL="0" indent="0">
              <a:buNone/>
            </a:pPr>
            <a:endParaRPr lang="en-US" sz="2000" dirty="0">
              <a:latin typeface="Roboto" panose="02000000000000000000"/>
            </a:endParaRPr>
          </a:p>
          <a:p>
            <a:pPr marL="0" indent="0">
              <a:buNone/>
            </a:pPr>
            <a:r>
              <a:rPr lang="en-US" sz="2000" dirty="0">
                <a:latin typeface="Roboto" panose="02000000000000000000"/>
              </a:rPr>
              <a:t>Join the </a:t>
            </a:r>
            <a:r>
              <a:rPr lang="en-US" sz="2000" b="1" dirty="0">
                <a:latin typeface="Roboto" panose="02000000000000000000"/>
              </a:rPr>
              <a:t>wider campaign and participate in individual events </a:t>
            </a:r>
          </a:p>
          <a:p>
            <a:pPr>
              <a:buFontTx/>
              <a:buChar char="-"/>
            </a:pP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endParaRPr lang="en-US" sz="19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D60848-8E81-934A-9A93-88DE9A74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220" y="0"/>
            <a:ext cx="6215348" cy="1232664"/>
          </a:xfrm>
        </p:spPr>
        <p:txBody>
          <a:bodyPr lIns="0" rIns="90000" anchor="b">
            <a:normAutofit/>
          </a:bodyPr>
          <a:lstStyle/>
          <a:p>
            <a:r>
              <a:rPr lang="en-US" sz="2700" b="1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After World Environment Day 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F2F0CA-7D16-6644-A86F-051E95089D00}"/>
              </a:ext>
            </a:extLst>
          </p:cNvPr>
          <p:cNvCxnSpPr>
            <a:cxnSpLocks/>
          </p:cNvCxnSpPr>
          <p:nvPr/>
        </p:nvCxnSpPr>
        <p:spPr>
          <a:xfrm>
            <a:off x="766221" y="1756809"/>
            <a:ext cx="939011" cy="0"/>
          </a:xfrm>
          <a:prstGeom prst="line">
            <a:avLst/>
          </a:prstGeom>
          <a:ln w="762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F647AA9-8262-4382-83E3-3F836776B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1" y="896434"/>
            <a:ext cx="4231260" cy="4395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6BB7EC-C5AD-43A7-A468-D4003BFDAD0C}"/>
              </a:ext>
            </a:extLst>
          </p:cNvPr>
          <p:cNvSpPr txBox="1"/>
          <p:nvPr/>
        </p:nvSpPr>
        <p:spPr>
          <a:xfrm>
            <a:off x="7442791" y="5411972"/>
            <a:ext cx="414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Mockup only, full hub coming</a:t>
            </a:r>
          </a:p>
        </p:txBody>
      </p:sp>
    </p:spTree>
    <p:extLst>
      <p:ext uri="{BB962C8B-B14F-4D97-AF65-F5344CB8AC3E}">
        <p14:creationId xmlns:p14="http://schemas.microsoft.com/office/powerpoint/2010/main" val="277272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krobat ExtraBold"/>
                <a:cs typeface="Akrobat ExtraBold"/>
              </a:rPr>
              <a:t>BUILDING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accent2"/>
                </a:solidFill>
                <a:latin typeface="Roboto"/>
                <a:cs typeface="Roboto"/>
              </a:rPr>
              <a:t>The largest single database of ecosystem restoration initiatives 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accent2"/>
                </a:solidFill>
                <a:latin typeface="Roboto"/>
                <a:cs typeface="Roboto"/>
              </a:rPr>
              <a:t>A platform uniquely focused on the grassroots perspectives and needs of  restoration implementers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accent2"/>
                </a:solidFill>
                <a:latin typeface="Roboto"/>
                <a:cs typeface="Roboto"/>
              </a:rPr>
              <a:t>A focal point on the web dedicated to uniting trusted  restoration resources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1" y="5674172"/>
            <a:ext cx="2475715" cy="11838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330" y="0"/>
            <a:ext cx="54486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72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220" y="1571881"/>
            <a:ext cx="11100431" cy="4291241"/>
          </a:xfrm>
          <a:ln>
            <a:noFill/>
          </a:ln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sz="1900" b="1" dirty="0"/>
              <a:t>At launch of the UN Decade on Ecosystem Restoration around World Environment Day (4-5 June)</a:t>
            </a:r>
          </a:p>
          <a:p>
            <a:pPr lvl="1"/>
            <a:r>
              <a:rPr lang="en-US" sz="1600" dirty="0"/>
              <a:t>Publicly announce your country’s support to the UN </a:t>
            </a:r>
            <a:r>
              <a:rPr lang="en-US" sz="1600"/>
              <a:t>Decade &amp; </a:t>
            </a:r>
            <a:r>
              <a:rPr lang="en-US" sz="1600" dirty="0"/>
              <a:t>issue new commitments for restoration</a:t>
            </a:r>
          </a:p>
          <a:p>
            <a:pPr lvl="1"/>
            <a:r>
              <a:rPr lang="en-US" sz="1600" dirty="0"/>
              <a:t>Publicize plans or policies that help ensure existing commitments are met, such as the Bonn Challenge. What innovative measures is your country taking to help restoration?</a:t>
            </a:r>
          </a:p>
          <a:p>
            <a:pPr lvl="1"/>
            <a:r>
              <a:rPr lang="en-US" sz="1600" dirty="0"/>
              <a:t>Be part of the global movement! </a:t>
            </a:r>
          </a:p>
          <a:p>
            <a:pPr lvl="2"/>
            <a:r>
              <a:rPr lang="en-US" sz="1600" dirty="0"/>
              <a:t>Share videos &amp; stories from restoration activities in your country – from beach cleanups to tree plantings and more</a:t>
            </a:r>
          </a:p>
          <a:p>
            <a:pPr lvl="2"/>
            <a:r>
              <a:rPr lang="en-US" sz="1600" dirty="0"/>
              <a:t>Participate in the “Snap Challenge” on social media – more information will follow </a:t>
            </a:r>
          </a:p>
          <a:p>
            <a:pPr lvl="2"/>
            <a:r>
              <a:rPr lang="en-US" sz="1600" dirty="0"/>
              <a:t>Videos from Heads of States and Ministers committing to the UN Decade </a:t>
            </a:r>
          </a:p>
          <a:p>
            <a:pPr marL="914400" lvl="2" indent="0">
              <a:buNone/>
            </a:pPr>
            <a:r>
              <a:rPr lang="en-US" sz="2400" b="1" dirty="0">
                <a:solidFill>
                  <a:srgbClr val="A9142B"/>
                </a:solidFill>
              </a:rPr>
              <a:t>Tag all #GenerationRestoration </a:t>
            </a:r>
          </a:p>
          <a:p>
            <a:pPr marL="914400" lvl="2" indent="0">
              <a:buNone/>
            </a:pPr>
            <a:endParaRPr lang="en-US" sz="1100" b="1" dirty="0"/>
          </a:p>
          <a:p>
            <a:r>
              <a:rPr lang="en-US" sz="1900" b="1" dirty="0"/>
              <a:t>Beyond the launch </a:t>
            </a:r>
          </a:p>
          <a:p>
            <a:pPr lvl="1"/>
            <a:r>
              <a:rPr lang="en-US" sz="1600" dirty="0"/>
              <a:t>Build the UN Decade momentum in your country, e.g. national language(s) website; stakeholder meetings; national targets</a:t>
            </a:r>
          </a:p>
          <a:p>
            <a:pPr lvl="1"/>
            <a:r>
              <a:rPr lang="en-US" sz="1600" dirty="0"/>
              <a:t>Make restoration part of economic recovery plans &amp; include restoration in NDCs, NAPAs &amp; other key national plans</a:t>
            </a:r>
          </a:p>
          <a:p>
            <a:pPr lvl="1"/>
            <a:r>
              <a:rPr lang="en-US" sz="1600" dirty="0"/>
              <a:t>Consider joining the informal “Friends of the UN Decade” exchanges among Governments  </a:t>
            </a:r>
          </a:p>
          <a:p>
            <a:pPr lvl="1"/>
            <a:r>
              <a:rPr lang="en-US" sz="1600" dirty="0"/>
              <a:t>Identify and propose national or regional ‘</a:t>
            </a:r>
            <a:r>
              <a:rPr lang="en-US" sz="1600" i="1" dirty="0"/>
              <a:t>Flagship Initiatives</a:t>
            </a:r>
            <a:r>
              <a:rPr lang="en-US" sz="1600" dirty="0"/>
              <a:t>’ for restoration (from Q4, 2021) </a:t>
            </a:r>
          </a:p>
          <a:p>
            <a:pPr lvl="1"/>
            <a:r>
              <a:rPr lang="en-US" sz="1600" dirty="0"/>
              <a:t>Consider contributing to the UN Decade Multi-Partner Trust Fund, among the first donor countries </a:t>
            </a:r>
          </a:p>
          <a:p>
            <a:pPr marL="914400" lvl="2" indent="0">
              <a:buNone/>
            </a:pPr>
            <a:endParaRPr lang="en-US" sz="1100" b="1" dirty="0"/>
          </a:p>
          <a:p>
            <a:pPr lvl="1"/>
            <a:endParaRPr lang="en-US" sz="1500" b="1" dirty="0"/>
          </a:p>
          <a:p>
            <a:endParaRPr lang="en-US" sz="1500" dirty="0"/>
          </a:p>
          <a:p>
            <a:pPr marL="457200" lvl="1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endParaRPr lang="en-US" sz="19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D60848-8E81-934A-9A93-88DE9A74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220" y="-150618"/>
            <a:ext cx="9867533" cy="1232664"/>
          </a:xfrm>
        </p:spPr>
        <p:txBody>
          <a:bodyPr lIns="0" rIns="90000" anchor="b">
            <a:normAutofit/>
          </a:bodyPr>
          <a:lstStyle/>
          <a:p>
            <a:r>
              <a:rPr lang="en-US" sz="2700" b="1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Member State opportunities: UN Decade on Ecosystem Restoration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F2F0CA-7D16-6644-A86F-051E95089D00}"/>
              </a:ext>
            </a:extLst>
          </p:cNvPr>
          <p:cNvCxnSpPr>
            <a:cxnSpLocks/>
          </p:cNvCxnSpPr>
          <p:nvPr/>
        </p:nvCxnSpPr>
        <p:spPr>
          <a:xfrm>
            <a:off x="766220" y="1326963"/>
            <a:ext cx="939011" cy="0"/>
          </a:xfrm>
          <a:prstGeom prst="line">
            <a:avLst/>
          </a:prstGeom>
          <a:ln w="7620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16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0DB358-98A9-9844-A663-BAF5697988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9428" y="-86613"/>
            <a:ext cx="12581471" cy="70928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81021D4-3ABB-414A-B672-643387B7067F}"/>
              </a:ext>
            </a:extLst>
          </p:cNvPr>
          <p:cNvSpPr/>
          <p:nvPr/>
        </p:nvSpPr>
        <p:spPr>
          <a:xfrm>
            <a:off x="6831070" y="608749"/>
            <a:ext cx="5796112" cy="110799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Roboto"/>
                <a:ea typeface="Roboto" pitchFamily="2" charset="0"/>
              </a:rPr>
              <a:t>Join #GenerationRestoration </a:t>
            </a:r>
          </a:p>
        </p:txBody>
      </p:sp>
      <p:pic>
        <p:nvPicPr>
          <p:cNvPr id="2" name="Picture 1" descr="A picture containing window, tower&#10;&#10;Description automatically generated">
            <a:extLst>
              <a:ext uri="{FF2B5EF4-FFF2-40B4-BE49-F238E27FC236}">
                <a16:creationId xmlns:a16="http://schemas.microsoft.com/office/drawing/2014/main" id="{213F0E13-A674-4C3A-96CA-0772D15E4D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789" y="5376836"/>
            <a:ext cx="1151562" cy="115156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11A6231-C477-4FEF-95E1-203F4EBD020F}"/>
              </a:ext>
            </a:extLst>
          </p:cNvPr>
          <p:cNvGrpSpPr/>
          <p:nvPr/>
        </p:nvGrpSpPr>
        <p:grpSpPr>
          <a:xfrm>
            <a:off x="8287550" y="4022610"/>
            <a:ext cx="3809125" cy="1161456"/>
            <a:chOff x="7969871" y="2842168"/>
            <a:chExt cx="3809125" cy="11614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5D22CEF-4FB1-48DC-A6DF-D1D9DFFD10B5}"/>
                </a:ext>
              </a:extLst>
            </p:cNvPr>
            <p:cNvSpPr/>
            <p:nvPr/>
          </p:nvSpPr>
          <p:spPr>
            <a:xfrm>
              <a:off x="7969871" y="3141850"/>
              <a:ext cx="3809125" cy="86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5600" b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Thank you 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8182042-5AD6-40CC-9CCC-9238E721689A}"/>
                </a:ext>
              </a:extLst>
            </p:cNvPr>
            <p:cNvCxnSpPr>
              <a:cxnSpLocks/>
            </p:cNvCxnSpPr>
            <p:nvPr/>
          </p:nvCxnSpPr>
          <p:spPr>
            <a:xfrm>
              <a:off x="7969871" y="2842168"/>
              <a:ext cx="861130" cy="0"/>
            </a:xfrm>
            <a:prstGeom prst="line">
              <a:avLst/>
            </a:prstGeom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BC076376-5468-4B64-9B81-C3501086094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5550" y="5564323"/>
            <a:ext cx="7216493" cy="152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97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3D228CCC007149A900ECA38F154A8D" ma:contentTypeVersion="11" ma:contentTypeDescription="Create a new document." ma:contentTypeScope="" ma:versionID="383fc74d51d504ed72cde8b5bf54bb22">
  <xsd:schema xmlns:xsd="http://www.w3.org/2001/XMLSchema" xmlns:xs="http://www.w3.org/2001/XMLSchema" xmlns:p="http://schemas.microsoft.com/office/2006/metadata/properties" xmlns:ns2="db0a13e8-cc9f-47f9-8dee-2f2f9ff3c01a" xmlns:ns3="d7fccc5a-921d-479f-a076-c087a46d8368" targetNamespace="http://schemas.microsoft.com/office/2006/metadata/properties" ma:root="true" ma:fieldsID="65e7119f42bd5c571cde90ec87f25636" ns2:_="" ns3:_="">
    <xsd:import namespace="db0a13e8-cc9f-47f9-8dee-2f2f9ff3c01a"/>
    <xsd:import namespace="d7fccc5a-921d-479f-a076-c087a46d83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0a13e8-cc9f-47f9-8dee-2f2f9ff3c0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fccc5a-921d-479f-a076-c087a46d836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028B0A-612F-4D51-9468-C5F9D13D8057}">
  <ds:schemaRefs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7fccc5a-921d-479f-a076-c087a46d8368"/>
    <ds:schemaRef ds:uri="http://schemas.microsoft.com/office/2006/documentManagement/types"/>
    <ds:schemaRef ds:uri="http://www.w3.org/XML/1998/namespace"/>
    <ds:schemaRef ds:uri="db0a13e8-cc9f-47f9-8dee-2f2f9ff3c01a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B8CBE2E-8366-4384-AE0C-D5CF0524EF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1F21E6-423D-4253-91DE-36A5F33973FB}">
  <ds:schemaRefs>
    <ds:schemaRef ds:uri="d7fccc5a-921d-479f-a076-c087a46d8368"/>
    <ds:schemaRef ds:uri="db0a13e8-cc9f-47f9-8dee-2f2f9ff3c0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1144</Words>
  <Application>Microsoft Office PowerPoint</Application>
  <PresentationFormat>Widescreen</PresentationFormat>
  <Paragraphs>154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Akrobat ExtraBold</vt:lpstr>
      <vt:lpstr>Arial</vt:lpstr>
      <vt:lpstr>Calibri</vt:lpstr>
      <vt:lpstr>Calibri Light</vt:lpstr>
      <vt:lpstr>Roboto</vt:lpstr>
      <vt:lpstr>Office Theme</vt:lpstr>
      <vt:lpstr>PowerPoint Presentation</vt:lpstr>
      <vt:lpstr>Background  </vt:lpstr>
      <vt:lpstr>PowerPoint Presentation</vt:lpstr>
      <vt:lpstr>Kicking off a global restoration movement</vt:lpstr>
      <vt:lpstr>PowerPoint Presentation</vt:lpstr>
      <vt:lpstr>PowerPoint Presentation</vt:lpstr>
      <vt:lpstr>Official UN Decade Launch Celebrations </vt:lpstr>
      <vt:lpstr>PowerPoint Presentation</vt:lpstr>
      <vt:lpstr>Wide range of communication channels </vt:lpstr>
      <vt:lpstr>PowerPoint Presentation</vt:lpstr>
      <vt:lpstr>PowerPoint Presentation</vt:lpstr>
      <vt:lpstr>Take action for World Environment Day</vt:lpstr>
      <vt:lpstr>PowerPoint Presentation</vt:lpstr>
      <vt:lpstr>PowerPoint Presentation</vt:lpstr>
      <vt:lpstr>After World Environment Day  </vt:lpstr>
      <vt:lpstr>BUILDING</vt:lpstr>
      <vt:lpstr>Member State opportunities: UN Decade on Ecosystem Restoration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Nations Decade on Ecosystem Restoration 2021-2030</dc:title>
  <dc:creator>Aline Nsengimana Umutoni</dc:creator>
  <cp:lastModifiedBy>Tim Christophersen</cp:lastModifiedBy>
  <cp:revision>91</cp:revision>
  <dcterms:created xsi:type="dcterms:W3CDTF">2020-05-27T07:03:25Z</dcterms:created>
  <dcterms:modified xsi:type="dcterms:W3CDTF">2021-05-05T07:53:11Z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0x0101003A3D228CCC007149A900ECA38F154A8D</vt:lpwstr>
  </property>
</Properties>
</file>