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5" r:id="rId6"/>
    <p:sldId id="263" r:id="rId7"/>
    <p:sldId id="260" r:id="rId8"/>
    <p:sldId id="264" r:id="rId9"/>
    <p:sldId id="262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6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/>
          <p:cNvSpPr/>
          <p:nvPr/>
        </p:nvSpPr>
        <p:spPr>
          <a:xfrm>
            <a:off x="341086" y="928914"/>
            <a:ext cx="8432800" cy="17707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07" y="968189"/>
            <a:ext cx="7799387" cy="1237130"/>
          </a:xfrm>
        </p:spPr>
        <p:txBody>
          <a:bodyPr anchor="b" anchorCtr="0"/>
          <a:lstStyle>
            <a:lvl1pPr algn="r">
              <a:lnSpc>
                <a:spcPts val="5000"/>
              </a:lnSpc>
              <a:defRPr sz="460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07" y="2209799"/>
            <a:ext cx="7799387" cy="466165"/>
          </a:xfr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4832-070C-4E40-9179-5121F6E27794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05300" y="6492875"/>
            <a:ext cx="533400" cy="365125"/>
          </a:xfr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1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fld id="{5B85F95B-475C-C24F-8841-BDF694EA84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57200" y="816802"/>
            <a:ext cx="8229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TitleSlideT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8229600" cy="356646"/>
          </a:xfrm>
          <a:prstGeom prst="rect">
            <a:avLst/>
          </a:prstGeom>
        </p:spPr>
      </p:pic>
      <p:pic>
        <p:nvPicPr>
          <p:cNvPr id="10" name="Picture 9" descr="TitleSlideBotto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00601"/>
            <a:ext cx="8229600" cy="3700199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247" y="6492875"/>
            <a:ext cx="34155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4832-070C-4E40-9179-5121F6E27794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F95B-475C-C24F-8841-BDF694EA84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/>
          <p:nvPr/>
        </p:nvSpPr>
        <p:spPr>
          <a:xfrm>
            <a:off x="326571" y="362857"/>
            <a:ext cx="8440058" cy="25182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8041" y="3575712"/>
            <a:ext cx="5396671" cy="1340467"/>
          </a:xfrm>
        </p:spPr>
        <p:txBody>
          <a:bodyPr tIns="0" bIns="0" anchor="b" anchorCtr="0"/>
          <a:lstStyle>
            <a:lvl1pPr algn="r">
              <a:defRPr sz="4600" b="0" cap="none" baseline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98041" y="4980297"/>
            <a:ext cx="5396671" cy="810904"/>
          </a:xfrm>
        </p:spPr>
        <p:txBody>
          <a:bodyPr tIns="0" bIns="0" anchor="t" anchorCtr="0">
            <a:normAutofit/>
          </a:bodyPr>
          <a:lstStyle>
            <a:lvl1pPr marL="0" indent="0" algn="r">
              <a:spcBef>
                <a:spcPts val="300"/>
              </a:spcBef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4832-070C-4E40-9179-5121F6E27794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06824" y="6492240"/>
            <a:ext cx="533400" cy="365125"/>
          </a:xfr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1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fld id="{5B85F95B-475C-C24F-8841-BDF694EA84E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ectionHeaderLef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47" y="457200"/>
            <a:ext cx="2216561" cy="5943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 rot="5400000">
            <a:off x="-222366" y="3369564"/>
            <a:ext cx="5943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8904" y="2286000"/>
            <a:ext cx="3657600" cy="38401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1308" y="2286000"/>
            <a:ext cx="3657600" cy="384016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4832-070C-4E40-9179-5121F6E27794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F95B-475C-C24F-8841-BDF694EA84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388" y="2040081"/>
            <a:ext cx="3657600" cy="730415"/>
          </a:xfrm>
        </p:spPr>
        <p:txBody>
          <a:bodyPr tIns="0" bIns="0" anchor="ctr" anchorCtr="0">
            <a:noAutofit/>
          </a:bodyPr>
          <a:lstStyle>
            <a:lvl1pPr marL="0" indent="0" algn="ctr">
              <a:lnSpc>
                <a:spcPts val="3000"/>
              </a:lnSpc>
              <a:spcBef>
                <a:spcPts val="30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3388" y="2797175"/>
            <a:ext cx="3657600" cy="33289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8032" y="2040081"/>
            <a:ext cx="3657600" cy="730415"/>
          </a:xfrm>
        </p:spPr>
        <p:txBody>
          <a:bodyPr tIns="0" bIns="0" anchor="ctr" anchorCtr="0">
            <a:noAutofit/>
          </a:bodyPr>
          <a:lstStyle>
            <a:lvl1pPr marL="0" indent="0" algn="ctr">
              <a:lnSpc>
                <a:spcPts val="3000"/>
              </a:lnSpc>
              <a:spcBef>
                <a:spcPts val="30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8032" y="2797175"/>
            <a:ext cx="3657600" cy="33289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4832-070C-4E40-9179-5121F6E27794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F95B-475C-C24F-8841-BDF694EA84E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84488" y="4484687"/>
            <a:ext cx="3375025" cy="1588"/>
          </a:xfrm>
          <a:prstGeom prst="line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4050" y="2286001"/>
            <a:ext cx="7848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4832-070C-4E40-9179-5121F6E27794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F95B-475C-C24F-8841-BDF694EA84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654050" y="4302966"/>
            <a:ext cx="7848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28032" y="2286001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4832-070C-4E40-9179-5121F6E27794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F95B-475C-C24F-8841-BDF694EA84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828032" y="4302966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8" name="Content Placeholder 2"/>
          <p:cNvSpPr>
            <a:spLocks noGrp="1"/>
          </p:cNvSpPr>
          <p:nvPr>
            <p:ph sz="half" idx="14"/>
          </p:nvPr>
        </p:nvSpPr>
        <p:spPr>
          <a:xfrm>
            <a:off x="654085" y="2286000"/>
            <a:ext cx="3657600" cy="38401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28032" y="2286001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4832-070C-4E40-9179-5121F6E27794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F95B-475C-C24F-8841-BDF694EA84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828032" y="4302966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658906" y="2286001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658906" y="4302966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4832-070C-4E40-9179-5121F6E27794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F95B-475C-C24F-8841-BDF694EA84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/>
          <p:cNvSpPr/>
          <p:nvPr/>
        </p:nvSpPr>
        <p:spPr>
          <a:xfrm>
            <a:off x="355600" y="566057"/>
            <a:ext cx="8396514" cy="2598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457200"/>
            <a:ext cx="8229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4832-070C-4E40-9179-5121F6E27794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F95B-475C-C24F-8841-BDF694EA84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/>
          <p:nvPr/>
        </p:nvSpPr>
        <p:spPr>
          <a:xfrm>
            <a:off x="333828" y="566057"/>
            <a:ext cx="8454571" cy="21335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" y="457200"/>
            <a:ext cx="8229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1644868"/>
            <a:ext cx="3657600" cy="1098332"/>
          </a:xfrm>
        </p:spPr>
        <p:txBody>
          <a:bodyPr anchor="b"/>
          <a:lstStyle>
            <a:lvl1pPr algn="l">
              <a:defRPr sz="36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8032" y="654268"/>
            <a:ext cx="3657600" cy="5486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2774731"/>
            <a:ext cx="3657600" cy="316886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4832-070C-4E40-9179-5121F6E27794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F95B-475C-C24F-8841-BDF694EA84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/>
          <p:nvPr/>
        </p:nvSpPr>
        <p:spPr>
          <a:xfrm>
            <a:off x="355600" y="348343"/>
            <a:ext cx="8432800" cy="23513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 rot="5400000">
            <a:off x="5598058" y="3310469"/>
            <a:ext cx="5943600" cy="237061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1644868"/>
            <a:ext cx="3657600" cy="1098332"/>
          </a:xfrm>
        </p:spPr>
        <p:txBody>
          <a:bodyPr anchor="b"/>
          <a:lstStyle>
            <a:lvl1pPr algn="l">
              <a:defRPr sz="36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2774731"/>
            <a:ext cx="3657600" cy="316886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4832-070C-4E40-9179-5121F6E27794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F95B-475C-C24F-8841-BDF694EA84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828032" y="457200"/>
            <a:ext cx="3621024" cy="594360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CA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0"/>
            <a:ext cx="7874000" cy="3840163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4832-070C-4E40-9179-5121F6E27794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F95B-475C-C24F-8841-BDF694EA84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/>
          <p:cNvSpPr/>
          <p:nvPr/>
        </p:nvSpPr>
        <p:spPr>
          <a:xfrm>
            <a:off x="348342" y="362857"/>
            <a:ext cx="8440057" cy="233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VerticalRigh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1668" y="457200"/>
            <a:ext cx="1546230" cy="5943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 rot="5400000">
            <a:off x="4074414" y="3369564"/>
            <a:ext cx="5943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19582" y="693738"/>
            <a:ext cx="1491018" cy="5432425"/>
          </a:xfrm>
        </p:spPr>
        <p:txBody>
          <a:bodyPr vert="eaVert" tIns="45720" bIns="45720"/>
          <a:lstStyle>
            <a:lvl1pPr algn="l">
              <a:defRPr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93738"/>
            <a:ext cx="6019800" cy="54324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4832-070C-4E40-9179-5121F6E27794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F95B-475C-C24F-8841-BDF694EA84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RunningTop-R.jp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7200" y="457200"/>
            <a:ext cx="8229600" cy="138200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813" y="456252"/>
            <a:ext cx="7824788" cy="1323041"/>
          </a:xfrm>
          <a:prstGeom prst="rect">
            <a:avLst/>
          </a:prstGeom>
          <a:effectLst/>
        </p:spPr>
        <p:txBody>
          <a:bodyPr vert="horz" lIns="91440" tIns="0" rIns="91440" bIns="0" rtlCol="0" anchor="b" anchorCtr="0">
            <a:noAutofit/>
          </a:bodyPr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2286000"/>
            <a:ext cx="6197600" cy="384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9036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  <a:latin typeface="Calibri" pitchFamily="34" charset="0"/>
              </a:defRPr>
            </a:lvl1pPr>
          </a:lstStyle>
          <a:p>
            <a:fld id="{55E14832-070C-4E40-9179-5121F6E27794}" type="datetimeFigureOut">
              <a:rPr lang="en-US" smtClean="0"/>
              <a:pPr/>
              <a:t>3/24/11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247" y="6492875"/>
            <a:ext cx="34155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8666" y="6149788"/>
            <a:ext cx="533400" cy="365125"/>
          </a:xfrm>
          <a:prstGeom prst="rect">
            <a:avLst/>
          </a:prstGeom>
        </p:spPr>
        <p:txBody>
          <a:bodyPr vert="horz" lIns="91440" tIns="91440" rIns="91440" bIns="91440" rtlCol="0" anchor="ctr"/>
          <a:lstStyle>
            <a:lvl1pPr algn="l">
              <a:defRPr sz="1800" b="0">
                <a:solidFill>
                  <a:schemeClr val="accent1"/>
                </a:solidFill>
                <a:latin typeface="Calibri" pitchFamily="34" charset="0"/>
              </a:defRPr>
            </a:lvl1pPr>
          </a:lstStyle>
          <a:p>
            <a:fld id="{5B85F95B-475C-C24F-8841-BDF694EA84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57200" y="1840960"/>
            <a:ext cx="8229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r" defTabSz="914400" rtl="0" eaLnBrk="1" latinLnBrk="0" hangingPunct="1">
        <a:lnSpc>
          <a:spcPts val="5400"/>
        </a:lnSpc>
        <a:spcBef>
          <a:spcPct val="0"/>
        </a:spcBef>
        <a:buNone/>
        <a:defRPr sz="52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18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304" y="1295796"/>
            <a:ext cx="8470877" cy="138389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Comments on Improving NSP Guidance </a:t>
            </a:r>
            <a:r>
              <a:rPr lang="en-US" dirty="0" smtClean="0"/>
              <a:t>Document</a:t>
            </a:r>
            <a:br>
              <a:rPr lang="en-US" dirty="0" smtClean="0"/>
            </a:br>
            <a:r>
              <a:rPr lang="en-US" dirty="0" smtClean="0"/>
              <a:t>Cambodia and the Philippines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813" y="2106579"/>
            <a:ext cx="7999988" cy="45259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Title to be made more clear:  NSP for Mercury Reduction</a:t>
            </a:r>
          </a:p>
          <a:p>
            <a:pPr marL="514350" indent="-514350">
              <a:buAutoNum type="arabicPeriod"/>
            </a:pPr>
            <a:r>
              <a:rPr lang="en-US" dirty="0" smtClean="0"/>
              <a:t>Additional Annexes – Sample Form Budget,</a:t>
            </a:r>
            <a:r>
              <a:rPr lang="en-US" dirty="0" smtClean="0"/>
              <a:t> Format </a:t>
            </a:r>
            <a:r>
              <a:rPr lang="en-US" dirty="0" smtClean="0"/>
              <a:t>for Questionnaire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Consistency of terms, </a:t>
            </a:r>
            <a:r>
              <a:rPr lang="en-US" dirty="0" err="1" smtClean="0"/>
              <a:t>ie</a:t>
            </a:r>
            <a:r>
              <a:rPr lang="en-US" dirty="0" smtClean="0"/>
              <a:t>. National Strategic Plan on ASGM</a:t>
            </a:r>
          </a:p>
          <a:p>
            <a:pPr marL="514350" indent="-514350">
              <a:buAutoNum type="arabicPeriod"/>
            </a:pPr>
            <a:r>
              <a:rPr lang="en-US" dirty="0" smtClean="0"/>
              <a:t>Usefulness of having a </a:t>
            </a:r>
            <a:r>
              <a:rPr lang="en-US" dirty="0" smtClean="0"/>
              <a:t>section spelling out definitions or acronyms.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</a:t>
            </a:r>
            <a:r>
              <a:rPr lang="en-US" cap="all" dirty="0" smtClean="0"/>
              <a:t>ection</a:t>
            </a:r>
            <a:r>
              <a:rPr lang="en-US" dirty="0" smtClean="0"/>
              <a:t> 1: Background and Rationale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812" y="2286000"/>
            <a:ext cx="8030213" cy="38401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Include a portion on why </a:t>
            </a:r>
            <a:r>
              <a:rPr lang="en-US" dirty="0" smtClean="0"/>
              <a:t>it</a:t>
            </a:r>
            <a:r>
              <a:rPr lang="en-US" dirty="0" smtClean="0"/>
              <a:t> is important </a:t>
            </a:r>
            <a:r>
              <a:rPr lang="en-US" dirty="0" smtClean="0"/>
              <a:t>for countries to develop</a:t>
            </a:r>
            <a:r>
              <a:rPr lang="en-US" dirty="0" smtClean="0"/>
              <a:t> an NSP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Focus of NSP – priority on mercury, however there opportunity to address other factors as well</a:t>
            </a:r>
            <a:r>
              <a:rPr lang="en-US" dirty="0" smtClean="0"/>
              <a:t>.</a:t>
            </a:r>
          </a:p>
          <a:p>
            <a:r>
              <a:rPr lang="en-US" dirty="0" smtClean="0"/>
              <a:t>Reformat section – not FAQ format, uses Sections as follows: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Definition and Scope of ASGM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UNEP Mandate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Issues and Concerns on ASGM</a:t>
            </a:r>
          </a:p>
          <a:p>
            <a:r>
              <a:rPr lang="en-US" dirty="0" smtClean="0"/>
              <a:t>Rationale should address the What, Why, and How’s of ASGM in a given country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</a:t>
            </a:r>
            <a:r>
              <a:rPr lang="en-US" dirty="0" smtClean="0"/>
              <a:t>1: Coordinating Mechanism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700" y="1998152"/>
            <a:ext cx="8301815" cy="4128011"/>
          </a:xfrm>
        </p:spPr>
        <p:txBody>
          <a:bodyPr/>
          <a:lstStyle/>
          <a:p>
            <a:pPr>
              <a:buFontTx/>
              <a:buChar char="-"/>
            </a:pPr>
            <a:r>
              <a:rPr lang="en-US" dirty="0" smtClean="0"/>
              <a:t>Advisory Group members to add qualification of members with national or regional presence, if none need to establish 2</a:t>
            </a:r>
            <a:r>
              <a:rPr lang="en-US" baseline="30000" dirty="0" smtClean="0"/>
              <a:t>nd</a:t>
            </a:r>
            <a:r>
              <a:rPr lang="en-US" dirty="0" smtClean="0"/>
              <a:t> level threshold</a:t>
            </a:r>
          </a:p>
          <a:p>
            <a:pPr>
              <a:buFontTx/>
              <a:buChar char="-"/>
            </a:pPr>
            <a:r>
              <a:rPr lang="en-US" dirty="0" smtClean="0"/>
              <a:t>Consultations must be emphasized with</a:t>
            </a:r>
            <a:r>
              <a:rPr lang="en-US" dirty="0" smtClean="0"/>
              <a:t> </a:t>
            </a:r>
            <a:r>
              <a:rPr lang="en-US" dirty="0" smtClean="0"/>
              <a:t>from Step 1 to Step 4)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Add a section on the need for a consultation process</a:t>
            </a:r>
          </a:p>
          <a:p>
            <a:pPr>
              <a:buFontTx/>
              <a:buChar char="-"/>
            </a:pPr>
            <a:r>
              <a:rPr lang="en-US" dirty="0" smtClean="0"/>
              <a:t>Add Local Government in the list</a:t>
            </a:r>
          </a:p>
          <a:p>
            <a:pPr>
              <a:buFontTx/>
              <a:buChar char="-"/>
            </a:pPr>
            <a:r>
              <a:rPr lang="en-US" dirty="0" smtClean="0"/>
              <a:t>Some issues in the Section not fully applicable to all countries, may need adjustment</a:t>
            </a:r>
            <a:r>
              <a:rPr lang="en-US" dirty="0" smtClean="0"/>
              <a:t> </a:t>
            </a:r>
          </a:p>
          <a:p>
            <a:pPr>
              <a:buFontTx/>
              <a:buChar char="-"/>
            </a:pPr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SECTION 2:  Introduction and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385" y="2075600"/>
            <a:ext cx="8277130" cy="4050563"/>
          </a:xfrm>
        </p:spPr>
        <p:txBody>
          <a:bodyPr/>
          <a:lstStyle/>
          <a:p>
            <a:r>
              <a:rPr lang="en-US" dirty="0" smtClean="0"/>
              <a:t>Introduction and Background is redundant just use one heading, either background or introduction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 Data Gathering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165" y="2286000"/>
            <a:ext cx="8034435" cy="3840163"/>
          </a:xfrm>
        </p:spPr>
        <p:txBody>
          <a:bodyPr/>
          <a:lstStyle/>
          <a:p>
            <a:r>
              <a:rPr lang="en-US" dirty="0" smtClean="0"/>
              <a:t>In </a:t>
            </a:r>
            <a:r>
              <a:rPr lang="en-US" dirty="0" smtClean="0"/>
              <a:t>stressing </a:t>
            </a:r>
            <a:r>
              <a:rPr lang="en-US" dirty="0" smtClean="0"/>
              <a:t>the need for an accurate baseline data, also include or suggest a timeframe to conduct this</a:t>
            </a:r>
            <a:r>
              <a:rPr lang="en-US" dirty="0" smtClean="0"/>
              <a:t>.</a:t>
            </a:r>
          </a:p>
          <a:p>
            <a:r>
              <a:rPr lang="en-US" dirty="0" smtClean="0"/>
              <a:t>If there is discussion on legal, there also needs to be a discussion on the political element surrounding the </a:t>
            </a:r>
            <a:r>
              <a:rPr lang="en-US" dirty="0" smtClean="0"/>
              <a:t>issue</a:t>
            </a:r>
          </a:p>
          <a:p>
            <a:r>
              <a:rPr lang="en-US" dirty="0" smtClean="0"/>
              <a:t>In cases where there is a gap in the information, proposals for conducting additional studies may need to be placed in the section on Implementation Strategy</a:t>
            </a:r>
          </a:p>
          <a:p>
            <a:r>
              <a:rPr lang="en-US" dirty="0" smtClean="0"/>
              <a:t>Suggest steps in cases on how to bridge information gaps.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</a:t>
            </a:r>
            <a:r>
              <a:rPr lang="en-US" dirty="0" smtClean="0"/>
              <a:t>3: Setting Goals and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187" y="2013642"/>
            <a:ext cx="8286327" cy="4112521"/>
          </a:xfrm>
        </p:spPr>
        <p:txBody>
          <a:bodyPr/>
          <a:lstStyle/>
          <a:p>
            <a:r>
              <a:rPr lang="en-US" dirty="0" smtClean="0"/>
              <a:t>Clarify timeline envisioned by the</a:t>
            </a:r>
            <a:r>
              <a:rPr lang="en-US" dirty="0" smtClean="0"/>
              <a:t> </a:t>
            </a:r>
            <a:r>
              <a:rPr lang="en-US" dirty="0" smtClean="0"/>
              <a:t>Guidance Document</a:t>
            </a:r>
            <a:endParaRPr lang="en-US" dirty="0" smtClean="0"/>
          </a:p>
          <a:p>
            <a:r>
              <a:rPr lang="en-US" dirty="0" smtClean="0"/>
              <a:t>Provide a different paradigm, e.g. SWOT analysis, instead of SMART to provide countries flexibility on how to formulate Goals and Objectives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 Implementation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813" y="2286000"/>
            <a:ext cx="7824787" cy="3840163"/>
          </a:xfrm>
        </p:spPr>
        <p:txBody>
          <a:bodyPr/>
          <a:lstStyle/>
          <a:p>
            <a:r>
              <a:rPr lang="en-US" dirty="0" smtClean="0"/>
              <a:t>Outreach Plan – Guidance should emphasize that</a:t>
            </a:r>
            <a:r>
              <a:rPr lang="en-US" dirty="0" smtClean="0"/>
              <a:t> a more </a:t>
            </a:r>
            <a:r>
              <a:rPr lang="en-US" dirty="0" smtClean="0"/>
              <a:t>detailed Outreach Plan will need to be achieved. </a:t>
            </a:r>
            <a:r>
              <a:rPr lang="en-US" dirty="0" smtClean="0"/>
              <a:t> However, </a:t>
            </a:r>
            <a:r>
              <a:rPr lang="en-US" dirty="0" smtClean="0"/>
              <a:t>w</a:t>
            </a:r>
            <a:r>
              <a:rPr lang="en-US" dirty="0" smtClean="0"/>
              <a:t>hat </a:t>
            </a:r>
            <a:r>
              <a:rPr lang="en-US" dirty="0" smtClean="0"/>
              <a:t>the NSP can provide are priorities but more detailed Outreach Plan would be needed.</a:t>
            </a:r>
          </a:p>
          <a:p>
            <a:r>
              <a:rPr lang="en-US" dirty="0" smtClean="0"/>
              <a:t>Include suggestion for regional or sub-region IEC work groups to be formed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5: Evaluation Mechanism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700" y="2286000"/>
            <a:ext cx="8080900" cy="3840163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Section should close the loop - also include monitoring of the implementation of the Plan</a:t>
            </a:r>
          </a:p>
          <a:p>
            <a:pPr lvl="0"/>
            <a:r>
              <a:rPr lang="en-US" dirty="0" smtClean="0"/>
              <a:t>I</a:t>
            </a:r>
            <a:r>
              <a:rPr lang="en-US" dirty="0" smtClean="0"/>
              <a:t>nclude </a:t>
            </a:r>
            <a:r>
              <a:rPr lang="en-US" dirty="0" smtClean="0"/>
              <a:t>Regional </a:t>
            </a:r>
            <a:r>
              <a:rPr lang="en-US" dirty="0"/>
              <a:t>Working advisory group</a:t>
            </a:r>
            <a:r>
              <a:rPr lang="en-US" dirty="0" smtClean="0"/>
              <a:t> to conduct the evaluation in </a:t>
            </a:r>
            <a:r>
              <a:rPr lang="en-US" dirty="0"/>
              <a:t>the </a:t>
            </a:r>
            <a:r>
              <a:rPr lang="en-US" dirty="0" smtClean="0"/>
              <a:t>implementation Project.  </a:t>
            </a:r>
            <a:r>
              <a:rPr lang="en-US" dirty="0" smtClean="0"/>
              <a:t>P</a:t>
            </a:r>
            <a:r>
              <a:rPr lang="en-US" dirty="0" smtClean="0"/>
              <a:t>articipating NSP Project countries to be members (</a:t>
            </a:r>
            <a:r>
              <a:rPr lang="en-US" dirty="0"/>
              <a:t>purpose to recommend continuing improvement, to check proper implementation</a:t>
            </a:r>
            <a:r>
              <a:rPr lang="en-US" dirty="0" smtClean="0"/>
              <a:t>).</a:t>
            </a:r>
          </a:p>
          <a:p>
            <a:pPr lvl="0"/>
            <a:r>
              <a:rPr lang="en-US" dirty="0" smtClean="0"/>
              <a:t>Cross-</a:t>
            </a:r>
            <a:r>
              <a:rPr lang="en-US" dirty="0" smtClean="0"/>
              <a:t>audit would be useful in </a:t>
            </a:r>
            <a:r>
              <a:rPr lang="en-US" dirty="0"/>
              <a:t>the </a:t>
            </a:r>
            <a:r>
              <a:rPr lang="en-US" dirty="0" smtClean="0"/>
              <a:t>Guidance, membership will involve NSP Project Countries in the region to ensure balance.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ANNEX III: List of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677" y="2286000"/>
            <a:ext cx="8301815" cy="3840163"/>
          </a:xfrm>
        </p:spPr>
        <p:txBody>
          <a:bodyPr/>
          <a:lstStyle/>
          <a:p>
            <a:r>
              <a:rPr lang="en-US" dirty="0" smtClean="0"/>
              <a:t>Need to add additional resources from other stakeholders as well.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dex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Codex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Codex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alpha val="90000"/>
                <a:satMod val="115000"/>
              </a:schemeClr>
            </a:gs>
            <a:gs pos="100000">
              <a:schemeClr val="phClr">
                <a:shade val="94000"/>
                <a:alpha val="90000"/>
                <a:satMod val="135000"/>
              </a:schemeClr>
            </a:gs>
          </a:gsLst>
          <a:lin ang="5400000" scaled="1"/>
        </a:grad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12700" dir="5400000" rotWithShape="0">
              <a:srgbClr val="525252">
                <a:alpha val="85000"/>
              </a:srgbClr>
            </a:outerShdw>
          </a:effectLst>
          <a:scene3d>
            <a:camera prst="orthographicFront">
              <a:rot lat="0" lon="0" rev="0"/>
            </a:camera>
            <a:lightRig rig="sunrise" dir="t">
              <a:rot lat="0" lon="0" rev="6000000"/>
            </a:lightRig>
          </a:scene3d>
          <a:sp3d prstMaterial="matte">
            <a:bevelT w="50800" h="4445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Codex.thmx</Template>
  <TotalTime>116</TotalTime>
  <Words>498</Words>
  <Application>Microsoft Macintosh PowerPoint</Application>
  <PresentationFormat>On-screen Show (4:3)</PresentationFormat>
  <Paragraphs>39</Paragraphs>
  <Slides>10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Codex</vt:lpstr>
      <vt:lpstr>Comments on Improving NSP Guidance Document Cambodia and the Philippines</vt:lpstr>
      <vt:lpstr>Overall Structure</vt:lpstr>
      <vt:lpstr>Section 1: Background and Rationale</vt:lpstr>
      <vt:lpstr>STEP 1: Coordinating Mechanism</vt:lpstr>
      <vt:lpstr>SECTION 2:  Introduction and Background</vt:lpstr>
      <vt:lpstr>STEP 2:  Data Gathering </vt:lpstr>
      <vt:lpstr>STEP 3: Setting Goals and Objectives</vt:lpstr>
      <vt:lpstr>STEP 4:  Implementation </vt:lpstr>
      <vt:lpstr>STEP 5: Evaluation Mechanism</vt:lpstr>
      <vt:lpstr>ANNEX III: List of Resources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Comments on Improving NSP Guidance Document</dc:title>
  <dc:creator>Richard Gutierrez</dc:creator>
  <cp:lastModifiedBy>Richard Gutierrez</cp:lastModifiedBy>
  <cp:revision>2</cp:revision>
  <dcterms:created xsi:type="dcterms:W3CDTF">2011-03-24T01:19:30Z</dcterms:created>
  <dcterms:modified xsi:type="dcterms:W3CDTF">2011-03-24T02:01:36Z</dcterms:modified>
</cp:coreProperties>
</file>